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340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3" r:id="rId36"/>
    <p:sldId id="334" r:id="rId37"/>
    <p:sldId id="342" r:id="rId38"/>
    <p:sldId id="338" r:id="rId39"/>
    <p:sldId id="337" r:id="rId40"/>
    <p:sldId id="335" r:id="rId41"/>
    <p:sldId id="336" r:id="rId4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21E-2"/>
          <c:y val="0"/>
          <c:w val="0.85070693814788312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454816751739486E-2"/>
                  <c:y val="-5.05495170331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100978226888511E-2"/>
                  <c:y val="8.5934178956435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13952899.07</c:v>
                </c:pt>
                <c:pt idx="1">
                  <c:v>12055027.58</c:v>
                </c:pt>
                <c:pt idx="2">
                  <c:v>11590991.68</c:v>
                </c:pt>
                <c:pt idx="3">
                  <c:v>9745366.5299999993</c:v>
                </c:pt>
                <c:pt idx="4">
                  <c:v>9403446.5299999993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02-43D2-BF10-150C50D6E0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17391304347838E-2"/>
                  <c:y val="0.11674770786462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652173913043431E-2"/>
                  <c:y val="7.373539444081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768684217503014E-2"/>
                  <c:y val="4.3012313423809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155332856120284E-2"/>
                  <c:y val="-2.4578464813605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631736014164963E-2"/>
                  <c:y val="-5.5604468736516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12377817.48</c:v>
                </c:pt>
                <c:pt idx="1">
                  <c:v>13686900.130000001</c:v>
                </c:pt>
                <c:pt idx="2">
                  <c:v>11943250.109999999</c:v>
                </c:pt>
                <c:pt idx="3">
                  <c:v>9745366.5299999993</c:v>
                </c:pt>
                <c:pt idx="4">
                  <c:v>9403446.5299999993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D02-43D2-BF10-150C50D6E0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15910830618812E-2"/>
                  <c:y val="0.132126088804754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83965217141085E-2"/>
                  <c:y val="0.12132003496275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454816751739479E-2"/>
                  <c:y val="6.5714770170849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1575081.5899999999</c:v>
                </c:pt>
                <c:pt idx="1">
                  <c:v>-1631872.5500000007</c:v>
                </c:pt>
                <c:pt idx="2">
                  <c:v>-352258.4299999997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02-43D2-BF10-150C50D6E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9909344"/>
        <c:axId val="309906544"/>
      </c:barChart>
      <c:catAx>
        <c:axId val="30990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906544"/>
        <c:crosses val="autoZero"/>
        <c:auto val="1"/>
        <c:lblAlgn val="ctr"/>
        <c:lblOffset val="100"/>
        <c:noMultiLvlLbl val="0"/>
      </c:catAx>
      <c:valAx>
        <c:axId val="309906544"/>
        <c:scaling>
          <c:orientation val="minMax"/>
          <c:min val="-200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90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9.9370531949272103E-2"/>
                  <c:y val="1.45079777376795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DA-4DA7-BF4E-0CBBD505C4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217301947616908"/>
                  <c:y val="8.423252648974437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8F-4C3D-9BA6-33807E6FE3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Лист1!$B$2:$B$5</c:f>
              <c:numCache>
                <c:formatCode>0.0%</c:formatCode>
                <c:ptCount val="4"/>
                <c:pt idx="0">
                  <c:v>0.88622085725479716</c:v>
                </c:pt>
                <c:pt idx="1">
                  <c:v>6.4896996678327878E-2</c:v>
                </c:pt>
                <c:pt idx="2">
                  <c:v>3.0966689661991051E-2</c:v>
                </c:pt>
                <c:pt idx="3">
                  <c:v>1.7915456404883987E-2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8F-4C3D-9BA6-33807E6FE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80-4D2D-9C23-38E38F7F426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875091863517066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0.93799999999999994</c:v>
                </c:pt>
                <c:pt idx="1">
                  <c:v>0</c:v>
                </c:pt>
                <c:pt idx="2">
                  <c:v>4.0339485712338176E-2</c:v>
                </c:pt>
                <c:pt idx="3">
                  <c:v>2.233944925828751E-2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80-4D2D-9C23-38E38F7F42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480-4D2D-9C23-38E38F7F426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7474066.5300000003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480-4D2D-9C23-38E38F7F42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480-4D2D-9C23-38E38F7F426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7005600</c:v>
                </c:pt>
                <c:pt idx="1">
                  <c:v>0</c:v>
                </c:pt>
                <c:pt idx="2">
                  <c:v>301500</c:v>
                </c:pt>
                <c:pt idx="3">
                  <c:v>166966.53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480-4D2D-9C23-38E38F7F4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83-4F05-BC91-21057B250C1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060892388451477E-2"/>
                  <c:y val="7.5617283950617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536404199475064"/>
                  <c:y val="7.71604938271604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0.93281874846730051</c:v>
                </c:pt>
                <c:pt idx="1">
                  <c:v>0</c:v>
                </c:pt>
                <c:pt idx="2">
                  <c:v>4.3770833743652766E-2</c:v>
                </c:pt>
                <c:pt idx="3">
                  <c:v>2.341041778904674E-2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83-4F05-BC91-21057B250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383-4F05-BC91-21057B250C1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7132146.5300000003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383-4F05-BC91-21057B250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383-4F05-BC91-21057B250C1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6653000</c:v>
                </c:pt>
                <c:pt idx="1">
                  <c:v>0</c:v>
                </c:pt>
                <c:pt idx="2">
                  <c:v>312180</c:v>
                </c:pt>
                <c:pt idx="3">
                  <c:v>166966.53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383-4F05-BC91-21057B250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0A-4C93-8DEE-02E48C1CFB09}"/>
              </c:ext>
            </c:extLst>
          </c:dPt>
          <c:dLbls>
            <c:dLbl>
              <c:idx val="0"/>
              <c:layout>
                <c:manualLayout>
                  <c:x val="2.6543229892525447E-2"/>
                  <c:y val="-1.8509409397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0A-4C93-8DEE-02E48C1CFB09}"/>
                </c:ext>
                <c:ext xmlns:c15="http://schemas.microsoft.com/office/drawing/2012/chart" uri="{CE6537A1-D6FC-4f65-9D91-7224C49458BB}">
                  <c15:layout>
                    <c:manualLayout>
                      <c:w val="9.7777327466419622E-2"/>
                      <c:h val="8.66622071350655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5722.1</c:v>
                </c:pt>
                <c:pt idx="1">
                  <c:v>5981.2</c:v>
                </c:pt>
                <c:pt idx="2">
                  <c:v>5528.2</c:v>
                </c:pt>
                <c:pt idx="3">
                  <c:v>5463.2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0A-4C93-8DEE-02E48C1CFB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0A-4C93-8DEE-02E48C1CFB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0A-4C93-8DEE-02E48C1CFB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0A-4C93-8DEE-02E48C1CFB0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A0A-4C93-8DEE-02E48C1CF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8370448"/>
        <c:axId val="318369888"/>
        <c:axId val="0"/>
      </c:bar3DChart>
      <c:catAx>
        <c:axId val="31837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8369888"/>
        <c:crosses val="autoZero"/>
        <c:auto val="1"/>
        <c:lblAlgn val="ctr"/>
        <c:lblOffset val="100"/>
        <c:noMultiLvlLbl val="0"/>
      </c:catAx>
      <c:valAx>
        <c:axId val="3183698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83704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C3-4ED1-835F-A60FB879431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C3-4ED1-835F-A60FB879431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C3-4ED1-835F-A60FB87943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C3-4ED1-835F-A60FB87943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C3-4ED1-835F-A60FB87943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191.6</c:v>
                </c:pt>
                <c:pt idx="1">
                  <c:v>172.3</c:v>
                </c:pt>
                <c:pt idx="2" formatCode="General">
                  <c:v>60</c:v>
                </c:pt>
                <c:pt idx="3" formatCode="General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C3-4ED1-835F-A60FB8794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C3-4ED1-835F-A60FB87943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C3-4ED1-835F-A60FB87943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C3-4ED1-835F-A60FB87943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C3-4ED1-835F-A60FB879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8513600"/>
        <c:axId val="318511360"/>
        <c:axId val="0"/>
      </c:bar3DChart>
      <c:catAx>
        <c:axId val="31851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8511360"/>
        <c:crosses val="autoZero"/>
        <c:auto val="1"/>
        <c:lblAlgn val="ctr"/>
        <c:lblOffset val="100"/>
        <c:noMultiLvlLbl val="0"/>
      </c:catAx>
      <c:valAx>
        <c:axId val="31851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85136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D5-4EAD-B54D-7CCAD43194EF}"/>
              </c:ext>
            </c:extLst>
          </c:dPt>
          <c:dLbls>
            <c:dLbl>
              <c:idx val="0"/>
              <c:layout>
                <c:manualLayout>
                  <c:x val="3.2404271359209133E-2"/>
                  <c:y val="2.8371088539346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D5-4EAD-B54D-7CCAD43194EF}"/>
                </c:ext>
                <c:ext xmlns:c15="http://schemas.microsoft.com/office/drawing/2012/chart" uri="{CE6537A1-D6FC-4f65-9D91-7224C49458BB}">
                  <c15:layout>
                    <c:manualLayout>
                      <c:w val="0.10949941039978699"/>
                      <c:h val="0.12935524363802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D5-4EAD-B54D-7CCAD43194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D5-4EAD-B54D-7CCAD43194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D5-4EAD-B54D-7CCAD43194E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1458.5</c:v>
                </c:pt>
                <c:pt idx="1">
                  <c:v>1862</c:v>
                </c:pt>
                <c:pt idx="2" formatCode="General">
                  <c:v>804.7</c:v>
                </c:pt>
                <c:pt idx="3" formatCode="General">
                  <c:v>640.20000000000005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D5-4EAD-B54D-7CCAD43194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D5-4EAD-B54D-7CCAD43194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D5-4EAD-B54D-7CCAD43194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D5-4EAD-B54D-7CCAD43194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D5-4EAD-B54D-7CCAD4319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8511920"/>
        <c:axId val="318515280"/>
        <c:axId val="0"/>
      </c:bar3DChart>
      <c:catAx>
        <c:axId val="31851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8515280"/>
        <c:crosses val="autoZero"/>
        <c:auto val="1"/>
        <c:lblAlgn val="ctr"/>
        <c:lblOffset val="100"/>
        <c:noMultiLvlLbl val="0"/>
      </c:catAx>
      <c:valAx>
        <c:axId val="31851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85119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AF-446F-891A-E8BE21BE518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AF-446F-891A-E8BE21BE518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3AF-446F-891A-E8BE21BE518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AF-446F-891A-E8BE21BE5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AF-446F-891A-E8BE21BE51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3AF-446F-891A-E8BE21BE51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AF-446F-891A-E8BE21BE51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AF-446F-891A-E8BE21BE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8371008"/>
        <c:axId val="318377168"/>
        <c:axId val="0"/>
      </c:bar3DChart>
      <c:catAx>
        <c:axId val="31837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8377168"/>
        <c:crosses val="autoZero"/>
        <c:auto val="1"/>
        <c:lblAlgn val="ctr"/>
        <c:lblOffset val="100"/>
        <c:noMultiLvlLbl val="0"/>
      </c:catAx>
      <c:valAx>
        <c:axId val="31837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83710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B-48DC-A8EA-C4AA53156431}"/>
              </c:ext>
            </c:extLst>
          </c:dPt>
          <c:dLbls>
            <c:dLbl>
              <c:idx val="0"/>
              <c:layout>
                <c:manualLayout>
                  <c:x val="3.6588801492575027E-2"/>
                  <c:y val="-4.4091760365324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EB-48DC-A8EA-C4AA53156431}"/>
                </c:ext>
                <c:ext xmlns:c15="http://schemas.microsoft.com/office/drawing/2012/chart" uri="{CE6537A1-D6FC-4f65-9D91-7224C49458BB}">
                  <c15:layout>
                    <c:manualLayout>
                      <c:w val="0.11786847066651877"/>
                      <c:h val="0.114862673857089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EB-48DC-A8EA-C4AA531564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EB-48DC-A8EA-C4AA531564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EB-48DC-A8EA-C4AA5315643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2825.8</c:v>
                </c:pt>
                <c:pt idx="1">
                  <c:v>2865.6</c:v>
                </c:pt>
                <c:pt idx="2" formatCode="0.0">
                  <c:v>2152.4</c:v>
                </c:pt>
                <c:pt idx="3">
                  <c:v>2152.4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EB-48DC-A8EA-C4AA531564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EB-48DC-A8EA-C4AA531564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EB-48DC-A8EA-C4AA531564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EB-48DC-A8EA-C4AA531564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2EB-48DC-A8EA-C4AA53156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8383888"/>
        <c:axId val="318382768"/>
        <c:axId val="0"/>
      </c:bar3DChart>
      <c:catAx>
        <c:axId val="318383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8382768"/>
        <c:crosses val="autoZero"/>
        <c:auto val="1"/>
        <c:lblAlgn val="ctr"/>
        <c:lblOffset val="100"/>
        <c:noMultiLvlLbl val="0"/>
      </c:catAx>
      <c:valAx>
        <c:axId val="31838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83838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E-4803-9A20-7BC36BD635BD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8E-4803-9A20-7BC36BD635BD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8E-4803-9A20-7BC36BD635B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8E-4803-9A20-7BC36BD635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8E-4803-9A20-7BC36BD635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8E-4803-9A20-7BC36BD635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8E-4803-9A20-7BC36BD635B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08E-4803-9A20-7BC36BD6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9458800"/>
        <c:axId val="319456000"/>
        <c:axId val="0"/>
      </c:bar3DChart>
      <c:catAx>
        <c:axId val="31945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9456000"/>
        <c:crosses val="autoZero"/>
        <c:auto val="1"/>
        <c:lblAlgn val="ctr"/>
        <c:lblOffset val="100"/>
        <c:noMultiLvlLbl val="0"/>
      </c:catAx>
      <c:valAx>
        <c:axId val="31945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94588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A-4979-88B6-C1E23FA7853A}"/>
              </c:ext>
            </c:extLst>
          </c:dPt>
          <c:dLbls>
            <c:dLbl>
              <c:idx val="0"/>
              <c:layout>
                <c:manualLayout>
                  <c:x val="2.1980631170420019E-2"/>
                  <c:y val="3.5123659472665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AA-4979-88B6-C1E23FA7853A}"/>
                </c:ext>
                <c:ext xmlns:c15="http://schemas.microsoft.com/office/drawing/2012/chart" uri="{CE6537A1-D6FC-4f65-9D91-7224C49458BB}">
                  <c15:layout>
                    <c:manualLayout>
                      <c:w val="8.8652130022208772E-2"/>
                      <c:h val="0.1307057578246873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AA-4979-88B6-C1E23FA7853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AA-4979-88B6-C1E23FA785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AA-4979-88B6-C1E23FA785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2AA-4979-88B6-C1E23FA785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AA-4979-88B6-C1E23FA785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2AA-4979-88B6-C1E23FA7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9456560"/>
        <c:axId val="319457120"/>
        <c:axId val="0"/>
      </c:bar3DChart>
      <c:catAx>
        <c:axId val="31945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9457120"/>
        <c:crosses val="autoZero"/>
        <c:auto val="1"/>
        <c:lblAlgn val="ctr"/>
        <c:lblOffset val="100"/>
        <c:noMultiLvlLbl val="0"/>
      </c:catAx>
      <c:valAx>
        <c:axId val="31945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94565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6E-4106-A6F2-6689596EF1EF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6E-4106-A6F2-6689596EF1EF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6E-4106-A6F2-6689596EF1E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6E-4106-A6F2-6689596EF1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6E-4106-A6F2-6689596EF1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6E-4106-A6F2-6689596EF1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6E-4106-A6F2-6689596EF1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66E-4106-A6F2-6689596E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19454320"/>
        <c:axId val="319453760"/>
        <c:axId val="0"/>
      </c:bar3DChart>
      <c:catAx>
        <c:axId val="31945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19453760"/>
        <c:crosses val="autoZero"/>
        <c:auto val="1"/>
        <c:lblAlgn val="ctr"/>
        <c:lblOffset val="100"/>
        <c:noMultiLvlLbl val="0"/>
      </c:catAx>
      <c:valAx>
        <c:axId val="31945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194543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C-4C8F-B646-664FD63735D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6C-4C8F-B646-664FD63735D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6C-4C8F-B646-664FD63735D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1.5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C-4C8F-B646-664FD63735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6C-4C8F-B646-664FD63735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6C-4C8F-B646-664FD63735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6C-4C8F-B646-664FD63735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E6C-4C8F-B646-664FD637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05053808"/>
        <c:axId val="205054368"/>
        <c:axId val="0"/>
      </c:bar3DChart>
      <c:catAx>
        <c:axId val="20505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05054368"/>
        <c:crosses val="autoZero"/>
        <c:auto val="1"/>
        <c:lblAlgn val="ctr"/>
        <c:lblOffset val="100"/>
        <c:noMultiLvlLbl val="0"/>
      </c:catAx>
      <c:valAx>
        <c:axId val="20505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050538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9910469361864266"/>
          <c:h val="0.3835283089613799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7E-4F80-87F5-E92070ABE5A6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7E-4F80-87F5-E92070ABE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0.18342554468050418</c:v>
                </c:pt>
                <c:pt idx="1">
                  <c:v>0.8165744553194958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7E-4F80-87F5-E92070ABE5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8-4ED4-88B6-C4DC844CB2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78-4ED4-88B6-C4DC844CB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Лист1!$B$2:$B$3</c:f>
              <c:numCache>
                <c:formatCode>0.0%</c:formatCode>
                <c:ptCount val="2"/>
                <c:pt idx="0">
                  <c:v>0.22336832111460528</c:v>
                </c:pt>
                <c:pt idx="1">
                  <c:v>0.77663167888539475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78-4ED4-88B6-C4DC844CB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AD-46CE-B141-0E789E122F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0.23828657756142596</c:v>
                </c:pt>
                <c:pt idx="1">
                  <c:v>0.76171342243857398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AD-46CE-B141-0E789E122F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9531800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AD-46CE-B141-0E789E122F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2271300</c:v>
                </c:pt>
                <c:pt idx="1">
                  <c:v>7260500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6AD-46CE-B141-0E789E12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8D-4D06-9762-4E1290017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0.24483394237299097</c:v>
                </c:pt>
                <c:pt idx="1">
                  <c:v>0.75516605762700906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8D-4D06-9762-4E1290017B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9276900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08D-4D06-9762-4E1290017B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2271300</c:v>
                </c:pt>
                <c:pt idx="1">
                  <c:v>7005600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8D-4D06-9762-4E129001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8582294584860604"/>
          <c:h val="0.36269497562804648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83-453B-89A5-CDB7CEF523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83-453B-89A5-CDB7CEF52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83-453B-89A5-CDB7CEF52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83-453B-89A5-CDB7CEF523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0.83344766894017464</c:v>
                </c:pt>
                <c:pt idx="1">
                  <c:v>5.9032728405427844E-2</c:v>
                </c:pt>
                <c:pt idx="2">
                  <c:v>2.5668369132487386E-2</c:v>
                </c:pt>
                <c:pt idx="3">
                  <c:v>0.10289977671469942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83-453B-89A5-CDB7CEF523F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630541770309937"/>
          <c:y val="0.59980523644185091"/>
          <c:w val="0.32070494928081805"/>
          <c:h val="0.25800997470291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pPr/>
              <a:t>02.05.2023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pPr/>
              <a:t>02.05.2023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62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4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40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hart" Target="../charts/chart6.xml"/><Relationship Id="rId5" Type="http://schemas.openxmlformats.org/officeDocument/2006/relationships/image" Target="../media/image42.jpeg"/><Relationship Id="rId10" Type="http://schemas.openxmlformats.org/officeDocument/2006/relationships/chart" Target="../charts/chart5.xml"/><Relationship Id="rId4" Type="http://schemas.openxmlformats.org/officeDocument/2006/relationships/image" Target="../media/image41.pn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proekt-byudzheta-na-ocherednoy-finansovyy-god-i-planovyy-period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9.xml"/><Relationship Id="rId7" Type="http://schemas.openxmlformats.org/officeDocument/2006/relationships/image" Target="../media/image43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chart" Target="../charts/chart13.xml"/><Relationship Id="rId5" Type="http://schemas.openxmlformats.org/officeDocument/2006/relationships/image" Target="../media/image41.png"/><Relationship Id="rId10" Type="http://schemas.openxmlformats.org/officeDocument/2006/relationships/chart" Target="../charts/chart12.xml"/><Relationship Id="rId4" Type="http://schemas.openxmlformats.org/officeDocument/2006/relationships/image" Target="../media/image40.png"/><Relationship Id="rId9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@ivreg.ru" TargetMode="Externa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072" y="2661588"/>
            <a:ext cx="6625785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600" b="1" spc="-2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</a:t>
            </a:r>
            <a:r>
              <a:rPr lang="ru-RU" sz="1600" b="1" spc="-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от 26.12.2022 №29 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b="1" spc="2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spc="-1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(актуальная редакция)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4335"/>
              </p:ext>
            </p:extLst>
          </p:nvPr>
        </p:nvGraphicFramePr>
        <p:xfrm>
          <a:off x="173649" y="839134"/>
          <a:ext cx="8785855" cy="5369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65392225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2022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1.3.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13 952,9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12 055,0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10 168,4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9 531,8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9 276,9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13 720,5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11 802,4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9 921,9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9276,9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9 276,9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3124,5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10 285,9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9 591,2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7 650,6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7 005,6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7 005,6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12 377,8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13 587,5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10 168,4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9 531,8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9276,9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1 575,1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1 532,5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02228"/>
              </p:ext>
            </p:extLst>
          </p:nvPr>
        </p:nvGraphicFramePr>
        <p:xfrm>
          <a:off x="139154" y="908720"/>
          <a:ext cx="8785855" cy="4478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1.4.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1.5.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9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72966"/>
              </p:ext>
            </p:extLst>
          </p:nvPr>
        </p:nvGraphicFramePr>
        <p:xfrm>
          <a:off x="173649" y="922317"/>
          <a:ext cx="8741753" cy="4974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3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1.6.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57138"/>
              </p:ext>
            </p:extLst>
          </p:nvPr>
        </p:nvGraphicFramePr>
        <p:xfrm>
          <a:off x="173649" y="922319"/>
          <a:ext cx="8785855" cy="524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1.7.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45 527,0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47 848,3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49 763,5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51 753,6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53 824,3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15808,0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16614,0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17279,0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17970,0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18689,0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150,1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9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8444"/>
              </p:ext>
            </p:extLst>
          </p:nvPr>
        </p:nvGraphicFramePr>
        <p:xfrm>
          <a:off x="173649" y="838200"/>
          <a:ext cx="8785855" cy="5181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1.8.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468,2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Китовская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Китовский 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с.Китово"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" y="981075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Основные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2023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2024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2025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годов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2371" y="1962255"/>
            <a:ext cx="7818752" cy="3723739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22123" y="1956967"/>
            <a:ext cx="7814308" cy="3754854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сбалансированности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latin typeface="Times New Roman" pitchFamily="18" charset="0"/>
                <a:cs typeface="Times New Roman" pitchFamily="18" charset="0"/>
              </a:rPr>
              <a:t>Китовского сельского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pc="-1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годы,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28715"/>
              </p:ext>
            </p:extLst>
          </p:nvPr>
        </p:nvGraphicFramePr>
        <p:xfrm>
          <a:off x="865250" y="1132419"/>
          <a:ext cx="7567486" cy="220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696">
                  <a:extLst>
                    <a:ext uri="{9D8B030D-6E8A-4147-A177-3AD203B41FA5}">
                      <a16:colId xmlns:a16="http://schemas.microsoft.com/office/drawing/2014/main" xmlns="" val="10272632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1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13 952 899,07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12 055 027,58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11 590 991,68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9 745 366,53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9 403 446,53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</a:t>
                      </a:r>
                      <a:r>
                        <a:rPr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1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2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12 377 817,48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13 686 900,13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943 250,11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9 745 366,53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9 403 446,53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 </a:t>
                      </a: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(-),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sz="1100" spc="-3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1 575 081,59</a:t>
                      </a:r>
                      <a:endParaRPr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-1 631 872,55</a:t>
                      </a:r>
                      <a:endParaRPr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352 258,43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271463" algn="just"/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236 096,66 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.;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454 563,33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руб..</a:t>
            </a:r>
          </a:p>
          <a:p>
            <a:pPr marL="14288" marR="5080" indent="257175" algn="just">
              <a:lnSpc>
                <a:spcPct val="100000"/>
              </a:lnSpc>
            </a:pP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классификацией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2362094449"/>
              </p:ext>
            </p:extLst>
          </p:nvPr>
        </p:nvGraphicFramePr>
        <p:xfrm>
          <a:off x="687387" y="3445390"/>
          <a:ext cx="7923213" cy="251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 Китовского </a:t>
            </a:r>
            <a:r>
              <a:rPr sz="1800" b="1" spc="-5" dirty="0">
                <a:solidFill>
                  <a:schemeClr val="bg1"/>
                </a:solidFill>
                <a:effectLst/>
              </a:rPr>
              <a:t> 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23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5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43749"/>
              </p:ext>
            </p:extLst>
          </p:nvPr>
        </p:nvGraphicFramePr>
        <p:xfrm>
          <a:off x="494232" y="900835"/>
          <a:ext cx="8272766" cy="52995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3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7028">
                  <a:extLst>
                    <a:ext uri="{9D8B030D-6E8A-4147-A177-3AD203B41FA5}">
                      <a16:colId xmlns:a16="http://schemas.microsoft.com/office/drawing/2014/main" xmlns="" val="91331076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2021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2023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2024 год</a:t>
                      </a:r>
                      <a:endParaRPr lang="ru-RU" sz="900" dirty="0">
                        <a:effectLst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2025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2025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604">
                <a:tc>
                  <a:txBody>
                    <a:bodyPr/>
                    <a:lstStyle/>
                    <a:p>
                      <a:r>
                        <a:rPr lang="ru-RU" sz="1100" dirty="0"/>
                        <a:t>Налоговые</a:t>
                      </a:r>
                      <a:r>
                        <a:rPr lang="ru-RU" sz="1100" baseline="0" dirty="0"/>
                        <a:t> и неналоговые доходы 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3434637,84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2211200,0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168">
                <a:tc>
                  <a:txBody>
                    <a:bodyPr/>
                    <a:lstStyle/>
                    <a:p>
                      <a:r>
                        <a:rPr lang="ru-RU" sz="1100" dirty="0"/>
                        <a:t>межбюджетные трансферты:</a:t>
                      </a:r>
                    </a:p>
                    <a:p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т.ч.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10518261,23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9843827,58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7897107,0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7260500,0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700">
                <a:tc>
                  <a:txBody>
                    <a:bodyPr/>
                    <a:lstStyle/>
                    <a:p>
                      <a:r>
                        <a:rPr lang="ru-RU" sz="1100" dirty="0"/>
                        <a:t>дотации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7250190,0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8204315,15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7001100,0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/>
                        <a:t>субсидии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1308357,0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581108,0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649507,0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8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232400,0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252675,0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246500,0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254900,0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1727314,23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1012927,66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3363693408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</a:t>
                      </a:r>
                      <a:r>
                        <a:rPr lang="ru-RU" sz="1100" kern="1200" cap="small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остатков субсидий, субвенций и иных межбюджетных трансфертов, имеющих целевое назначение, прошлых лет</a:t>
                      </a:r>
                    </a:p>
                    <a:p>
                      <a:pPr marL="0" algn="l" defTabSz="914400" rtl="0" eaLnBrk="1" latinLnBrk="0" hangingPunct="1"/>
                      <a:endParaRPr lang="ru-RU" sz="11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-207198,23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2099581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Китовского сельского поселения 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2023-2025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103517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24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202</a:t>
            </a:r>
            <a:r>
              <a:rPr lang="ru-RU" sz="1100" dirty="0" smtClean="0">
                <a:latin typeface="Times New Roman"/>
                <a:cs typeface="Times New Roman"/>
              </a:rPr>
              <a:t>5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117728264"/>
              </p:ext>
            </p:extLst>
          </p:nvPr>
        </p:nvGraphicFramePr>
        <p:xfrm>
          <a:off x="254313" y="2228750"/>
          <a:ext cx="8508687" cy="408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1543614131"/>
              </p:ext>
            </p:extLst>
          </p:nvPr>
        </p:nvGraphicFramePr>
        <p:xfrm>
          <a:off x="2618232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886671348"/>
              </p:ext>
            </p:extLst>
          </p:nvPr>
        </p:nvGraphicFramePr>
        <p:xfrm>
          <a:off x="4571998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327501633"/>
              </p:ext>
            </p:extLst>
          </p:nvPr>
        </p:nvGraphicFramePr>
        <p:xfrm>
          <a:off x="6525766" y="2257419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object 52"/>
          <p:cNvSpPr txBox="1"/>
          <p:nvPr/>
        </p:nvSpPr>
        <p:spPr>
          <a:xfrm>
            <a:off x="1905000" y="1524000"/>
            <a:ext cx="5638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20</a:t>
            </a:r>
            <a:r>
              <a:rPr lang="ru-RU" sz="1400" b="1" spc="-5" dirty="0" smtClean="0">
                <a:latin typeface="Arial"/>
                <a:cs typeface="Arial"/>
              </a:rPr>
              <a:t>22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 smtClean="0">
                <a:latin typeface="Arial"/>
                <a:cs typeface="Arial"/>
              </a:rPr>
              <a:t>202</a:t>
            </a:r>
            <a:r>
              <a:rPr lang="ru-RU" sz="1400" b="1" spc="-5" dirty="0" smtClean="0">
                <a:latin typeface="Arial"/>
                <a:cs typeface="Arial"/>
              </a:rPr>
              <a:t>2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годах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315915" y="167495"/>
            <a:ext cx="6169873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57936"/>
              </p:ext>
            </p:extLst>
          </p:nvPr>
        </p:nvGraphicFramePr>
        <p:xfrm>
          <a:off x="325422" y="1327401"/>
          <a:ext cx="8575548" cy="3602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60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4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40599231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501033481"/>
                    </a:ext>
                  </a:extLst>
                </a:gridCol>
                <a:gridCol w="647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3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73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36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73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36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2326">
                <a:tc rowSpan="3"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marL="12700" marR="408305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900" kern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2021 </a:t>
                      </a:r>
                      <a:r>
                        <a:rPr lang="ru-RU" sz="900" kern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kern="12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0" marR="387985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2022 </a:t>
                      </a:r>
                      <a:r>
                        <a:rPr lang="ru-RU"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spc="-5" dirty="0"/>
                        <a:t>Прогноз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4083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92743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8890" marR="1320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10 518 261,23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15621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100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9 843 827,58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9 319 691,68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7 474 066,53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7 132 146,53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228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0" marR="13208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10 518 261,23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9 636 629,35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9 319 691,68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7 474 066,53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7 132 146,53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3271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7 250 190,0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885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69,0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8 204 315,15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8 259 305,15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1885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88,6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7 005 600,0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6 653 000,00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6446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1 308 357,0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22034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581 108,0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604 820,00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974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232 400,0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252 675,0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288 600,00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3,1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301 500,00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312 180,00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7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1 727 314,23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1 012 927,66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166 966,53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166 966,53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166 966,53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101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прошлых лет</a:t>
                      </a:r>
                    </a:p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-207 198,23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>
                <a:solidFill>
                  <a:srgbClr val="000000"/>
                </a:solidFill>
              </a:rPr>
              <a:t>Китовского</a:t>
            </a:r>
            <a:r>
              <a:rPr sz="2500" spc="-5" dirty="0">
                <a:solidFill>
                  <a:srgbClr val="000000"/>
                </a:solidFill>
              </a:rPr>
              <a:t> 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511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текст 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1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kitovo.ru/proekt-byudzheta-na-ocherednoy-finansovyy-god-i-planovyy-period.html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человека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238222947"/>
              </p:ext>
            </p:extLst>
          </p:nvPr>
        </p:nvGraphicFramePr>
        <p:xfrm>
          <a:off x="288000" y="2268000"/>
          <a:ext cx="8532472" cy="43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20</a:t>
            </a:r>
            <a:r>
              <a:rPr lang="ru-RU" sz="1200" b="1" dirty="0" smtClean="0">
                <a:latin typeface="Arial"/>
                <a:cs typeface="Arial"/>
              </a:rPr>
              <a:t>22</a:t>
            </a:r>
            <a:r>
              <a:rPr sz="1200" b="1" spc="-5" dirty="0" smtClean="0">
                <a:latin typeface="Arial"/>
                <a:cs typeface="Arial"/>
              </a:rPr>
              <a:t>– </a:t>
            </a:r>
            <a:r>
              <a:rPr sz="1200" b="1" dirty="0">
                <a:latin typeface="Arial"/>
                <a:cs typeface="Arial"/>
              </a:rPr>
              <a:t>20</a:t>
            </a:r>
            <a:r>
              <a:rPr lang="ru-RU" sz="1200" b="1" dirty="0" smtClean="0">
                <a:latin typeface="Arial"/>
                <a:cs typeface="Arial"/>
              </a:rPr>
              <a:t>25</a:t>
            </a:r>
            <a:r>
              <a:rPr sz="1200" b="1" dirty="0" smtClean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99816" y="4191000"/>
            <a:ext cx="10668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9033" y="4172252"/>
            <a:ext cx="941832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3584" y="4190359"/>
            <a:ext cx="1143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24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7999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202</a:t>
            </a:r>
            <a:r>
              <a:rPr lang="ru-RU" sz="1100" dirty="0" smtClean="0">
                <a:latin typeface="Times New Roman"/>
                <a:cs typeface="Times New Roman"/>
              </a:rPr>
              <a:t>5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767873032"/>
              </p:ext>
            </p:extLst>
          </p:nvPr>
        </p:nvGraphicFramePr>
        <p:xfrm>
          <a:off x="2618232" y="2297594"/>
          <a:ext cx="2029968" cy="19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291645778"/>
              </p:ext>
            </p:extLst>
          </p:nvPr>
        </p:nvGraphicFramePr>
        <p:xfrm>
          <a:off x="4551867" y="2326219"/>
          <a:ext cx="1905000" cy="198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927128335"/>
              </p:ext>
            </p:extLst>
          </p:nvPr>
        </p:nvGraphicFramePr>
        <p:xfrm>
          <a:off x="6640068" y="2257375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07335" y="1142999"/>
            <a:ext cx="8331866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>
                <a:latin typeface="Arial"/>
                <a:cs typeface="Arial"/>
              </a:rPr>
              <a:t>Финансовое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действующих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расходных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обязательств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</a:t>
            </a:r>
            <a:r>
              <a:rPr lang="ru-RU" sz="1400" spc="-10" dirty="0">
                <a:latin typeface="Arial"/>
                <a:cs typeface="Arial"/>
              </a:rPr>
              <a:t>Китовского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 err="1">
                <a:latin typeface="Arial"/>
                <a:cs typeface="Arial"/>
              </a:rPr>
              <a:t>учетом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целей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 err="1">
                <a:latin typeface="Arial"/>
                <a:cs typeface="Arial"/>
              </a:rPr>
              <a:t>задач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деятельности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органов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местного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самоуправления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lang="ru-RU" sz="1400" spc="-15" dirty="0">
                <a:latin typeface="Arial"/>
                <a:cs typeface="Arial"/>
              </a:rPr>
              <a:t>Китовского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>
                <a:latin typeface="Arial"/>
                <a:cs typeface="Arial"/>
              </a:rPr>
              <a:t>Китовском </a:t>
            </a:r>
            <a:r>
              <a:rPr sz="1400" spc="-10" dirty="0">
                <a:latin typeface="Arial"/>
                <a:cs typeface="Arial"/>
              </a:rPr>
              <a:t> 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Китовского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20</a:t>
            </a:r>
            <a:r>
              <a:rPr lang="ru-RU" sz="1400" spc="-5" dirty="0" smtClean="0">
                <a:latin typeface="Arial"/>
                <a:cs typeface="Arial"/>
              </a:rPr>
              <a:t>23</a:t>
            </a:r>
            <a:r>
              <a:rPr sz="1400" spc="-5" dirty="0" smtClean="0">
                <a:latin typeface="Arial"/>
                <a:cs typeface="Arial"/>
              </a:rPr>
              <a:t>-202</a:t>
            </a:r>
            <a:r>
              <a:rPr lang="ru-RU" sz="1400" spc="-5" dirty="0" smtClean="0">
                <a:latin typeface="Arial"/>
                <a:cs typeface="Arial"/>
              </a:rPr>
              <a:t>5</a:t>
            </a:r>
            <a:r>
              <a:rPr sz="1400" spc="-5" dirty="0" smtClean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13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614043"/>
              </p:ext>
            </p:extLst>
          </p:nvPr>
        </p:nvGraphicFramePr>
        <p:xfrm>
          <a:off x="312453" y="1208772"/>
          <a:ext cx="8580026" cy="456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8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69102495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4602">
                <a:tc>
                  <a:txBody>
                    <a:bodyPr/>
                    <a:lstStyle/>
                    <a:p>
                      <a:pPr marL="1206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spc="-2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91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sz="105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771 595,11 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8 146 987,24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6 278 804,07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5 736 708,12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5 338 184,80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 должностного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105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885 376,63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956 739,94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 высших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исполнительных органов государственной  власти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Федерации,  местных</a:t>
                      </a: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3 545 333,94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001,40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3 702 279,16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3 621 337,16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3 620 518,40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kern="12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76 170,35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72 734,56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72 734,56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90818"/>
                  </a:ext>
                </a:extLst>
              </a:tr>
              <a:tr h="292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2 340 884,54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3 337 075,55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1 468 821,95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1 007 668,00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682 698,00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44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5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232 400,00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252 675,00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288 600,00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301 500,00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312 180,00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вневойсковая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232 400,00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252 675,00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288 600,00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301 500,00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312 180,00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3293" y="409574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59985"/>
              </p:ext>
            </p:extLst>
          </p:nvPr>
        </p:nvGraphicFramePr>
        <p:xfrm>
          <a:off x="457200" y="1281430"/>
          <a:ext cx="8435279" cy="5441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487845388"/>
                    </a:ext>
                  </a:extLst>
                </a:gridCol>
                <a:gridCol w="9097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72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72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697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318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70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116 320,00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191 640,00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172 266,00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sz="1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116 320,00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191 640,00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172 266,00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33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0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560 327,70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355 941,13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(дорожные</a:t>
                      </a: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фонды)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560 327,70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345 941,13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74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2773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ОЕ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sz="1000" b="1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ОЗЯЙСТВО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2 346 124,12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1 655 455,92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2 058 984,56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981 686,42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817 143,07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2 346 124,12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1 655 455,92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2 058 984,56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981 686,42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817 143,07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39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Молодежная политика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78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2 123 313,84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2 865 595,03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9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2 123 313,84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2 865 595,03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2 152 374,88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227 736,71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218 424,10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229 000,45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227 000,45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229 000,45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79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</a:t>
                      </a: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0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1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lang="ru-RU"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в области социальной политики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213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236,71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14 500,0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924,10</a:t>
                      </a:r>
                    </a:p>
                    <a:p>
                      <a:pPr algn="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225 000,45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225 000,45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225 000,45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341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5649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12 377 817,48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13 686 900,13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11 943 250,11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9 509 269,87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8 948 883,20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 и на плановый период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Бюджет Китовского сельского поселения на </a:t>
            </a:r>
            <a:r>
              <a:rPr lang="ru-RU" sz="2000" dirty="0" smtClean="0"/>
              <a:t>2023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2024 </a:t>
            </a:r>
            <a:r>
              <a:rPr lang="ru-RU" sz="2000" dirty="0"/>
              <a:t>и </a:t>
            </a:r>
            <a:r>
              <a:rPr lang="ru-RU" sz="2000" dirty="0" smtClean="0"/>
              <a:t>2025  </a:t>
            </a:r>
            <a:r>
              <a:rPr lang="ru-RU" sz="2000" dirty="0"/>
              <a:t>годов сформирован в программной структуре расходов на основе </a:t>
            </a:r>
            <a:r>
              <a:rPr lang="ru-RU" sz="2000" b="1" dirty="0"/>
              <a:t>9 муниципальных программ</a:t>
            </a:r>
            <a:r>
              <a:rPr lang="ru-RU" sz="2000" dirty="0"/>
              <a:t>, перечень которых утвержден постановлением Администрации Китовского сельского поселения от 14.11.2016 № 254.( в действующей редакции)</a:t>
            </a:r>
          </a:p>
          <a:p>
            <a:endParaRPr lang="ru-RU" sz="2000" dirty="0"/>
          </a:p>
          <a:p>
            <a:r>
              <a:rPr lang="ru-RU" sz="2000" dirty="0"/>
              <a:t>Расходы бюджета состоят из: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расходов на реализацию муниципальных программ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непрограммным направлениям 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</a:t>
            </a:r>
            <a:r>
              <a:rPr lang="ru-RU" sz="2000" dirty="0" smtClean="0"/>
              <a:t>2023 </a:t>
            </a:r>
            <a:r>
              <a:rPr lang="ru-RU" sz="2000" dirty="0"/>
              <a:t>году – </a:t>
            </a:r>
            <a:r>
              <a:rPr lang="ru-RU" sz="2000" b="1" dirty="0" smtClean="0"/>
              <a:t>91,8%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514803"/>
              </p:ext>
            </p:extLst>
          </p:nvPr>
        </p:nvGraphicFramePr>
        <p:xfrm>
          <a:off x="409575" y="1446006"/>
          <a:ext cx="8554913" cy="3639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1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8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621">
                  <a:extLst>
                    <a:ext uri="{9D8B030D-6E8A-4147-A177-3AD203B41FA5}">
                      <a16:colId xmlns:a16="http://schemas.microsoft.com/office/drawing/2014/main" xmlns="" val="1305178997"/>
                    </a:ext>
                  </a:extLst>
                </a:gridCol>
                <a:gridCol w="10696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2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4919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2022г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.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Оценка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065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127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«Муниципальное управление Китовского сельского поселения»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5 127 384,29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5 722 078,10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5 981 214,08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528 155,25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5 463 185,25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7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«Обеспечение пожарной безопасности в Китовском сельском поселении»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116 320,0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191 640,00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172 266,00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«Благоустройство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2 149 747,37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1 458 469,39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1 862 018,03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804 719,89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640 176,54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4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«Молодое поколение»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493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культуры на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территории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2 123 313,84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2 865 595,03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2 152 374,88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2 152 374,88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9" y="149291"/>
            <a:ext cx="7031184" cy="922255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6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6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87482"/>
              </p:ext>
            </p:extLst>
          </p:nvPr>
        </p:nvGraphicFramePr>
        <p:xfrm>
          <a:off x="785786" y="1142984"/>
          <a:ext cx="8106694" cy="4206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3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5871582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2034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2022 </a:t>
                      </a: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г.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Оценка</a:t>
                      </a:r>
                      <a:endParaRPr sz="1200" b="1" kern="1200" spc="-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44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массового спорта  и физической культуры  в Китовском сельском поселении»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928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Китовском сельском поселении Шуйского муниципального района»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741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29 390,22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30 000,0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программа «Улучшение условий и охраны труда в Китовском сельском поселении»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14 500,0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9 560 655,72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10 279 464,23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965 093,14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8 607 250,02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8 369 736,67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«Муниципальное управление Китовского сельского поселения»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14768"/>
              </p:ext>
            </p:extLst>
          </p:nvPr>
        </p:nvGraphicFramePr>
        <p:xfrm>
          <a:off x="240918" y="3310726"/>
          <a:ext cx="8732447" cy="31120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20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5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556,6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804,3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432,3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367,3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Китовского сельского поселения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3 766,2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3 701,5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3 620,5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3 620,5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216,9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Китовского сельского поселения и муниципальных служащих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68481351"/>
              </p:ext>
            </p:extLst>
          </p:nvPr>
        </p:nvGraphicFramePr>
        <p:xfrm>
          <a:off x="2123728" y="655824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5364" y="2549048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Целью муниципальной программы является:</a:t>
            </a:r>
          </a:p>
          <a:p>
            <a:r>
              <a:rPr lang="ru-RU" sz="1600" dirty="0"/>
              <a:t>Повышение 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58965"/>
              </p:ext>
            </p:extLst>
          </p:nvPr>
        </p:nvGraphicFramePr>
        <p:xfrm>
          <a:off x="381000" y="1401914"/>
          <a:ext cx="816991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22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lang="ru-RU" sz="1100" spc="-5" dirty="0">
                        <a:latin typeface="Arial"/>
                        <a:cs typeface="Arial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Оценка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23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24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5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Удельный вес расходов бюджета, формируемых программно-целевым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   85,3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93,0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94,0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95,0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7884368" y="520850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165846"/>
            <a:ext cx="8915401" cy="45987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«Муниципальное управление Китовского сельского поселения»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пожарной безопасности в Китовском сельском поселении»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96089"/>
              </p:ext>
            </p:extLst>
          </p:nvPr>
        </p:nvGraphicFramePr>
        <p:xfrm>
          <a:off x="107504" y="3760428"/>
          <a:ext cx="8778592" cy="14024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03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78051301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872496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повышение уровня обеспечения пожарной безопасности в Китовском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83433"/>
              </p:ext>
            </p:extLst>
          </p:nvPr>
        </p:nvGraphicFramePr>
        <p:xfrm>
          <a:off x="663669" y="5312194"/>
          <a:ext cx="7666261" cy="1099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2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пожаров;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97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опашек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ДОХОДЫ</a:t>
              </a:r>
              <a:endParaRPr lang="ru-RU" sz="2800" b="1" dirty="0"/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««Благоустройство Китовского сельского поселения»</a:t>
            </a:r>
          </a:p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610294"/>
              </p:ext>
            </p:extLst>
          </p:nvPr>
        </p:nvGraphicFramePr>
        <p:xfrm>
          <a:off x="228600" y="2924944"/>
          <a:ext cx="8778592" cy="20389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87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99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296,4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1 003,0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1 129,6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454,7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575117690"/>
              </p:ext>
            </p:extLst>
          </p:nvPr>
        </p:nvGraphicFramePr>
        <p:xfrm>
          <a:off x="1981200" y="533400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348880"/>
            <a:ext cx="6488771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40427"/>
              </p:ext>
            </p:extLst>
          </p:nvPr>
        </p:nvGraphicFramePr>
        <p:xfrm>
          <a:off x="771374" y="5105400"/>
          <a:ext cx="7990357" cy="1149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населенных пунктов уличным освещением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чистоты и порядка на территории  населенных пунктов сельского поселения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«Молодое поколение»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12676"/>
              </p:ext>
            </p:extLst>
          </p:nvPr>
        </p:nvGraphicFramePr>
        <p:xfrm>
          <a:off x="176971" y="40386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42903000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602478"/>
              </p:ext>
            </p:extLst>
          </p:nvPr>
        </p:nvGraphicFramePr>
        <p:xfrm>
          <a:off x="819927" y="5314339"/>
          <a:ext cx="7651576" cy="85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56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47725" y="605139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95777"/>
              </p:ext>
            </p:extLst>
          </p:nvPr>
        </p:nvGraphicFramePr>
        <p:xfrm>
          <a:off x="189541" y="3884998"/>
          <a:ext cx="8695305" cy="2445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4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3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1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1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6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1 988,8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2104,7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2 052,4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2 052,4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604,8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Китовского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12899627"/>
              </p:ext>
            </p:extLst>
          </p:nvPr>
        </p:nvGraphicFramePr>
        <p:xfrm>
          <a:off x="2057401" y="876964"/>
          <a:ext cx="4724399" cy="171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2" y="971879"/>
            <a:ext cx="2115915" cy="140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43" y="971879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515" y="2676491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программы являются: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потенциала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и совершенствование материально-технической базы для 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949198"/>
              </p:ext>
            </p:extLst>
          </p:nvPr>
        </p:nvGraphicFramePr>
        <p:xfrm>
          <a:off x="215631" y="1828800"/>
          <a:ext cx="8839199" cy="1606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6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</a:t>
                      </a:r>
                      <a:r>
                        <a:rPr sz="12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200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Уровень средней заработной платы работников муниципальных учреждений культуры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руб.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25 969,0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26 950,0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27 500,0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клубных формирований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участников клубных формирований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культурно-массовых мероприятий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4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участников культурно-массовых мероприятий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массового спорта и физической культуры  в Китовском сельском поселении»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89760"/>
              </p:ext>
            </p:extLst>
          </p:nvPr>
        </p:nvGraphicFramePr>
        <p:xfrm>
          <a:off x="228599" y="4479416"/>
          <a:ext cx="8778592" cy="987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3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30243954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47732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/>
              <a:t>Целями муниципальной программы являются:</a:t>
            </a:r>
          </a:p>
          <a:p>
            <a:r>
              <a:rPr lang="ru-RU" dirty="0"/>
              <a:t>-развитие массовой физической культуры и спорта:</a:t>
            </a:r>
          </a:p>
          <a:p>
            <a:r>
              <a:rPr lang="ru-RU" dirty="0"/>
              <a:t>- массовый спорт по месту жительства и отдыха населения;</a:t>
            </a:r>
          </a:p>
          <a:p>
            <a:r>
              <a:rPr lang="ru-RU" dirty="0"/>
              <a:t>- организация, проведение и участие в спортивных, массовых и физкультурно-спортивных мероприятиях.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36993"/>
              </p:ext>
            </p:extLst>
          </p:nvPr>
        </p:nvGraphicFramePr>
        <p:xfrm>
          <a:off x="604006" y="5715000"/>
          <a:ext cx="8266579" cy="83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0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0597"/>
              </p:ext>
            </p:extLst>
          </p:nvPr>
        </p:nvGraphicFramePr>
        <p:xfrm>
          <a:off x="194805" y="38862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973333959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39685"/>
              </p:ext>
            </p:extLst>
          </p:nvPr>
        </p:nvGraphicFramePr>
        <p:xfrm>
          <a:off x="808856" y="5257800"/>
          <a:ext cx="7651576" cy="727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35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шт.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10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Arial"/>
                          <a:cs typeface="Arial"/>
                        </a:rPr>
                        <a:t>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и поддержка малого и среднего предпринимательства в Китовском сельском поселении Шуйского муниципального района»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22244"/>
              </p:ext>
            </p:extLst>
          </p:nvPr>
        </p:nvGraphicFramePr>
        <p:xfrm>
          <a:off x="194805" y="3886200"/>
          <a:ext cx="8778592" cy="1334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798442820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«Улучшение условий и охраны труда в Китовском сельском поселении»»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06104"/>
              </p:ext>
            </p:extLst>
          </p:nvPr>
        </p:nvGraphicFramePr>
        <p:xfrm>
          <a:off x="182704" y="3459607"/>
          <a:ext cx="8778592" cy="13570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«Улучшение условий и охраны труда в Администрации Китовского сельского поселения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муниципальных учреждениях Китовского сельского поселения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«Организация и проведение специальной оценки условий труда»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Основное мероприятие «Организация обучения по охране труда»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59959540"/>
              </p:ext>
            </p:extLst>
          </p:nvPr>
        </p:nvGraphicFramePr>
        <p:xfrm>
          <a:off x="1721644" y="462771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69079" y="80277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2267708"/>
            <a:ext cx="7373477" cy="93871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100" b="1" dirty="0"/>
              <a:t>Целями муниципальной программы являются:</a:t>
            </a:r>
          </a:p>
          <a:p>
            <a:r>
              <a:rPr lang="ru-RU" sz="1100" dirty="0"/>
              <a:t>- обеспечение безопасности жизни и здоровья работающих граждан, повышение  гарантий  их законных прав на безопасные  условия  труда;</a:t>
            </a:r>
          </a:p>
          <a:p>
            <a:r>
              <a:rPr lang="ru-RU" sz="1100" dirty="0"/>
              <a:t>- защита интересов общества и государства путем сокращения количества случаев производственного травматизма и профессиональных заболеваний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3150" y="77859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530389" y="718417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86636"/>
              </p:ext>
            </p:extLst>
          </p:nvPr>
        </p:nvGraphicFramePr>
        <p:xfrm>
          <a:off x="746212" y="4876800"/>
          <a:ext cx="7651576" cy="1943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1186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2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Число несчастных случаев на производстве со смертельным исходом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14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бюджета Китовского сельского поселения 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рамках непрограммных направлений</a:t>
            </a:r>
            <a:r>
              <a:rPr lang="ru-RU" sz="1600" b="1" spc="200" dirty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2023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2025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годах,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>
              <a:latin typeface="+mj-lt"/>
              <a:cs typeface="Bookman Old Style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35259"/>
              </p:ext>
            </p:extLst>
          </p:nvPr>
        </p:nvGraphicFramePr>
        <p:xfrm>
          <a:off x="152400" y="1371600"/>
          <a:ext cx="8382000" cy="5174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4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1216">
                <a:tc>
                  <a:txBody>
                    <a:bodyPr/>
                    <a:lstStyle/>
                    <a:p>
                      <a:pPr marL="106680" marR="86360" indent="330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05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05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5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252 675,0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288 600,0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301 500,0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312 180,0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11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2 427 489,01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62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77 355,12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89 037,12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512 927,66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0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60 000,00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101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внутреннего финансового контроля в соответствии с заключенными соглашениями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внешнего финансового контроля в соответствии с заключенными соглашениями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76 170,35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72 734,56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72 734,56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3 407 435,90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978 156,97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902 019,85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579 146,53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296416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Бюджетные ассигнования на финансирование социально-значимых проектов из бюджета Китовского сельского поселения на </a:t>
            </a:r>
            <a:r>
              <a:rPr lang="ru-RU" sz="14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2023 </a:t>
            </a: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год не предусмотрены </a:t>
            </a:r>
          </a:p>
          <a:p>
            <a:pPr algn="ctr"/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3184376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 dirty="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>
                <a:latin typeface="Arial"/>
                <a:cs typeface="Arial"/>
              </a:rPr>
              <a:t>налог</a:t>
            </a:r>
            <a:r>
              <a:rPr sz="1400" dirty="0">
                <a:latin typeface="Arial"/>
                <a:cs typeface="Arial"/>
              </a:rPr>
              <a:t>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>
                <a:latin typeface="Arial"/>
                <a:cs typeface="Arial"/>
              </a:rPr>
              <a:t>земельный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на 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2023  </a:t>
            </a:r>
            <a:r>
              <a:rPr lang="ru-RU" sz="1600" b="1" dirty="0">
                <a:solidFill>
                  <a:schemeClr val="bg2"/>
                </a:solidFill>
                <a:latin typeface="+mj-lt"/>
              </a:rPr>
              <a:t>год, руб.</a:t>
            </a:r>
            <a:endParaRPr lang="ru-RU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bg2"/>
                </a:solidFill>
              </a:rPr>
              <a:t> </a:t>
            </a:r>
            <a:endParaRPr lang="ru-RU" sz="1400" dirty="0">
              <a:solidFill>
                <a:schemeClr val="bg2"/>
              </a:solidFill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94432"/>
              </p:ext>
            </p:extLst>
          </p:nvPr>
        </p:nvGraphicFramePr>
        <p:xfrm>
          <a:off x="228600" y="1981200"/>
          <a:ext cx="8382000" cy="4629217"/>
        </p:xfrm>
        <a:graphic>
          <a:graphicData uri="http://schemas.openxmlformats.org/drawingml/2006/table">
            <a:tbl>
              <a:tblPr/>
              <a:tblGrid>
                <a:gridCol w="3254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5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0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Китовского сельского поселения,руб.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01.01.2023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01.01.2023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/>
              <a:t>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19202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Презентация «Бюджет для граждан» к </a:t>
            </a:r>
            <a:r>
              <a:rPr lang="ru-RU" dirty="0" smtClean="0">
                <a:solidFill>
                  <a:schemeClr val="tx1"/>
                </a:solidFill>
              </a:rPr>
              <a:t>решению </a:t>
            </a:r>
            <a:r>
              <a:rPr lang="ru-RU" dirty="0">
                <a:solidFill>
                  <a:schemeClr val="tx1"/>
                </a:solidFill>
              </a:rPr>
              <a:t>Совета Китовского сельского </a:t>
            </a:r>
            <a:r>
              <a:rPr lang="ru-RU" dirty="0" smtClean="0">
                <a:solidFill>
                  <a:schemeClr val="tx1"/>
                </a:solidFill>
              </a:rPr>
              <a:t>поселения от 26.12.2022 №29 </a:t>
            </a:r>
            <a:r>
              <a:rPr lang="ru-RU" dirty="0">
                <a:solidFill>
                  <a:schemeClr val="tx1"/>
                </a:solidFill>
              </a:rPr>
              <a:t>« О бюджете Китовского  сельского поселения на </a:t>
            </a:r>
            <a:r>
              <a:rPr lang="ru-RU" dirty="0" smtClean="0">
                <a:solidFill>
                  <a:schemeClr val="tx1"/>
                </a:solidFill>
              </a:rPr>
              <a:t>2023 </a:t>
            </a:r>
            <a:r>
              <a:rPr lang="ru-RU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2025 </a:t>
            </a:r>
            <a:r>
              <a:rPr lang="ru-RU" dirty="0">
                <a:solidFill>
                  <a:schemeClr val="tx1"/>
                </a:solidFill>
              </a:rPr>
              <a:t>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7980" y="3353376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4173" y="3777555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>
                <a:latin typeface="Arial"/>
                <a:cs typeface="Arial"/>
              </a:rPr>
              <a:t>155927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lang="ru-RU" sz="1800" spc="-5" dirty="0">
                <a:latin typeface="Arial"/>
                <a:cs typeface="Arial"/>
              </a:rPr>
              <a:t>Ивановская область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ru-RU" sz="1800" dirty="0">
                <a:latin typeface="Arial"/>
                <a:cs typeface="Arial"/>
              </a:rPr>
              <a:t>Шуйский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lang="ru-RU" sz="1800" spc="-20" dirty="0">
                <a:latin typeface="Arial"/>
                <a:cs typeface="Arial"/>
              </a:rPr>
              <a:t>Китово</a:t>
            </a:r>
            <a:r>
              <a:rPr sz="1800" spc="-20" dirty="0">
                <a:latin typeface="Arial"/>
                <a:cs typeface="Arial"/>
              </a:rPr>
              <a:t>,  ул. </a:t>
            </a:r>
            <a:r>
              <a:rPr lang="ru-RU" sz="1800" spc="-5" dirty="0">
                <a:latin typeface="Arial"/>
                <a:cs typeface="Arial"/>
              </a:rPr>
              <a:t>Северная 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д.</a:t>
            </a:r>
            <a:r>
              <a:rPr lang="ru-RU" sz="180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на адрес электронной почты:</a:t>
            </a:r>
            <a:r>
              <a:rPr lang="ru-RU" dirty="0"/>
              <a:t> </a:t>
            </a:r>
            <a:r>
              <a:rPr lang="en-US" dirty="0">
                <a:hlinkClick r:id="rId5"/>
              </a:rPr>
              <a:t>kitovo@ivreg.ru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8.</a:t>
            </a:r>
            <a:r>
              <a:rPr lang="ru-RU" sz="1800" spc="-5" dirty="0">
                <a:latin typeface="Arial"/>
                <a:cs typeface="Arial"/>
              </a:rPr>
              <a:t>30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.00,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lang="ru-RU" sz="1800" spc="-10" dirty="0">
                <a:latin typeface="Arial"/>
                <a:cs typeface="Arial"/>
              </a:rPr>
              <a:t>45</a:t>
            </a:r>
            <a:r>
              <a:rPr sz="1800" spc="-10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>
                <a:latin typeface="Arial"/>
                <a:cs typeface="Arial"/>
              </a:rPr>
              <a:t>Предоставляются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 dirty="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 dirty="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 dirty="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lang="ru-RU" sz="1200" spc="-10" dirty="0">
                <a:latin typeface="Arial"/>
                <a:cs typeface="Arial"/>
              </a:rPr>
              <a:t>налоговой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lang="ru-RU" sz="1200" spc="-5" dirty="0">
                <a:latin typeface="Arial"/>
                <a:cs typeface="Arial"/>
              </a:rPr>
              <a:t> Прогнозе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социально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lang="ru-RU" sz="1200" spc="-5" dirty="0">
                <a:latin typeface="Arial"/>
                <a:cs typeface="Arial"/>
              </a:rPr>
              <a:t>экономического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20</a:t>
            </a:r>
            <a:r>
              <a:rPr lang="ru-RU" sz="1800" b="1" spc="-10" dirty="0" smtClean="0">
                <a:latin typeface="Arial"/>
                <a:cs typeface="Arial"/>
              </a:rPr>
              <a:t>22</a:t>
            </a:r>
            <a:r>
              <a:rPr sz="1800" b="1" spc="-190" dirty="0" smtClean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Arial"/>
                <a:cs typeface="Arial"/>
              </a:rPr>
              <a:t>3142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Arial"/>
                <a:cs typeface="Arial"/>
              </a:rPr>
              <a:t>Площадь</a:t>
            </a:r>
            <a:r>
              <a:rPr sz="1800" b="1" spc="-10" dirty="0">
                <a:latin typeface="Arial"/>
                <a:cs typeface="Arial"/>
              </a:rPr>
              <a:t>  </a:t>
            </a:r>
            <a:r>
              <a:rPr lang="ru-RU" sz="1800" b="1" spc="-30" dirty="0">
                <a:latin typeface="Arial"/>
                <a:cs typeface="Arial"/>
              </a:rPr>
              <a:t>территории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/>
              <a:t>23540</a:t>
            </a:r>
            <a:r>
              <a:rPr lang="ru-RU" dirty="0"/>
              <a:t> </a:t>
            </a:r>
            <a:r>
              <a:rPr sz="1800" b="1" spc="-5" dirty="0" err="1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lang="ru-RU" sz="1800" b="1" spc="-15" dirty="0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>
                <a:latin typeface="Arial"/>
                <a:cs typeface="Arial"/>
              </a:rPr>
              <a:t>с.Китово</a:t>
            </a:r>
          </a:p>
          <a:p>
            <a:pPr marL="3175" algn="ctr">
              <a:lnSpc>
                <a:spcPct val="100000"/>
              </a:lnSpc>
            </a:pPr>
            <a:r>
              <a:rPr lang="ru-RU" dirty="0"/>
              <a:t>Деревени: Брылиха, Высоково, Горяново, Елизарово, Палкино, Петрилово, Русилово, Слободка, Трутнево, Фатьяново,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68133"/>
              </p:ext>
            </p:extLst>
          </p:nvPr>
        </p:nvGraphicFramePr>
        <p:xfrm>
          <a:off x="395536" y="838200"/>
          <a:ext cx="8519865" cy="5099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8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48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1.2. 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45626,2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46128,1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46543,3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47008,7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47572,8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5259</Words>
  <Application>Microsoft Office PowerPoint</Application>
  <PresentationFormat>Экран (4:3)</PresentationFormat>
  <Paragraphs>1653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2023 год и плановый период 2024 и 2025 годов </vt:lpstr>
      <vt:lpstr>Презентация PowerPoint</vt:lpstr>
      <vt:lpstr>Доходы  бюджета  Китовского  сельского  поселения в 2023 - 2025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Колосова</cp:lastModifiedBy>
  <cp:revision>387</cp:revision>
  <cp:lastPrinted>2019-12-20T11:47:22Z</cp:lastPrinted>
  <dcterms:created xsi:type="dcterms:W3CDTF">2017-12-06T00:04:37Z</dcterms:created>
  <dcterms:modified xsi:type="dcterms:W3CDTF">2023-05-02T08:04:37Z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