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4" r:id="rId36"/>
    <p:sldId id="333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12506167.789999999</c:v>
                </c:pt>
                <c:pt idx="1">
                  <c:v>12898991.84</c:v>
                </c:pt>
                <c:pt idx="2">
                  <c:v>13394425.050000001</c:v>
                </c:pt>
                <c:pt idx="3">
                  <c:v>11358918.75</c:v>
                </c:pt>
                <c:pt idx="4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386000982177366E-2"/>
                  <c:y val="-1.7646955804597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13159117.699999999</c:v>
                </c:pt>
                <c:pt idx="1">
                  <c:v>14187052.800000001</c:v>
                </c:pt>
                <c:pt idx="2">
                  <c:v>13394425.050000001</c:v>
                </c:pt>
                <c:pt idx="3">
                  <c:v>11358918.75</c:v>
                </c:pt>
                <c:pt idx="4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-652949.91000000015</c:v>
                </c:pt>
                <c:pt idx="1">
                  <c:v>-1288060.9600000009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106080"/>
        <c:axId val="429106640"/>
      </c:barChart>
      <c:catAx>
        <c:axId val="42910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106640"/>
        <c:crosses val="autoZero"/>
        <c:auto val="1"/>
        <c:lblAlgn val="ctr"/>
        <c:lblOffset val="100"/>
        <c:noMultiLvlLbl val="0"/>
      </c:catAx>
      <c:valAx>
        <c:axId val="429106640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10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6746746746748"/>
                      <c:h val="0.125735807059889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2045076572635627"/>
                  <c:y val="1.6122513842869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0620620620622"/>
                      <c:h val="0.214718070517656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0.80840545873232084</c:v>
                </c:pt>
                <c:pt idx="1">
                  <c:v>2.6273555769898142E-2</c:v>
                </c:pt>
                <c:pt idx="2">
                  <c:v>3.0280273024807607E-2</c:v>
                </c:pt>
                <c:pt idx="3">
                  <c:v>0.13504071247297342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3333333333332"/>
                      <c:h val="0.23151221288211143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873228346456686E-2"/>
                  <c:y val="2.71430626042213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6640419947505"/>
                      <c:h val="0.225444996268649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4118530183727033"/>
                  <c:y val="-7.98292831582315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3333333333331"/>
                      <c:h val="0.206285364857715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0.79447706607165891</c:v>
                </c:pt>
                <c:pt idx="1">
                  <c:v>0</c:v>
                </c:pt>
                <c:pt idx="2">
                  <c:v>4.0659400140732972E-2</c:v>
                </c:pt>
                <c:pt idx="3">
                  <c:v>0.16486353378760815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9352818.75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7430600</c:v>
                </c:pt>
                <c:pt idx="1">
                  <c:v>0</c:v>
                </c:pt>
                <c:pt idx="2">
                  <c:v>380280</c:v>
                </c:pt>
                <c:pt idx="3">
                  <c:v>1541938.75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283464566929114E-2"/>
                  <c:y val="0.228084961602021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6640419947507"/>
                      <c:h val="0.217901234567901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0.81052888804264756</c:v>
                </c:pt>
                <c:pt idx="1">
                  <c:v>0</c:v>
                </c:pt>
                <c:pt idx="2">
                  <c:v>4.3960045803448977E-2</c:v>
                </c:pt>
                <c:pt idx="3">
                  <c:v>0.14551106615390338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9449262.2200000007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7658900</c:v>
                </c:pt>
                <c:pt idx="1">
                  <c:v>0</c:v>
                </c:pt>
                <c:pt idx="2">
                  <c:v>415390</c:v>
                </c:pt>
                <c:pt idx="3">
                  <c:v>1374972.22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6617.4</c:v>
                </c:pt>
                <c:pt idx="1">
                  <c:v>6583.9</c:v>
                </c:pt>
                <c:pt idx="2">
                  <c:v>5699.4</c:v>
                </c:pt>
                <c:pt idx="3">
                  <c:v>5699.4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2568864"/>
        <c:axId val="432569424"/>
        <c:axId val="0"/>
      </c:bar3DChart>
      <c:catAx>
        <c:axId val="4325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2569424"/>
        <c:crosses val="autoZero"/>
        <c:auto val="1"/>
        <c:lblAlgn val="ctr"/>
        <c:lblOffset val="100"/>
        <c:noMultiLvlLbl val="0"/>
      </c:catAx>
      <c:valAx>
        <c:axId val="4325694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25688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172.3</c:v>
                </c:pt>
                <c:pt idx="1">
                  <c:v>184.4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20793232"/>
        <c:axId val="420793792"/>
        <c:axId val="0"/>
      </c:bar3DChart>
      <c:catAx>
        <c:axId val="42079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20793792"/>
        <c:crosses val="autoZero"/>
        <c:auto val="1"/>
        <c:lblAlgn val="ctr"/>
        <c:lblOffset val="100"/>
        <c:noMultiLvlLbl val="0"/>
      </c:catAx>
      <c:valAx>
        <c:axId val="42079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20793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2262</c:v>
                </c:pt>
                <c:pt idx="1">
                  <c:v>1130.3</c:v>
                </c:pt>
                <c:pt idx="2">
                  <c:v>700</c:v>
                </c:pt>
                <c:pt idx="3">
                  <c:v>694.9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5305344"/>
        <c:axId val="435305904"/>
        <c:axId val="0"/>
      </c:bar3DChart>
      <c:catAx>
        <c:axId val="43530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5305904"/>
        <c:crosses val="autoZero"/>
        <c:auto val="1"/>
        <c:lblAlgn val="ctr"/>
        <c:lblOffset val="100"/>
        <c:noMultiLvlLbl val="0"/>
      </c:catAx>
      <c:valAx>
        <c:axId val="4353059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53053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5310384"/>
        <c:axId val="435310944"/>
        <c:axId val="0"/>
      </c:bar3DChart>
      <c:catAx>
        <c:axId val="43531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5310944"/>
        <c:crosses val="autoZero"/>
        <c:auto val="1"/>
        <c:lblAlgn val="ctr"/>
        <c:lblOffset val="100"/>
        <c:noMultiLvlLbl val="0"/>
      </c:catAx>
      <c:valAx>
        <c:axId val="43531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531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3037.8</c:v>
                </c:pt>
                <c:pt idx="1">
                  <c:v>3250.8</c:v>
                </c:pt>
                <c:pt idx="2" formatCode="0.0">
                  <c:v>2555.8000000000002</c:v>
                </c:pt>
                <c:pt idx="3">
                  <c:v>2555.8000000000002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435315424"/>
        <c:axId val="435315984"/>
        <c:axId val="0"/>
      </c:bar3DChart>
      <c:catAx>
        <c:axId val="4353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435315984"/>
        <c:crosses val="autoZero"/>
        <c:auto val="1"/>
        <c:lblAlgn val="ctr"/>
        <c:lblOffset val="100"/>
        <c:noMultiLvlLbl val="0"/>
      </c:catAx>
      <c:valAx>
        <c:axId val="43531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435315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5976032"/>
        <c:axId val="355976592"/>
        <c:axId val="0"/>
      </c:bar3DChart>
      <c:catAx>
        <c:axId val="35597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5976592"/>
        <c:crosses val="autoZero"/>
        <c:auto val="1"/>
        <c:lblAlgn val="ctr"/>
        <c:lblOffset val="100"/>
        <c:noMultiLvlLbl val="0"/>
      </c:catAx>
      <c:valAx>
        <c:axId val="35597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5976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5981072"/>
        <c:axId val="355981632"/>
        <c:axId val="0"/>
      </c:bar3DChart>
      <c:catAx>
        <c:axId val="35598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5981632"/>
        <c:crosses val="autoZero"/>
        <c:auto val="1"/>
        <c:lblAlgn val="ctr"/>
        <c:lblOffset val="100"/>
        <c:noMultiLvlLbl val="0"/>
      </c:catAx>
      <c:valAx>
        <c:axId val="355981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598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5986112"/>
        <c:axId val="355986672"/>
        <c:axId val="0"/>
      </c:bar3DChart>
      <c:catAx>
        <c:axId val="3559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5986672"/>
        <c:crosses val="autoZero"/>
        <c:auto val="1"/>
        <c:lblAlgn val="ctr"/>
        <c:lblOffset val="100"/>
        <c:noMultiLvlLbl val="0"/>
      </c:catAx>
      <c:valAx>
        <c:axId val="35598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59861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5991152"/>
        <c:axId val="512034576"/>
        <c:axId val="0"/>
      </c:bar3DChart>
      <c:catAx>
        <c:axId val="35599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512034576"/>
        <c:crosses val="autoZero"/>
        <c:auto val="1"/>
        <c:lblAlgn val="ctr"/>
        <c:lblOffset val="100"/>
        <c:noMultiLvlLbl val="0"/>
      </c:catAx>
      <c:valAx>
        <c:axId val="512034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59911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0.18634789678260624</c:v>
                </c:pt>
                <c:pt idx="1">
                  <c:v>0.81365210321739379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173575899548311"/>
          <c:y val="0.69922363787412056"/>
          <c:w val="0.31362359433364984"/>
          <c:h val="0.1368700941290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0.14753152842495468</c:v>
                </c:pt>
                <c:pt idx="1">
                  <c:v>0.85246847157504535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0.17661011969118981</c:v>
                </c:pt>
                <c:pt idx="1">
                  <c:v>0.82338988030881022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11358918.75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2006100</c:v>
                </c:pt>
                <c:pt idx="1">
                  <c:v>9352818.75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0.177850481075328</c:v>
                </c:pt>
                <c:pt idx="1">
                  <c:v>0.82214951892467203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2044100</c:v>
                </c:pt>
                <c:pt idx="1">
                  <c:v>9449262.2200000007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0.79951842006139018</c:v>
                </c:pt>
                <c:pt idx="1">
                  <c:v>6.179400915067837E-2</c:v>
                </c:pt>
                <c:pt idx="2">
                  <c:v>2.7498044304025755E-2</c:v>
                </c:pt>
                <c:pt idx="3">
                  <c:v>0.11118952648390576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569874709228462"/>
          <c:y val="0.61153909407227691"/>
          <c:w val="0.57076143935778523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26.12.2023 №21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29204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2023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12506,2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11591,0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10703,9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9490,8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12253,5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9178,6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1749,1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1779,1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8727,8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7 484,7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6 653,0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13159,1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13 108,0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10703,9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9490,8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-652,9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-1517,0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92810"/>
              </p:ext>
            </p:extLst>
          </p:nvPr>
        </p:nvGraphicFramePr>
        <p:xfrm>
          <a:off x="139154" y="908720"/>
          <a:ext cx="8785855" cy="4236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37567"/>
              </p:ext>
            </p:extLst>
          </p:nvPr>
        </p:nvGraphicFramePr>
        <p:xfrm>
          <a:off x="173649" y="922317"/>
          <a:ext cx="8741753" cy="4653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6128"/>
              </p:ext>
            </p:extLst>
          </p:nvPr>
        </p:nvGraphicFramePr>
        <p:xfrm>
          <a:off x="173649" y="922319"/>
          <a:ext cx="8785855" cy="506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47848,3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50862,7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58746,4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61096,3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63540,2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17661,0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20398,0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21214,0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22063,0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55763"/>
              </p:ext>
            </p:extLst>
          </p:nvPr>
        </p:nvGraphicFramePr>
        <p:xfrm>
          <a:off x="173649" y="838200"/>
          <a:ext cx="8785855" cy="5023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08821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:a16="http://schemas.microsoft.com/office/drawing/2014/main" xmlns="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12 506 167,79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12 898 991,84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13 394 425,05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11 358 918,75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11 493 362,22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13 159 117,70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14 187 052,80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13 394 425,05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11 358 918,75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11 493 362,22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- 652 949,91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- 1 288 060,96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274 465,97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553 898,61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774789222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2024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2026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74915"/>
              </p:ext>
            </p:extLst>
          </p:nvPr>
        </p:nvGraphicFramePr>
        <p:xfrm>
          <a:off x="411535" y="918968"/>
          <a:ext cx="8542264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191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853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2022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2026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2662340,21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2403700,0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1976100,0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2006100,0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2044100,0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10495291,84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11418325,05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9352818,75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9449262,22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8391179,15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9230636,30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7430600,0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7658900,0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648546,16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288600,00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345750,0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380280,0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415390,0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1166966,53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1541938,75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1541938,75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1374972,22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2024-2026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2025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2026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967468779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46338010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89984445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21285074"/>
              </p:ext>
            </p:extLst>
          </p:nvPr>
        </p:nvGraphicFramePr>
        <p:xfrm>
          <a:off x="6837601" y="2275997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lang="ru-RU" sz="1400" b="1" spc="-5" dirty="0" smtClean="0">
                <a:latin typeface="Arial"/>
                <a:cs typeface="Arial"/>
              </a:rPr>
              <a:t>2023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lang="ru-RU" sz="1400" b="1" spc="-5" dirty="0" smtClean="0">
                <a:latin typeface="Arial"/>
                <a:cs typeface="Arial"/>
              </a:rPr>
              <a:t>2026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78322"/>
              </p:ext>
            </p:extLst>
          </p:nvPr>
        </p:nvGraphicFramePr>
        <p:xfrm>
          <a:off x="285750" y="1327401"/>
          <a:ext cx="8711074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844">
                  <a:extLst>
                    <a:ext uri="{9D8B030D-6E8A-4147-A177-3AD203B41FA5}">
                      <a16:colId xmlns:a16="http://schemas.microsoft.com/office/drawing/2014/main" xmlns="" val="1405992314"/>
                    </a:ext>
                  </a:extLst>
                </a:gridCol>
                <a:gridCol w="658308">
                  <a:extLst>
                    <a:ext uri="{9D8B030D-6E8A-4147-A177-3AD203B41FA5}">
                      <a16:colId xmlns:a16="http://schemas.microsoft.com/office/drawing/2014/main" xmlns="" val="2501033481"/>
                    </a:ext>
                  </a:extLst>
                </a:gridCol>
                <a:gridCol w="709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2022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2023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10 495 291,84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11 418 325,05</a:t>
                      </a:r>
                      <a:endParaRPr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9 352 818,75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9 449 262,22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10 051 025,81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10 495 291,84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11 418 325,05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9 352 818,75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9 449 262,22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8 391 179,15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80,0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9 230 636,30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80,9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7 430 600,0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7 658 900,0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648 546,16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2,7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345 750,0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380 280,0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415 390,0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1 166 966,53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1 541 938,75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1 541 938,75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1 374 972,22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355643395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lang="ru-RU" sz="1200" b="1" dirty="0" smtClean="0">
                <a:latin typeface="Arial"/>
                <a:cs typeface="Arial"/>
              </a:rPr>
              <a:t>2023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lang="ru-RU" sz="1200" b="1" dirty="0" smtClean="0">
                <a:latin typeface="Arial"/>
                <a:cs typeface="Arial"/>
              </a:rPr>
              <a:t>2026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2025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2026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3030489869"/>
              </p:ext>
            </p:extLst>
          </p:nvPr>
        </p:nvGraphicFramePr>
        <p:xfrm>
          <a:off x="4220396" y="3140351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093521774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120820113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771993546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65199" y="1700808"/>
            <a:ext cx="8331866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</a:t>
            </a:r>
            <a:r>
              <a:rPr sz="1400" spc="-10" dirty="0" err="1" smtClean="0">
                <a:latin typeface="Arial"/>
                <a:cs typeface="Arial"/>
              </a:rPr>
              <a:t>государственных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5" dirty="0" smtClean="0">
                <a:latin typeface="Arial"/>
                <a:cs typeface="Arial"/>
              </a:rPr>
              <a:t>2024</a:t>
            </a:r>
            <a:r>
              <a:rPr sz="1400" spc="-5" dirty="0" smtClean="0">
                <a:latin typeface="Arial"/>
                <a:cs typeface="Arial"/>
              </a:rPr>
              <a:t>-</a:t>
            </a:r>
            <a:r>
              <a:rPr lang="ru-RU" sz="1400" spc="-5" dirty="0" smtClean="0">
                <a:latin typeface="Arial"/>
                <a:cs typeface="Arial"/>
              </a:rPr>
              <a:t>2026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61895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937 583,73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7 938 731,67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6 618 511,04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5 556 811,00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5 556 811,00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953 631,76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1 059 220,48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3 671 139,62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3 733 329,16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4 007 548,33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3 908 849,57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3 908 849,57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76 170,35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74 295,95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79 277,52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3 236 642,00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3 061 886,08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1 403 431,76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519 708,00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519 708,00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252 675,00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380 280,00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415 390,00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380 280,00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415 390,00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0843"/>
              </p:ext>
            </p:extLst>
          </p:nvPr>
        </p:nvGraphicFramePr>
        <p:xfrm>
          <a:off x="482651" y="1265195"/>
          <a:ext cx="8435279" cy="5341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39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176 148,80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184 428,00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176 148,80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184 428,00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2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1 384 972,22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1 379 972,22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1 379 972,22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7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1 446 567,91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2 458 984,56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1 327 275,59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876 966,53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704 867,36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124 060,00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124 060,00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91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1 446 567,91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2 458 984,56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1 203 215,59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752 906,53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704 867,36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32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3 037 773,22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3 250 853,00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3 037 773,72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3 250 853,00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216 924,10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236 814,55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242 635,20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244 635,20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246 635,20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3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924,10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232 814,55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11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5607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3 159 117,70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14 187 052,80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13 394 425,05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11 084 452,78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10 939 463,61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2024 </a:t>
            </a:r>
            <a:r>
              <a:rPr lang="ru-RU" sz="2000" dirty="0"/>
              <a:t>году – </a:t>
            </a:r>
            <a:r>
              <a:rPr lang="ru-RU" sz="2000" b="1" dirty="0" smtClean="0"/>
              <a:t>83,8%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47916"/>
              </p:ext>
            </p:extLst>
          </p:nvPr>
        </p:nvGraphicFramePr>
        <p:xfrm>
          <a:off x="409575" y="1467997"/>
          <a:ext cx="8554913" cy="3617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2023г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5 572 674,59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6 617 394,39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6 583 896,40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5 699 446,20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5 699 446,20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176 148,80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184 428,00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1 250 378,18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2 262 018,03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1 130 309,06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694 867,36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3 037 773,22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3 250 853,00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2 555 787,83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2 555 787,83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02817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2023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29 203,20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9 811 681,80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2 177 334,44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11 229 486,46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9 062 234,03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9 049 101,39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31003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1 367,4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962,2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3 732,5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4 006,7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3 908,8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3 908,8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1 059,3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1649268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9084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2026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87,0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90,0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92,0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692696"/>
            <a:ext cx="8884226" cy="59663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78215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38814868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03748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04340044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79099"/>
              </p:ext>
            </p:extLst>
          </p:nvPr>
        </p:nvGraphicFramePr>
        <p:xfrm>
          <a:off x="771374" y="5105400"/>
          <a:ext cx="7990357" cy="1627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детского игрового оборудования 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59387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62727514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0981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29677"/>
              </p:ext>
            </p:extLst>
          </p:nvPr>
        </p:nvGraphicFramePr>
        <p:xfrm>
          <a:off x="189541" y="3884998"/>
          <a:ext cx="8774947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2 121,5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3 100,8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2 455,8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2 455,8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1704453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42147"/>
              </p:ext>
            </p:extLst>
          </p:nvPr>
        </p:nvGraphicFramePr>
        <p:xfrm>
          <a:off x="215631" y="1828800"/>
          <a:ext cx="8839199" cy="140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2023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2024г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20 045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клубных формирований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 клубных формирований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97412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53081323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09355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54769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64133201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0095426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41581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29627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94252543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28593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2024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2026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7932"/>
              </p:ext>
            </p:extLst>
          </p:nvPr>
        </p:nvGraphicFramePr>
        <p:xfrm>
          <a:off x="152400" y="1371600"/>
          <a:ext cx="8524056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345 750,0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380 280,0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415 390,0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1 330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89 037,12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97 153,56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1 541 938,75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1 541 938,75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1 374 972,22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74 295,95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79 277,52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2 009 718,36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2 164 938,59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2 022 218,75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1 890 362,22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2024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предусмотрены в размере 303 030,30 на приобретение и установку детского игрового оборудования по адресу: Шуйский район, с. </a:t>
            </a:r>
            <a:r>
              <a:rPr lang="ru-RU" sz="1400" dirty="0" err="1" smtClean="0">
                <a:solidFill>
                  <a:schemeClr val="bg2"/>
                </a:solidFill>
                <a:latin typeface="+mj-lt"/>
                <a:cs typeface="Arial" pitchFamily="34" charset="0"/>
              </a:rPr>
              <a:t>Китово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, ул. Центральная, у д. 103</a:t>
            </a:r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2024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01.01.2025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01.01.2025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lang="ru-RU" sz="1800" b="1" spc="-10" dirty="0" smtClean="0">
                <a:latin typeface="Arial"/>
                <a:cs typeface="Arial"/>
              </a:rPr>
              <a:t>2023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3236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57965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47096,8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47991,6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48951,4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49979,3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5081</Words>
  <Application>Microsoft Office PowerPoint</Application>
  <PresentationFormat>Экран (4:3)</PresentationFormat>
  <Paragraphs>1637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2024 год и плановый период 2025 и 2026 годов </vt:lpstr>
      <vt:lpstr>Презентация PowerPoint</vt:lpstr>
      <vt:lpstr>Доходы  бюджета  Китовского  сельского  поселения в 2024 - 2026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403</cp:revision>
  <cp:lastPrinted>2023-11-20T12:14:17Z</cp:lastPrinted>
  <dcterms:created xsi:type="dcterms:W3CDTF">2017-12-06T00:04:37Z</dcterms:created>
  <dcterms:modified xsi:type="dcterms:W3CDTF">2024-02-21T11:31:15Z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