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4" r:id="rId36"/>
    <p:sldId id="333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5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8345493173049E-2"/>
          <c:y val="3.410818711122645E-2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617310553180887E-3"/>
                  <c:y val="-2.5274758516598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Отчет</c:v>
                </c:pt>
                <c:pt idx="1">
                  <c:v>2023 г. Оценка</c:v>
                </c:pt>
                <c:pt idx="2">
                  <c:v>2024 г. План</c:v>
                </c:pt>
                <c:pt idx="3">
                  <c:v>2025 г. План</c:v>
                </c:pt>
                <c:pt idx="4">
                  <c:v>2026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12506167.789999999</c:v>
                </c:pt>
                <c:pt idx="1">
                  <c:v>12898991.84</c:v>
                </c:pt>
                <c:pt idx="2">
                  <c:v>13394425.050000001</c:v>
                </c:pt>
                <c:pt idx="3">
                  <c:v>11358918.75</c:v>
                </c:pt>
                <c:pt idx="4">
                  <c:v>11493362.220000001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386000982177366E-2"/>
                  <c:y val="-1.7646955804597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Отчет</c:v>
                </c:pt>
                <c:pt idx="1">
                  <c:v>2023 г. Оценка</c:v>
                </c:pt>
                <c:pt idx="2">
                  <c:v>2024 г. План</c:v>
                </c:pt>
                <c:pt idx="3">
                  <c:v>2025 г. План</c:v>
                </c:pt>
                <c:pt idx="4">
                  <c:v>2026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13159117.699999999</c:v>
                </c:pt>
                <c:pt idx="1">
                  <c:v>14187052.800000001</c:v>
                </c:pt>
                <c:pt idx="2">
                  <c:v>14956417.32</c:v>
                </c:pt>
                <c:pt idx="3">
                  <c:v>11358918.75</c:v>
                </c:pt>
                <c:pt idx="4">
                  <c:v>11493362.220000001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11540368787258E-3"/>
                  <c:y val="9.6044082363074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г. Отчет</c:v>
                </c:pt>
                <c:pt idx="1">
                  <c:v>2023 г. Оценка</c:v>
                </c:pt>
                <c:pt idx="2">
                  <c:v>2024 г. План</c:v>
                </c:pt>
                <c:pt idx="3">
                  <c:v>2025 г. План</c:v>
                </c:pt>
                <c:pt idx="4">
                  <c:v>2026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-652949.91000000015</c:v>
                </c:pt>
                <c:pt idx="1">
                  <c:v>-1288060.9600000009</c:v>
                </c:pt>
                <c:pt idx="2">
                  <c:v>-1561992.2699999996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409232"/>
        <c:axId val="326864928"/>
      </c:barChart>
      <c:catAx>
        <c:axId val="23740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6864928"/>
        <c:crosses val="autoZero"/>
        <c:auto val="1"/>
        <c:lblAlgn val="ctr"/>
        <c:lblOffset val="100"/>
        <c:noMultiLvlLbl val="0"/>
      </c:catAx>
      <c:valAx>
        <c:axId val="326864928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40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96746746746748"/>
                      <c:h val="0.1257358070598891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2045076572635627"/>
                  <c:y val="1.61225138428698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0620620620622"/>
                      <c:h val="0.2147180705176567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Лист1!$B$2:$B$5</c:f>
              <c:numCache>
                <c:formatCode>0.0%</c:formatCode>
                <c:ptCount val="4"/>
                <c:pt idx="0">
                  <c:v>0.80840545873232084</c:v>
                </c:pt>
                <c:pt idx="1">
                  <c:v>2.6273555769898142E-2</c:v>
                </c:pt>
                <c:pt idx="2">
                  <c:v>3.0280273024807607E-2</c:v>
                </c:pt>
                <c:pt idx="3">
                  <c:v>0.13504071247297342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3333333333332"/>
                      <c:h val="0.23151221288211143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873228346456686E-2"/>
                  <c:y val="2.71430626042213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76640419947505"/>
                      <c:h val="0.225444996268649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4118530183727033"/>
                  <c:y val="-7.98292831582315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33333333333331"/>
                      <c:h val="0.2062853648577158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0.79447706607165891</c:v>
                </c:pt>
                <c:pt idx="1">
                  <c:v>0</c:v>
                </c:pt>
                <c:pt idx="2">
                  <c:v>4.0659400140732972E-2</c:v>
                </c:pt>
                <c:pt idx="3">
                  <c:v>0.16486353378760815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9352818.75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7430600</c:v>
                </c:pt>
                <c:pt idx="1">
                  <c:v>0</c:v>
                </c:pt>
                <c:pt idx="2">
                  <c:v>380280</c:v>
                </c:pt>
                <c:pt idx="3">
                  <c:v>1541938.75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283464566929114E-2"/>
                  <c:y val="0.228084961602021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76640419947507"/>
                      <c:h val="0.217901234567901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0.81052888804264756</c:v>
                </c:pt>
                <c:pt idx="1">
                  <c:v>0</c:v>
                </c:pt>
                <c:pt idx="2">
                  <c:v>4.3960045803448977E-2</c:v>
                </c:pt>
                <c:pt idx="3">
                  <c:v>0.14551106615390338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9449262.2200000007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7658900</c:v>
                </c:pt>
                <c:pt idx="1">
                  <c:v>0</c:v>
                </c:pt>
                <c:pt idx="2">
                  <c:v>415390</c:v>
                </c:pt>
                <c:pt idx="3">
                  <c:v>1374972.22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6617.4</c:v>
                </c:pt>
                <c:pt idx="1">
                  <c:v>6608.9</c:v>
                </c:pt>
                <c:pt idx="2">
                  <c:v>5699.4</c:v>
                </c:pt>
                <c:pt idx="3">
                  <c:v>5699.4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32180224"/>
        <c:axId val="332180784"/>
        <c:axId val="0"/>
      </c:bar3DChart>
      <c:catAx>
        <c:axId val="33218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32180784"/>
        <c:crosses val="autoZero"/>
        <c:auto val="1"/>
        <c:lblAlgn val="ctr"/>
        <c:lblOffset val="100"/>
        <c:noMultiLvlLbl val="0"/>
      </c:catAx>
      <c:valAx>
        <c:axId val="3321807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321802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172.3</c:v>
                </c:pt>
                <c:pt idx="1">
                  <c:v>184.4</c:v>
                </c:pt>
                <c:pt idx="2" formatCode="General">
                  <c:v>60</c:v>
                </c:pt>
                <c:pt idx="3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0998480"/>
        <c:axId val="350999040"/>
        <c:axId val="0"/>
      </c:bar3DChart>
      <c:catAx>
        <c:axId val="35099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0999040"/>
        <c:crosses val="autoZero"/>
        <c:auto val="1"/>
        <c:lblAlgn val="ctr"/>
        <c:lblOffset val="100"/>
        <c:noMultiLvlLbl val="0"/>
      </c:catAx>
      <c:valAx>
        <c:axId val="35099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09984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2262</c:v>
                </c:pt>
                <c:pt idx="1">
                  <c:v>2667.3</c:v>
                </c:pt>
                <c:pt idx="2">
                  <c:v>700</c:v>
                </c:pt>
                <c:pt idx="3">
                  <c:v>694.9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2056928"/>
        <c:axId val="352057488"/>
        <c:axId val="0"/>
      </c:bar3DChart>
      <c:catAx>
        <c:axId val="35205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2057488"/>
        <c:crosses val="autoZero"/>
        <c:auto val="1"/>
        <c:lblAlgn val="ctr"/>
        <c:lblOffset val="100"/>
        <c:noMultiLvlLbl val="0"/>
      </c:catAx>
      <c:valAx>
        <c:axId val="3520574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20569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32872080"/>
        <c:axId val="332872640"/>
        <c:axId val="0"/>
      </c:bar3DChart>
      <c:catAx>
        <c:axId val="33287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32872640"/>
        <c:crosses val="autoZero"/>
        <c:auto val="1"/>
        <c:lblAlgn val="ctr"/>
        <c:lblOffset val="100"/>
        <c:noMultiLvlLbl val="0"/>
      </c:catAx>
      <c:valAx>
        <c:axId val="3328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328720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3037.8</c:v>
                </c:pt>
                <c:pt idx="1">
                  <c:v>3250.8</c:v>
                </c:pt>
                <c:pt idx="2" formatCode="0.0">
                  <c:v>2555.8000000000002</c:v>
                </c:pt>
                <c:pt idx="3">
                  <c:v>2555.8000000000002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23386368"/>
        <c:axId val="323386928"/>
        <c:axId val="0"/>
      </c:bar3DChart>
      <c:catAx>
        <c:axId val="32338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3386928"/>
        <c:crosses val="autoZero"/>
        <c:auto val="1"/>
        <c:lblAlgn val="ctr"/>
        <c:lblOffset val="100"/>
        <c:noMultiLvlLbl val="0"/>
      </c:catAx>
      <c:valAx>
        <c:axId val="32338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233863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97786432"/>
        <c:axId val="327902000"/>
        <c:axId val="0"/>
      </c:bar3DChart>
      <c:catAx>
        <c:axId val="9778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27902000"/>
        <c:crosses val="autoZero"/>
        <c:auto val="1"/>
        <c:lblAlgn val="ctr"/>
        <c:lblOffset val="100"/>
        <c:noMultiLvlLbl val="0"/>
      </c:catAx>
      <c:valAx>
        <c:axId val="32790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977864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1752624"/>
        <c:axId val="351753184"/>
        <c:axId val="0"/>
      </c:bar3DChart>
      <c:catAx>
        <c:axId val="35175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1753184"/>
        <c:crosses val="autoZero"/>
        <c:auto val="1"/>
        <c:lblAlgn val="ctr"/>
        <c:lblOffset val="100"/>
        <c:noMultiLvlLbl val="0"/>
      </c:catAx>
      <c:valAx>
        <c:axId val="3517531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17526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4520368"/>
        <c:axId val="354520928"/>
        <c:axId val="0"/>
      </c:bar3DChart>
      <c:catAx>
        <c:axId val="35452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4520928"/>
        <c:crosses val="autoZero"/>
        <c:auto val="1"/>
        <c:lblAlgn val="ctr"/>
        <c:lblOffset val="100"/>
        <c:noMultiLvlLbl val="0"/>
      </c:catAx>
      <c:valAx>
        <c:axId val="35452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45203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354525408"/>
        <c:axId val="354525968"/>
        <c:axId val="0"/>
      </c:bar3DChart>
      <c:catAx>
        <c:axId val="35452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354525968"/>
        <c:crosses val="autoZero"/>
        <c:auto val="1"/>
        <c:lblAlgn val="ctr"/>
        <c:lblOffset val="100"/>
        <c:noMultiLvlLbl val="0"/>
      </c:catAx>
      <c:valAx>
        <c:axId val="3545259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3545254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0.18634789678260624</c:v>
                </c:pt>
                <c:pt idx="1">
                  <c:v>0.81365210321739379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173575899548311"/>
          <c:y val="0.69922363787412056"/>
          <c:w val="0.31362359433364984"/>
          <c:h val="0.1368700941290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1440329218104"/>
                      <c:h val="0.23028549382716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0.14753152842495468</c:v>
                </c:pt>
                <c:pt idx="1">
                  <c:v>0.85246847157504535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1440329218104"/>
                      <c:h val="0.23028549382716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0.17661011969118981</c:v>
                </c:pt>
                <c:pt idx="1">
                  <c:v>0.82338988030881022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11358918.75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2006100</c:v>
                </c:pt>
                <c:pt idx="1">
                  <c:v>9352818.75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0.177850481075328</c:v>
                </c:pt>
                <c:pt idx="1">
                  <c:v>0.82214951892467203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11493362.220000001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2044100</c:v>
                </c:pt>
                <c:pt idx="1">
                  <c:v>9449262.2200000007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0.79951842006139018</c:v>
                </c:pt>
                <c:pt idx="1">
                  <c:v>6.179400915067837E-2</c:v>
                </c:pt>
                <c:pt idx="2">
                  <c:v>2.7498044304025755E-2</c:v>
                </c:pt>
                <c:pt idx="3">
                  <c:v>0.11118952648390576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569874709228462"/>
          <c:y val="0.61153909407227691"/>
          <c:w val="0.57076143935778523"/>
          <c:h val="0.2580099747029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proekt-byudzheta-na-ocherednoy-finansovyy-god-i-planovyy-period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600" b="1" spc="-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от 26.12.2023 №21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spc="-10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(актуальная редакция)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29204"/>
              </p:ext>
            </p:extLst>
          </p:nvPr>
        </p:nvGraphicFramePr>
        <p:xfrm>
          <a:off x="173649" y="839134"/>
          <a:ext cx="8785855" cy="536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2023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1.3.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12506,2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11591,0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10703,9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9490,8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8697,1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12253,5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9178,6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8697,1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2445,4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1749,1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1779,1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1817,1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9591,1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9031,1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8727,8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7 484,7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6 653,0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13159,1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13 108,0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10703,9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9490,8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8697,1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-652,9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-1517,0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92810"/>
              </p:ext>
            </p:extLst>
          </p:nvPr>
        </p:nvGraphicFramePr>
        <p:xfrm>
          <a:off x="139154" y="908720"/>
          <a:ext cx="8785855" cy="4236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1.4.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1.5.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637567"/>
              </p:ext>
            </p:extLst>
          </p:nvPr>
        </p:nvGraphicFramePr>
        <p:xfrm>
          <a:off x="173649" y="922317"/>
          <a:ext cx="8741753" cy="4653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1.6.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3284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6128"/>
              </p:ext>
            </p:extLst>
          </p:nvPr>
        </p:nvGraphicFramePr>
        <p:xfrm>
          <a:off x="173649" y="922319"/>
          <a:ext cx="8785855" cy="50600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1.7.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47848,3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50862,7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58746,4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61096,3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63540,2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16614,0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17661,0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20398,0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21214,0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22063,0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155763"/>
              </p:ext>
            </p:extLst>
          </p:nvPr>
        </p:nvGraphicFramePr>
        <p:xfrm>
          <a:off x="173649" y="838200"/>
          <a:ext cx="8785855" cy="5023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1.8.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81075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2026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371" y="1962255"/>
            <a:ext cx="7818752" cy="3723739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2123" y="1956967"/>
            <a:ext cx="7814308" cy="3754854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34607"/>
              </p:ext>
            </p:extLst>
          </p:nvPr>
        </p:nvGraphicFramePr>
        <p:xfrm>
          <a:off x="865250" y="1132419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:a16="http://schemas.microsoft.com/office/drawing/2014/main" xmlns="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1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12 506 167,79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12 898 991,84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13 394 425,05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11 358 918,75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11 493 362,22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</a:t>
                      </a:r>
                      <a:r>
                        <a:rPr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13 159 117,70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14 187 052,80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14 956 417,32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11 358 918,75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11 493 362,22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100" spc="-3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- 652 949,91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- 1 288 060,96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- 1561 992,27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71463" algn="just"/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274 465,97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.;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553 898,61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marL="14288" marR="5080" indent="257175" algn="just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693173735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2024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2026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74915"/>
              </p:ext>
            </p:extLst>
          </p:nvPr>
        </p:nvGraphicFramePr>
        <p:xfrm>
          <a:off x="411535" y="918968"/>
          <a:ext cx="8542264" cy="5299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191">
                  <a:extLst>
                    <a:ext uri="{9D8B030D-6E8A-4147-A177-3AD203B41FA5}">
                      <a16:colId xmlns:a16="http://schemas.microsoft.com/office/drawing/2014/main" xmlns="" val="913310768"/>
                    </a:ext>
                  </a:extLst>
                </a:gridCol>
                <a:gridCol w="853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2022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2024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2025 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2026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2026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2662340,21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2403700,0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1976100,0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2006100,0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2044100,0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9843827,58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10495291,84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11418325,05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9352818,75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9449262,22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8204315,15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8391179,15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9230636,30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7430600,0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7658900,0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581108,0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648546,16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252675,0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288600,00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345750,0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119,8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380280,0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415390,0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1012927,66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1166966,53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1541938,75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1541938,75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1374972,22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-207198,23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2024-2026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2025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2026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967468779"/>
              </p:ext>
            </p:extLst>
          </p:nvPr>
        </p:nvGraphicFramePr>
        <p:xfrm>
          <a:off x="254313" y="2228750"/>
          <a:ext cx="8508687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463380101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4289984445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21285074"/>
              </p:ext>
            </p:extLst>
          </p:nvPr>
        </p:nvGraphicFramePr>
        <p:xfrm>
          <a:off x="6837601" y="2275997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lang="ru-RU" sz="1400" b="1" spc="-5" dirty="0" smtClean="0">
                <a:latin typeface="Arial"/>
                <a:cs typeface="Arial"/>
              </a:rPr>
              <a:t>2023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lang="ru-RU" sz="1400" b="1" spc="-5" dirty="0" smtClean="0">
                <a:latin typeface="Arial"/>
                <a:cs typeface="Arial"/>
              </a:rPr>
              <a:t>2026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315915" y="167495"/>
            <a:ext cx="61698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78322"/>
              </p:ext>
            </p:extLst>
          </p:nvPr>
        </p:nvGraphicFramePr>
        <p:xfrm>
          <a:off x="285750" y="1327401"/>
          <a:ext cx="8711074" cy="3602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8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844">
                  <a:extLst>
                    <a:ext uri="{9D8B030D-6E8A-4147-A177-3AD203B41FA5}">
                      <a16:colId xmlns:a16="http://schemas.microsoft.com/office/drawing/2014/main" xmlns="" val="1405992314"/>
                    </a:ext>
                  </a:extLst>
                </a:gridCol>
                <a:gridCol w="658308">
                  <a:extLst>
                    <a:ext uri="{9D8B030D-6E8A-4147-A177-3AD203B41FA5}">
                      <a16:colId xmlns:a16="http://schemas.microsoft.com/office/drawing/2014/main" xmlns="" val="2501033481"/>
                    </a:ext>
                  </a:extLst>
                </a:gridCol>
                <a:gridCol w="7090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5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12700" marR="408305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9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2022 </a:t>
                      </a:r>
                      <a:r>
                        <a:rPr lang="ru-RU" sz="9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2023 </a:t>
                      </a:r>
                      <a:r>
                        <a:rPr lang="ru-RU"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spc="-5" dirty="0"/>
                        <a:t>Прогноз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9 843 827,58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10 495 291,84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11 418 325,05</a:t>
                      </a:r>
                      <a:endParaRPr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9 352 818,75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9 449 262,22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10 051 025,81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10 495 291,84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11 418 325,05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9 352 818,75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9 449 262,22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8 204 315,15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8 391 179,15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80,0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9 230 636,30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80,9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7 430 600,0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7 658 900,0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581 108,0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648 546,16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252 675,0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288 600,00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2,7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345 750,0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380 280,0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415 390,0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1 012 927,66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1 166 966,53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1 541 938,75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1 541 938,75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1 374 972,22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-207 198,23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4870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kitovo.ru/proekt-byudzheta-na-ocherednoy-finansovyy-god-i-planovyy-period.html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2026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2355643395"/>
              </p:ext>
            </p:extLst>
          </p:nvPr>
        </p:nvGraphicFramePr>
        <p:xfrm>
          <a:off x="288000" y="2268000"/>
          <a:ext cx="8532472" cy="43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lang="ru-RU" sz="1200" b="1" dirty="0" smtClean="0">
                <a:latin typeface="Arial"/>
                <a:cs typeface="Arial"/>
              </a:rPr>
              <a:t>2023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lang="ru-RU" sz="1200" b="1" dirty="0" smtClean="0">
                <a:latin typeface="Arial"/>
                <a:cs typeface="Arial"/>
              </a:rPr>
              <a:t>2026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2024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2025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dirty="0" smtClean="0">
                <a:latin typeface="Times New Roman"/>
                <a:cs typeface="Times New Roman"/>
              </a:rPr>
              <a:t>2026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3030489869"/>
              </p:ext>
            </p:extLst>
          </p:nvPr>
        </p:nvGraphicFramePr>
        <p:xfrm>
          <a:off x="4220396" y="3140351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093521774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2120820113"/>
              </p:ext>
            </p:extLst>
          </p:nvPr>
        </p:nvGraphicFramePr>
        <p:xfrm>
          <a:off x="4551867" y="2326219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771993546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65199" y="1700808"/>
            <a:ext cx="8331866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 algn="just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</a:t>
            </a:r>
            <a:r>
              <a:rPr sz="1400" spc="-10" dirty="0" err="1" smtClean="0">
                <a:latin typeface="Arial"/>
                <a:cs typeface="Arial"/>
              </a:rPr>
              <a:t>государственных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 algn="just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 smtClean="0">
                <a:latin typeface="Arial"/>
                <a:cs typeface="Arial"/>
              </a:rPr>
              <a:t>Обеспечение</a:t>
            </a:r>
            <a:r>
              <a:rPr sz="1400" spc="-10" dirty="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5" dirty="0" smtClean="0">
                <a:latin typeface="Arial"/>
                <a:cs typeface="Arial"/>
              </a:rPr>
              <a:t>2024</a:t>
            </a:r>
            <a:r>
              <a:rPr sz="1400" spc="-5" dirty="0" smtClean="0">
                <a:latin typeface="Arial"/>
                <a:cs typeface="Arial"/>
              </a:rPr>
              <a:t>-</a:t>
            </a:r>
            <a:r>
              <a:rPr lang="ru-RU" sz="1400" spc="-5" dirty="0" smtClean="0">
                <a:latin typeface="Arial"/>
                <a:cs typeface="Arial"/>
              </a:rPr>
              <a:t>2026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56547"/>
              </p:ext>
            </p:extLst>
          </p:nvPr>
        </p:nvGraphicFramePr>
        <p:xfrm>
          <a:off x="312453" y="1208772"/>
          <a:ext cx="8580026" cy="45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602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sz="1050" b="1" spc="-2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 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937 583,73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7 938 731,67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6 643 511,04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5 556 811,00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5 556 811,00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953 631,76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1 059 220,48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1 118 253,43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1 118 253,43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1 118 253,43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3 671 139,62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3 733 329,16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4 007 548,33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3 908 849,57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3 908 849,57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76 170,35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74 295,95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79 277,52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3 236 642,00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3 061 886,08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1 428 431,76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519 708,00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519 708,00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252 675,00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345 750,00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380 280,00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415 390,00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288 600,00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345 750,00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380 280,00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415 390,00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3293" y="409574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11781"/>
              </p:ext>
            </p:extLst>
          </p:nvPr>
        </p:nvGraphicFramePr>
        <p:xfrm>
          <a:off x="482651" y="1265195"/>
          <a:ext cx="8435279" cy="5341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3938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49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191 607,60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176 148,80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184 428,00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191 607,60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176 148,80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184 428,00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022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0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1 384 972,22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1 379 972,22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1 379 972,22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1 374 972,22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1 374 972,22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1 374 972,22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746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</a:t>
                      </a:r>
                      <a:r>
                        <a:rPr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ОЗЯЙСТВО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1 446 567,91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2 458 984,56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2 864 267,86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876 966,53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704 867,36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124 060,00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124 060,00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</a:tr>
              <a:tr h="191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1 446 567,91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2 458 984,56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2 740 207,86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752 906,53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704 867,36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324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19 684,30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148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19 684,30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27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2 744 224,69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3 037 773,22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3 250 853,00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2 744 224,69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3 037 773,72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3 250 853,00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2 555 787,83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48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216 924,10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236 814,55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242 635,20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244 635,20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246 635,20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130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социальной политики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924,10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232 814,55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635,20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635,20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635,20</a:t>
                      </a: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11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3 909,24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1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3 909,24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95607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3 159 117,70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14 187 052,80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14 956 417,32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11 084 452,78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10 939 463,61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</a:t>
            </a:r>
            <a:r>
              <a:rPr lang="ru-RU" sz="2000" dirty="0" smtClean="0"/>
              <a:t>2024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2024 </a:t>
            </a:r>
            <a:r>
              <a:rPr lang="ru-RU" sz="2000" dirty="0"/>
              <a:t>году </a:t>
            </a:r>
            <a:r>
              <a:rPr lang="ru-RU" sz="2000"/>
              <a:t>– </a:t>
            </a:r>
            <a:r>
              <a:rPr lang="ru-RU" sz="2000" b="1" smtClean="0"/>
              <a:t>85,5%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62899"/>
              </p:ext>
            </p:extLst>
          </p:nvPr>
        </p:nvGraphicFramePr>
        <p:xfrm>
          <a:off x="409575" y="1467997"/>
          <a:ext cx="8554913" cy="3617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2023г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2026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5 572 674,59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6 617 394,39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6 608 896,40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5 699 446,20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5 699 446,20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191 607,60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176 148,80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184 428,00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1 250 378,18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2 262 018,03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2 667 301,33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700 000,00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694 867,36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19 684,30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2 744 224,69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3 037 773,22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3 250 853,00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2 555 787,83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2 555 787,83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2026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51143"/>
              </p:ext>
            </p:extLst>
          </p:nvPr>
        </p:nvGraphicFramePr>
        <p:xfrm>
          <a:off x="785786" y="1142984"/>
          <a:ext cx="8106694" cy="4206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2023 </a:t>
                      </a: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2026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3 909,24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29 203,20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4 000,00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9 811 681,80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2 177 334,44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12 791 478,73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9 062 234,03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9 049 101,39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71284"/>
              </p:ext>
            </p:extLst>
          </p:nvPr>
        </p:nvGraphicFramePr>
        <p:xfrm>
          <a:off x="240918" y="3310726"/>
          <a:ext cx="8732447" cy="31120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1 367,4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987,2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3 732,5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4 006,7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3 908,8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3 908,8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1 059,3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1 118,3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14876555"/>
              </p:ext>
            </p:extLst>
          </p:nvPr>
        </p:nvGraphicFramePr>
        <p:xfrm>
          <a:off x="2123728" y="655824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364" y="2549048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4274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2026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87,0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90,0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92,0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27773" y="692696"/>
            <a:ext cx="8875547" cy="508909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678215"/>
              </p:ext>
            </p:extLst>
          </p:nvPr>
        </p:nvGraphicFramePr>
        <p:xfrm>
          <a:off x="107504" y="3760428"/>
          <a:ext cx="8778592" cy="1402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38814868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72496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83433"/>
              </p:ext>
            </p:extLst>
          </p:nvPr>
        </p:nvGraphicFramePr>
        <p:xfrm>
          <a:off x="663669" y="5312194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29756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377,0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1 429,6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1 715,0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596055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79099"/>
              </p:ext>
            </p:extLst>
          </p:nvPr>
        </p:nvGraphicFramePr>
        <p:xfrm>
          <a:off x="771374" y="5105400"/>
          <a:ext cx="7990357" cy="1627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 algn="l" defTabSz="914400" rtl="0" eaLnBrk="1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и установка детского игрового оборудования 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59387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62727514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0981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2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29677"/>
              </p:ext>
            </p:extLst>
          </p:nvPr>
        </p:nvGraphicFramePr>
        <p:xfrm>
          <a:off x="189541" y="3884998"/>
          <a:ext cx="8774947" cy="2445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2 121,5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3 100,8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2 455,8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2 455,8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21704453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42147"/>
              </p:ext>
            </p:extLst>
          </p:nvPr>
        </p:nvGraphicFramePr>
        <p:xfrm>
          <a:off x="215631" y="1828800"/>
          <a:ext cx="8839199" cy="140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4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5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Arial"/>
                          <a:cs typeface="Arial"/>
                        </a:rPr>
                        <a:t>ед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2023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2024г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2025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2026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культурно-массовых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условных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культурно-массовых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условных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20 045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18 360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клубных формирований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условных 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участников  клубных формирований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условных 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597412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053081323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09355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54769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64133201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97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50095426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41581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29627"/>
              </p:ext>
            </p:extLst>
          </p:nvPr>
        </p:nvGraphicFramePr>
        <p:xfrm>
          <a:off x="182704" y="3459607"/>
          <a:ext cx="8778592" cy="13570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94252543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69079" y="80277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3150" y="77859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530389" y="718417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28593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2024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2026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7932"/>
              </p:ext>
            </p:extLst>
          </p:nvPr>
        </p:nvGraphicFramePr>
        <p:xfrm>
          <a:off x="152400" y="1371600"/>
          <a:ext cx="8524056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288 600,0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345 750,0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380 280,0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415 390,0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1 330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89 037,12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97 153,56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166 966,53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1 541 938,75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1 541 938,75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1 374 972,22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74 295,95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79 277,52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2 009 718,36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2 164 938,59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2 022 218,75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1 890 362,22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endParaRPr lang="ru-RU" sz="1400" dirty="0" smtClean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400" dirty="0" smtClean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ассигнования на финансирование социально-значимых проектов из бюджета Китовского сельского поселения на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2024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год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предусмотрены в размере 303 030,30 на приобретение и установку детского игрового оборудования по адресу: Шуйский район, с. </a:t>
            </a:r>
            <a:r>
              <a:rPr lang="ru-RU" sz="1400" dirty="0" err="1" smtClean="0">
                <a:solidFill>
                  <a:schemeClr val="bg2"/>
                </a:solidFill>
                <a:latin typeface="+mj-lt"/>
                <a:cs typeface="Arial" pitchFamily="34" charset="0"/>
              </a:rPr>
              <a:t>Китово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, ул. Центральная, у д. 103</a:t>
            </a:r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2024 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94432"/>
              </p:ext>
            </p:extLst>
          </p:nvPr>
        </p:nvGraphicFramePr>
        <p:xfrm>
          <a:off x="228600" y="1981200"/>
          <a:ext cx="8382000" cy="4629217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01.01.2025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01.01.2025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проекту решения Совета Китовского сельского поселения 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2026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sz="1800" b="1" spc="-10" dirty="0" smtClean="0">
                <a:latin typeface="Arial"/>
                <a:cs typeface="Arial"/>
              </a:rPr>
              <a:t>01</a:t>
            </a:r>
            <a:r>
              <a:rPr sz="1800" b="1" dirty="0" smtClean="0">
                <a:latin typeface="Arial"/>
                <a:cs typeface="Arial"/>
              </a:rPr>
              <a:t>.</a:t>
            </a:r>
            <a:r>
              <a:rPr lang="ru-RU" sz="1800" b="1" spc="-10" dirty="0" smtClean="0">
                <a:latin typeface="Arial"/>
                <a:cs typeface="Arial"/>
              </a:rPr>
              <a:t>2023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3236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57965"/>
              </p:ext>
            </p:extLst>
          </p:nvPr>
        </p:nvGraphicFramePr>
        <p:xfrm>
          <a:off x="395536" y="838200"/>
          <a:ext cx="8519865" cy="50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2024-2026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2026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1.2.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46128,1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47096,8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47991,6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48951,4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49979,3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3833</TotalTime>
  <Words>5115</Words>
  <Application>Microsoft Office PowerPoint</Application>
  <PresentationFormat>Экран (4:3)</PresentationFormat>
  <Paragraphs>1665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2024 год и плановый период 2025 и 2026 годов </vt:lpstr>
      <vt:lpstr>Презентация PowerPoint</vt:lpstr>
      <vt:lpstr>Доходы  бюджета  Китовского  сельского  поселения в 2024 - 2026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405</cp:revision>
  <cp:lastPrinted>2023-11-20T12:14:17Z</cp:lastPrinted>
  <dcterms:created xsi:type="dcterms:W3CDTF">2017-12-06T00:04:37Z</dcterms:created>
  <dcterms:modified xsi:type="dcterms:W3CDTF">2024-02-21T11:33:19Z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