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81" r:id="rId6"/>
    <p:sldId id="259" r:id="rId7"/>
    <p:sldId id="261" r:id="rId8"/>
    <p:sldId id="263" r:id="rId9"/>
    <p:sldId id="282" r:id="rId10"/>
    <p:sldId id="264" r:id="rId11"/>
    <p:sldId id="280" r:id="rId12"/>
    <p:sldId id="265" r:id="rId13"/>
    <p:sldId id="268" r:id="rId14"/>
    <p:sldId id="269" r:id="rId15"/>
    <p:sldId id="283" r:id="rId16"/>
    <p:sldId id="272" r:id="rId17"/>
    <p:sldId id="274" r:id="rId18"/>
    <p:sldId id="267" r:id="rId19"/>
    <p:sldId id="273" r:id="rId20"/>
    <p:sldId id="284" r:id="rId21"/>
    <p:sldId id="275" r:id="rId22"/>
    <p:sldId id="271" r:id="rId23"/>
    <p:sldId id="277" r:id="rId24"/>
    <p:sldId id="276" r:id="rId25"/>
    <p:sldId id="293" r:id="rId26"/>
    <p:sldId id="286" r:id="rId27"/>
    <p:sldId id="291" r:id="rId28"/>
    <p:sldId id="29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C59EE2"/>
    <a:srgbClr val="C1A1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_Microsoft_Office_Excel_20071.xlsx"/><Relationship Id="rId1" Type="http://schemas.openxmlformats.org/officeDocument/2006/relationships/image" Target="../media/image4.jpeg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Microsoft_Office_Excel_20072.xlsx"/><Relationship Id="rId1" Type="http://schemas.openxmlformats.org/officeDocument/2006/relationships/image" Target="../media/image7.png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_Microsoft_Office_Excel_20073.xlsx"/><Relationship Id="rId1" Type="http://schemas.openxmlformats.org/officeDocument/2006/relationships/image" Target="../media/image4.jpeg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Microsoft_Office_Excel_20075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1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46004697312001E-2"/>
          <c:y val="1.8629581897616154E-2"/>
          <c:w val="0.9249706339523619"/>
          <c:h val="0.85256640364937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2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1185532743886183E-2"/>
                  <c:y val="1.87500087325366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Налоговые; </a:t>
                    </a:r>
                    <a:r>
                      <a:rPr lang="ru-RU" dirty="0" smtClean="0"/>
                      <a:t>5007,9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2748382232799104"/>
                  <c:y val="4.28743197339753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Неналоговые; </a:t>
                    </a:r>
                    <a:r>
                      <a:rPr lang="ru-RU" dirty="0" smtClean="0"/>
                      <a:t>455,9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8342149500514038E-3"/>
                  <c:y val="-8.20026717647171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smtClean="0"/>
                      <a:t>Безвозмездные поступления; 7519,8</a:t>
                    </a:r>
                    <a:endParaRPr lang="ru-RU" baseline="0" dirty="0" smtClean="0"/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38.5</c:v>
                </c:pt>
                <c:pt idx="1">
                  <c:v>3.5</c:v>
                </c:pt>
                <c:pt idx="2">
                  <c:v>57.9</c:v>
                </c:pt>
              </c:numCache>
            </c:numRef>
          </c:val>
        </c:ser>
      </c:pie3DChart>
      <c:spPr>
        <a:blipFill dpi="0" rotWithShape="1">
          <a:blip xmlns:r="http://schemas.openxmlformats.org/officeDocument/2006/relationships" r:embed="rId1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57"/>
          <c:y val="0.9467706725657834"/>
          <c:w val="0.56381744179549353"/>
          <c:h val="5.033458137844581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Поступления от </a:t>
            </a:r>
            <a:r>
              <a:rPr lang="ru-RU" dirty="0" smtClean="0">
                <a:solidFill>
                  <a:srgbClr val="002060"/>
                </a:solidFill>
              </a:rPr>
              <a:t>уплаты налогов </a:t>
            </a:r>
            <a:r>
              <a:rPr lang="ru-RU" dirty="0">
                <a:solidFill>
                  <a:srgbClr val="002060"/>
                </a:solidFill>
              </a:rPr>
              <a:t>(тыс. рублей)</a:t>
            </a:r>
          </a:p>
        </c:rich>
      </c:tx>
      <c:layout>
        <c:manualLayout>
          <c:xMode val="edge"/>
          <c:yMode val="edge"/>
          <c:x val="0.45807774573013826"/>
          <c:y val="0"/>
        </c:manualLayout>
      </c:layout>
      <c:spPr>
        <a:noFill/>
        <a:ln>
          <a:noFill/>
        </a:ln>
        <a:effectLst/>
      </c:spPr>
    </c:title>
    <c:view3D>
      <c:perspective val="30"/>
    </c:view3D>
    <c:floor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spPr>
        <a:blipFill dpi="0" rotWithShape="1">
          <a:blip xmlns:r="http://schemas.openxmlformats.org/officeDocument/2006/relationships" r:embed="rId1">
            <a:alphaModFix amt="10000"/>
          </a:blip>
          <a:srcRect/>
          <a:stretch>
            <a:fillRect/>
          </a:stretch>
        </a:blipFill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5999239593817501E-2"/>
                  <c:y val="-1.57625498393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 (115,7%</a:t>
                    </a:r>
                    <a:r>
                      <a:rPr lang="ru-RU" baseline="0" dirty="0" smtClean="0"/>
                      <a:t> к плану); 3250,1</a:t>
                    </a:r>
                    <a:r>
                      <a:rPr lang="ru-RU" dirty="0" smtClean="0"/>
                      <a:t>  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57037801538765"/>
                      <c:h val="0.119019693489304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244757275820965E-2"/>
                  <c:y val="-0.11367222122267499"/>
                </c:manualLayout>
              </c:layout>
              <c:tx>
                <c:rich>
                  <a:bodyPr/>
                  <a:lstStyle/>
                  <a:p>
                    <a:fld id="{C1E8956A-3E99-4FB6-B128-4DEF0D94724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 </a:t>
                    </a:r>
                    <a:fld id="{B472AA53-7022-4E04-BF07-42FFE705F175}" type="VALUE">
                      <a:rPr lang="ru-RU" baseline="0" dirty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Val val="1"/>
              <c:showCatName val="1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581179597709171"/>
                  <c:y val="-0.14126194241091147"/>
                </c:manualLayout>
              </c:layout>
              <c:tx>
                <c:rich>
                  <a:bodyPr/>
                  <a:lstStyle/>
                  <a:p>
                    <a:fld id="{6B92769B-BC52-44C1-BE99-5A00D01C071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 </a:t>
                    </a:r>
                    <a:fld id="{E6805A47-B6A5-4CFC-8937-F01FC6E477EE}" type="VALUE">
                      <a:rPr lang="ru-RU" baseline="0" dirty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Val val="1"/>
              <c:showCatName val="1"/>
              <c:separator>.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532875110110434"/>
                  <c:y val="-0.13442672385435428"/>
                </c:manualLayout>
              </c:layout>
              <c:tx>
                <c:rich>
                  <a:bodyPr/>
                  <a:lstStyle/>
                  <a:p>
                    <a:fld id="{99C759B3-E72B-416E-A705-9CF191F4902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 </a:t>
                    </a:r>
                    <a:fld id="{5279C520-9B4D-4D2C-8412-65C742DBF39A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Val val="1"/>
              <c:showCatName val="1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08287403502987"/>
                      <c:h val="0.1955929205979857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eparator>.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 (117,6% к плану)</c:v>
                </c:pt>
                <c:pt idx="1">
                  <c:v>Налоги на товары, работы, услуги (109,4% к плану)</c:v>
                </c:pt>
                <c:pt idx="2">
                  <c:v>Налоги на совокупный доход (109,4% к плану)</c:v>
                </c:pt>
                <c:pt idx="3">
                  <c:v>Поступления от гос. пошлины по делам, рассматриваемым в судах общей юрисдикции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19023</c:v>
                </c:pt>
                <c:pt idx="1">
                  <c:v>5118.9000000000005</c:v>
                </c:pt>
                <c:pt idx="2">
                  <c:v>3797.2</c:v>
                </c:pt>
                <c:pt idx="3">
                  <c:v>80.8</c:v>
                </c:pt>
              </c:numCache>
            </c:numRef>
          </c:val>
        </c:ser>
        <c:shape val="box"/>
        <c:axId val="88052864"/>
        <c:axId val="88054400"/>
        <c:axId val="0"/>
      </c:bar3DChart>
      <c:catAx>
        <c:axId val="88052864"/>
        <c:scaling>
          <c:orientation val="minMax"/>
        </c:scaling>
        <c:delete val="1"/>
        <c:axPos val="b"/>
        <c:numFmt formatCode="General" sourceLinked="1"/>
        <c:tickLblPos val="none"/>
        <c:crossAx val="88054400"/>
        <c:crosses val="autoZero"/>
        <c:auto val="1"/>
        <c:lblAlgn val="ctr"/>
        <c:lblOffset val="100"/>
      </c:catAx>
      <c:valAx>
        <c:axId val="88054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05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>
        <a:lumMod val="20000"/>
        <a:lumOff val="80000"/>
        <a:alpha val="63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1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46004697312001E-2"/>
          <c:y val="1.8629581897616144E-2"/>
          <c:w val="0.9249706339523619"/>
          <c:h val="0.85256640364937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2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1185532743886176E-2"/>
                  <c:y val="1.87500087325366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Дотации; </a:t>
                    </a:r>
                    <a:r>
                      <a:rPr lang="ru-RU" dirty="0" smtClean="0"/>
                      <a:t>6776,8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716343307550164E-2"/>
                  <c:y val="2.13932497456104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Субсидии; </a:t>
                    </a:r>
                    <a:r>
                      <a:rPr lang="ru-RU" dirty="0" smtClean="0"/>
                      <a:t>361,7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415490492593528"/>
                  <c:y val="2.679733675766959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Субвенции;</a:t>
                    </a:r>
                  </a:p>
                  <a:p>
                    <a:r>
                      <a:rPr lang="ru-RU" baseline="0" dirty="0" smtClean="0"/>
                      <a:t> 153,0</a:t>
                    </a:r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5286595315190491"/>
                  <c:y val="-2.148103444543063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Иные МБТ; </a:t>
                    </a:r>
                    <a:r>
                      <a:rPr lang="ru-RU" smtClean="0"/>
                      <a:t>0,0</a:t>
                    </a:r>
                    <a:endParaRPr lang="ru-RU"/>
                  </a:p>
                </c:rich>
              </c:tx>
              <c:dLblPos val="bestFit"/>
              <c:showVal val="1"/>
              <c:showCatName val="1"/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90.1</c:v>
                </c:pt>
                <c:pt idx="1">
                  <c:v>5.9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</c:pie3DChart>
      <c:spPr>
        <a:blipFill dpi="0" rotWithShape="1">
          <a:blip xmlns:r="http://schemas.openxmlformats.org/officeDocument/2006/relationships" r:embed="rId1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57"/>
          <c:y val="0.9467706725657834"/>
          <c:w val="0.56381744179549353"/>
          <c:h val="5.033458137844577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tx1"/>
                </a:solidFill>
              </a:rPr>
              <a:t>Расходы бюджета</a:t>
            </a:r>
          </a:p>
        </c:rich>
      </c:tx>
      <c:layout>
        <c:manualLayout>
          <c:xMode val="edge"/>
          <c:yMode val="edge"/>
          <c:x val="0.34025854886368767"/>
          <c:y val="0"/>
        </c:manualLayout>
      </c:layout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751812835493994"/>
                  <c:y val="-2.1093748702402292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0040688187099076"/>
                      <c:h val="0.167309598467667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584830771069376"/>
                  <c:y val="2.34374985582247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оборона; </a:t>
                    </a:r>
                    <a:r>
                      <a:rPr lang="ru-RU" dirty="0"/>
                      <a:t>2,7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4501339738857036"/>
                  <c:y val="-6.2682905885891524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5955187570656585"/>
                      <c:h val="0.1673095984676674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5906653489464876"/>
                  <c:y val="-5.84805055923568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Дорожное</a:t>
                    </a:r>
                    <a:r>
                      <a:rPr lang="ru-RU" baseline="0" dirty="0" smtClean="0"/>
                      <a:t> хозяйство</a:t>
                    </a:r>
                    <a:r>
                      <a:rPr lang="ru-RU" dirty="0" smtClean="0"/>
                      <a:t>; 12,7</a:t>
                    </a:r>
                    <a:endParaRPr lang="ru-RU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Социально-культурная сфера</c:v>
                </c:pt>
                <c:pt idx="1">
                  <c:v>Национальная оборона</c:v>
                </c:pt>
                <c:pt idx="2">
                  <c:v>Общегосударственные расходы</c:v>
                </c:pt>
                <c:pt idx="3">
                  <c:v>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40.800000000000004</c:v>
                </c:pt>
                <c:pt idx="1">
                  <c:v>2.7</c:v>
                </c:pt>
                <c:pt idx="2">
                  <c:v>43.8</c:v>
                </c:pt>
                <c:pt idx="3">
                  <c:v>12.7</c:v>
                </c:pt>
              </c:numCache>
            </c:numRef>
          </c:val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</a:t>
            </a:r>
            <a:r>
              <a:rPr lang="ru-RU" sz="2000" dirty="0" smtClean="0"/>
              <a:t>бюджета по отраслям (млн. рублей)</a:t>
            </a:r>
            <a:endParaRPr lang="ru-RU" sz="2000" dirty="0"/>
          </a:p>
        </c:rich>
      </c:tx>
      <c:layout>
        <c:manualLayout>
          <c:xMode val="edge"/>
          <c:yMode val="edge"/>
          <c:x val="0.24157896902079945"/>
          <c:y val="2.1689353803197916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92D050"/>
                </a:outerShdw>
              </a:effectLst>
            </c:spPr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accent1"/>
                </a:outerShdw>
              </a:effectLst>
            </c:spPr>
          </c:dPt>
          <c:dPt>
            <c:idx val="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B050"/>
                </a:outerShdw>
              </a:effectLst>
            </c:spPr>
          </c:dPt>
          <c:dLbls>
            <c:dLbl>
              <c:idx val="0"/>
              <c:layout>
                <c:manualLayout>
                  <c:x val="0.28905273591133368"/>
                  <c:y val="0.2740745616949559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94256732691775E-2"/>
                  <c:y val="6.9011580282902482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769662118845214E-2"/>
                  <c:y val="4.3378707606395825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424155297113037E-2"/>
                  <c:y val="-4.7322226479704584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565540396150707E-2"/>
                  <c:y val="3.5491669859778405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471283663458926E-3"/>
                  <c:y val="2.5632872676506654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0.25035111436671981"/>
                  <c:y val="0.2898486371881903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6.7727837703074001E-2"/>
                  <c:y val="2.9576391549815353E-2"/>
                </c:manualLayout>
              </c:layout>
              <c:dLblPos val="bestFit"/>
              <c:showCatName val="1"/>
              <c:showPercent val="1"/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Молодежная политика</c:v>
                </c:pt>
                <c:pt idx="1">
                  <c:v>Культура</c:v>
                </c:pt>
                <c:pt idx="2">
                  <c:v>ЖКХ</c:v>
                </c:pt>
                <c:pt idx="3">
                  <c:v>Управление</c:v>
                </c:pt>
                <c:pt idx="4">
                  <c:v>Развитие автодорог</c:v>
                </c:pt>
                <c:pt idx="5">
                  <c:v>Национальная оборона</c:v>
                </c:pt>
                <c:pt idx="6">
                  <c:v>Физкультура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0.2</c:v>
                </c:pt>
                <c:pt idx="1">
                  <c:v>18.7</c:v>
                </c:pt>
                <c:pt idx="2">
                  <c:v>18</c:v>
                </c:pt>
                <c:pt idx="3">
                  <c:v>43.8</c:v>
                </c:pt>
                <c:pt idx="4">
                  <c:v>13</c:v>
                </c:pt>
                <c:pt idx="5">
                  <c:v>2.7</c:v>
                </c:pt>
                <c:pt idx="6">
                  <c:v>0.2</c:v>
                </c:pt>
                <c:pt idx="7">
                  <c:v>3.6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1">
            <a:lumMod val="5000"/>
            <a:lumOff val="95000"/>
            <a:alpha val="32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0.02494</cdr:x>
      <cdr:y>0.41406</cdr:y>
    </cdr:from>
    <cdr:to>
      <cdr:x>0.2765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20" y="2243667"/>
          <a:ext cx="2641600" cy="1278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CBD9-013F-45D2-8E2F-56D363AB6FF5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35F-355D-4FBB-AD3B-EC07E0F90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2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57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B4729-1B97-49E8-BABD-F39F1B4AFB9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72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30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6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52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02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83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5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3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0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06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6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A63F-BACD-4CE3-9EBE-D7D3FC037DD3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3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kitovo.ru/byudzhe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30" y="0"/>
            <a:ext cx="12183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299" y="2367171"/>
            <a:ext cx="11358714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Исполнение бюджета </a:t>
            </a:r>
          </a:p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Китовского</a:t>
            </a:r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сельского поселения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 2016 год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1531" y="5691904"/>
            <a:ext cx="10854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Black" panose="020B0A04020102020204" pitchFamily="34" charset="0"/>
              </a:rPr>
              <a:t>Подготовлен на основе проекта Решения Совета </a:t>
            </a:r>
            <a:r>
              <a:rPr lang="ru-RU" dirty="0" err="1" smtClean="0">
                <a:latin typeface="Arial Black" panose="020B0A04020102020204" pitchFamily="34" charset="0"/>
              </a:rPr>
              <a:t>Китовского</a:t>
            </a:r>
            <a:r>
              <a:rPr lang="ru-RU" dirty="0" smtClean="0">
                <a:latin typeface="Arial Black" panose="020B0A04020102020204" pitchFamily="34" charset="0"/>
              </a:rPr>
              <a:t> сельского поселения «Об утверждении отчета об исполнении бюджета </a:t>
            </a:r>
            <a:r>
              <a:rPr lang="ru-RU" dirty="0" err="1" smtClean="0">
                <a:latin typeface="Arial Black" panose="020B0A04020102020204" pitchFamily="34" charset="0"/>
              </a:rPr>
              <a:t>Китовского</a:t>
            </a:r>
            <a:r>
              <a:rPr lang="ru-RU" dirty="0" smtClean="0">
                <a:latin typeface="Arial Black" panose="020B0A04020102020204" pitchFamily="34" charset="0"/>
              </a:rPr>
              <a:t> сельского поселения за 2016 год»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4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734812" y="25314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Расходы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508218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11757,6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11299,2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96,1%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0" y="-82313"/>
            <a:ext cx="1613583" cy="16135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6059" y="-82313"/>
            <a:ext cx="2755570" cy="2159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0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981182688"/>
              </p:ext>
            </p:extLst>
          </p:nvPr>
        </p:nvGraphicFramePr>
        <p:xfrm>
          <a:off x="1101213" y="127000"/>
          <a:ext cx="10500852" cy="644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8568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61157"/>
              </p:ext>
            </p:extLst>
          </p:nvPr>
        </p:nvGraphicFramePr>
        <p:xfrm>
          <a:off x="0" y="0"/>
          <a:ext cx="12192000" cy="6448985"/>
        </p:xfrm>
        <a:graphic>
          <a:graphicData uri="http://schemas.openxmlformats.org/drawingml/2006/table">
            <a:tbl>
              <a:tblPr firstRow="1" bandRow="1"/>
              <a:tblGrid>
                <a:gridCol w="10097729"/>
                <a:gridCol w="1071716"/>
                <a:gridCol w="1022555"/>
              </a:tblGrid>
              <a:tr h="589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Муниципальные  программы</a:t>
                      </a:r>
                      <a:r>
                        <a:rPr lang="ru-RU" sz="16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Китовского</a:t>
                      </a:r>
                      <a:r>
                        <a:rPr lang="ru-RU" sz="16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сельского поселения</a:t>
                      </a:r>
                      <a:endParaRPr lang="ru-RU" sz="16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Исполнение за 2016 год 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61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Муниципальная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программа </a:t>
                      </a:r>
                      <a:r>
                        <a:rPr lang="ru-RU" sz="12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Китовского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сельского поселения«Управление и распоряжение муниципальным имуществом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сельском поселении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на 2014-2016 годы»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310,6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</a:t>
                      </a:r>
                      <a:r>
                        <a:rPr lang="ru-RU" sz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Китовского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сельского поселения</a:t>
                      </a: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«Организация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деятельности органов местного самоуправления  </a:t>
                      </a:r>
                      <a:r>
                        <a:rPr lang="ru-RU" sz="12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Китовского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сельского </a:t>
                      </a:r>
                      <a:r>
                        <a:rPr lang="ru-RU" sz="12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поселенияна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2015-2017 годы»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4978,1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98,9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сельского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поселения «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автомобильных дорог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на 2014-2016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1112,5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66,5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«Муниципальная служба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29,1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93,9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«Молодое поколение 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26,4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94,3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и сохранение учреждений культуры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2130,5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«Жилищно-коммунальное хозяйство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поселения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254,5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87,5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и массового спорта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сельском поселении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93,3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02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и поддержка малого и среднего предпринимательства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сельском поселении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 экономики и сокращения экономических издержек в бюджетном секторе 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2013-2016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22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41,2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98,0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440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«Защита населения от чрезвычайных ситуаций и обеспечение пожарной безопасности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сельском поселении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148,2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96,8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«Благоустройство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/>
                          <a:ea typeface="+mn-ea"/>
                          <a:cs typeface="+mn-cs"/>
                        </a:rPr>
                        <a:t> сельского поселения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2014-2016 годы»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1681,1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93,7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  <a:tr h="352179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10822,6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93,3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911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44085" y="160544"/>
            <a:ext cx="912009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215900">
              <a:schemeClr val="bg2">
                <a:alpha val="36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Муниципальная программа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Китовского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сельского поселения«Управление и распоряжение муниципальным имуществом в </a:t>
            </a:r>
            <a:r>
              <a:rPr lang="ru-RU" sz="16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Китовском</a:t>
            </a:r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сельском поселении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на 2014-2016 годы»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23786"/>
              </p:ext>
            </p:extLst>
          </p:nvPr>
        </p:nvGraphicFramePr>
        <p:xfrm>
          <a:off x="147483" y="2034130"/>
          <a:ext cx="11897033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64129"/>
                <a:gridCol w="1986117"/>
                <a:gridCol w="1946787"/>
              </a:tblGrid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Направления муниципальной программы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Утверждено на 2016 год (тыс. рублей)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на 2016 год (тыс.</a:t>
                      </a:r>
                      <a:r>
                        <a:rPr lang="ru-RU" sz="1800" baseline="0" dirty="0" smtClean="0"/>
                        <a:t> рублей)</a:t>
                      </a:r>
                      <a:endParaRPr lang="ru-RU" sz="1800" dirty="0"/>
                    </a:p>
                  </a:txBody>
                  <a:tcPr/>
                </a:tc>
              </a:tr>
              <a:tr h="2974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Расходы на исполнение программы - всего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312,0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310,6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955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" y="213030"/>
            <a:ext cx="11739307" cy="277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67388" y="400464"/>
            <a:ext cx="5857223" cy="1323439"/>
          </a:xfrm>
          <a:prstGeom prst="rect">
            <a:avLst/>
          </a:prstGeom>
          <a:noFill/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-15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latino Linotype"/>
                <a:ea typeface="+mn-ea"/>
                <a:cs typeface="+mn-cs"/>
              </a:rPr>
              <a:t>Муниципальная программа </a:t>
            </a:r>
            <a:r>
              <a:rPr kumimoji="0" lang="ru-RU" sz="2000" b="1" u="none" strike="noStrike" kern="0" cap="none" spc="-15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latino Linotype"/>
                <a:ea typeface="+mn-ea"/>
                <a:cs typeface="+mn-cs"/>
              </a:rPr>
              <a:t>Китовского</a:t>
            </a:r>
            <a:r>
              <a:rPr kumimoji="0" lang="ru-RU" sz="2000" b="1" u="none" strike="noStrike" kern="0" cap="none" spc="-15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latino Linotype"/>
                <a:ea typeface="+mn-ea"/>
                <a:cs typeface="+mn-cs"/>
              </a:rPr>
              <a:t> сельского поселения</a:t>
            </a:r>
          </a:p>
          <a:p>
            <a:pPr algn="ctr">
              <a:defRPr/>
            </a:pP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</a:rPr>
              <a:t>Развитие автомобильных дорог </a:t>
            </a:r>
            <a:r>
              <a:rPr lang="ru-RU" sz="20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Palatino Linotype"/>
              </a:rPr>
              <a:t>Китовского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Palatino Linotype"/>
              </a:rPr>
              <a:t> сельского поселения на 2014-2016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»</a:t>
            </a:r>
            <a:endParaRPr lang="ru-RU" sz="2000" dirty="0" smtClean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2897091"/>
              </p:ext>
            </p:extLst>
          </p:nvPr>
        </p:nvGraphicFramePr>
        <p:xfrm>
          <a:off x="349045" y="2989006"/>
          <a:ext cx="11493908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46954"/>
                <a:gridCol w="3008671"/>
                <a:gridCol w="2738283"/>
              </a:tblGrid>
              <a:tr h="470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endParaRPr lang="ru-RU" sz="1800" dirty="0"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Утверждено на 2016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год (тыс. рублей)</a:t>
                      </a:r>
                      <a:endParaRPr lang="ru-RU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за 2016 год (тыс. рублей)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Palatino Linotype" panose="02040502050505030304" pitchFamily="18" charset="0"/>
                        </a:rPr>
                        <a:t>Расходы на исполнение программы - 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</a:rPr>
                        <a:t>1673,0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</a:rPr>
                        <a:t>1112,4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840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38" y="5133073"/>
            <a:ext cx="3384376" cy="1724927"/>
          </a:xfrm>
          <a:prstGeom prst="rect">
            <a:avLst/>
          </a:prstGeom>
        </p:spPr>
      </p:pic>
      <p:pic>
        <p:nvPicPr>
          <p:cNvPr id="102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3" y="997826"/>
            <a:ext cx="11119296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2423592" y="167148"/>
            <a:ext cx="7416824" cy="1101612"/>
          </a:xfrm>
          <a:prstGeom prst="ribbon">
            <a:avLst/>
          </a:prstGeom>
          <a:solidFill>
            <a:srgbClr val="B8F6D6">
              <a:alpha val="72000"/>
            </a:srgb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«Молодое поколение                   на 2014-2016 годы»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752075"/>
              </p:ext>
            </p:extLst>
          </p:nvPr>
        </p:nvGraphicFramePr>
        <p:xfrm>
          <a:off x="2281905" y="1746063"/>
          <a:ext cx="7280175" cy="145014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817240"/>
                <a:gridCol w="1231468"/>
                <a:gridCol w="1231467"/>
              </a:tblGrid>
              <a:tr h="901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на 2016 год,</a:t>
                      </a:r>
                      <a:r>
                        <a:rPr lang="ru-RU" sz="1400" baseline="0" dirty="0" smtClean="0"/>
                        <a:t> 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 за 2016 год, тыс. руб.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05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95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1" y="97366"/>
            <a:ext cx="3014569" cy="173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192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39516" y="140507"/>
            <a:ext cx="8712968" cy="646331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«Жилищно-коммунальное хозяйство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поселения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2014-2016 годы»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" y="5934575"/>
            <a:ext cx="86409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0" y="3505847"/>
            <a:ext cx="893391" cy="85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0600820"/>
              </p:ext>
            </p:extLst>
          </p:nvPr>
        </p:nvGraphicFramePr>
        <p:xfrm>
          <a:off x="1794932" y="1161203"/>
          <a:ext cx="8720668" cy="23208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73601"/>
                <a:gridCol w="2172038"/>
                <a:gridCol w="1875029"/>
              </a:tblGrid>
              <a:tr h="16198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Направления муниципальной программы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Утверждено на 2016</a:t>
                      </a:r>
                      <a:r>
                        <a:rPr lang="ru-RU" sz="2000" baseline="0" dirty="0" smtClean="0"/>
                        <a:t> год (тыс. рублей)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Исполнено за 2016 год (тыс. рублей)</a:t>
                      </a:r>
                      <a:endParaRPr lang="ru-RU" sz="2000" dirty="0"/>
                    </a:p>
                  </a:txBody>
                  <a:tcPr anchor="ctr"/>
                </a:tc>
              </a:tr>
              <a:tr h="6170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</a:t>
                      </a:r>
                      <a:r>
                        <a:rPr lang="ru-RU" sz="2000" b="1" baseline="0" dirty="0" smtClean="0"/>
                        <a:t> программы - всего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290,8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254,5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535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«Муниципальная служба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 2014-2016 годы»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9208428"/>
              </p:ext>
            </p:extLst>
          </p:nvPr>
        </p:nvGraphicFramePr>
        <p:xfrm>
          <a:off x="1347911" y="1590909"/>
          <a:ext cx="9421691" cy="1988296"/>
        </p:xfrm>
        <a:graphic>
          <a:graphicData uri="http://schemas.openxmlformats.org/drawingml/2006/table">
            <a:tbl>
              <a:tblPr firstRow="1" bandRow="1"/>
              <a:tblGrid>
                <a:gridCol w="5332289"/>
                <a:gridCol w="2044701"/>
                <a:gridCol w="2044701"/>
              </a:tblGrid>
              <a:tr h="1287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Направления муниципальной программы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Утверждено</a:t>
                      </a:r>
                      <a:r>
                        <a:rPr lang="ru-RU" sz="1400" baseline="0" dirty="0" smtClean="0">
                          <a:latin typeface="Palatino Linotype" panose="02040502050505030304" pitchFamily="18" charset="0"/>
                        </a:rPr>
                        <a:t> на 2016 год (тыс. рублей)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за 2016 год (тыс. рублей)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Расходы на исполнение программы - всего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31,0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29,1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5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432" y="227667"/>
            <a:ext cx="8424936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Муниципальная программа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Китовского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сельского поселения«Организация деятельности органов местного самоуправления 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Китовского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сельского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поселенияна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2015-2017 годы»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7782975"/>
              </p:ext>
            </p:extLst>
          </p:nvPr>
        </p:nvGraphicFramePr>
        <p:xfrm>
          <a:off x="461432" y="2314853"/>
          <a:ext cx="11451168" cy="131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92254"/>
                <a:gridCol w="1879457"/>
                <a:gridCol w="1879457"/>
              </a:tblGrid>
              <a:tr h="313933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Утверждено на 2016 год</a:t>
                      </a:r>
                      <a:r>
                        <a:rPr lang="ru-RU" sz="1800" baseline="0" dirty="0" smtClean="0"/>
                        <a:t> (тыс. рублей)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за 2016 год (тыс. рублей)</a:t>
                      </a:r>
                      <a:endParaRPr lang="ru-RU" sz="1800" dirty="0"/>
                    </a:p>
                  </a:txBody>
                  <a:tcPr/>
                </a:tc>
              </a:tr>
              <a:tr h="2974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 всего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5029,8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4978,1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76" y="227667"/>
            <a:ext cx="2547624" cy="203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336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12" y="4049297"/>
            <a:ext cx="2901532" cy="2355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78" y="2863498"/>
            <a:ext cx="2679047" cy="217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386770" y="80850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«Развитие физической культуры и массового спорта в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Китовском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сельском поселении 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 2014-2016 годы»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8204277"/>
              </p:ext>
            </p:extLst>
          </p:nvPr>
        </p:nvGraphicFramePr>
        <p:xfrm>
          <a:off x="372532" y="260649"/>
          <a:ext cx="6917267" cy="284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935"/>
                <a:gridCol w="1676400"/>
                <a:gridCol w="1540932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Направления муниципальной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Утверждено на 2016 год (тыс. рублей)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Исполнено за 2016 год (тыс. рублей)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Расходы на исполнение программы -</a:t>
                      </a:r>
                      <a:r>
                        <a:rPr lang="ru-RU" sz="1800" b="1" baseline="0" dirty="0" smtClean="0"/>
                        <a:t> всего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069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3" y="372533"/>
            <a:ext cx="786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Главные направления оптимизации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бюджета поселения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1733" y="2040467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Увеличение доходной части бюджета за счет увеличения доли собственных доходов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1732" y="4312160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Контроль за недопущением неэффективных расходов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27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2" y="381444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«Развитие и поддержка малого и среднего предпринимательства в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Китовском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сельском поселении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 2014-2016 годы»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7162095"/>
              </p:ext>
            </p:extLst>
          </p:nvPr>
        </p:nvGraphicFramePr>
        <p:xfrm>
          <a:off x="1019799" y="1528289"/>
          <a:ext cx="7226736" cy="1916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16485"/>
                <a:gridCol w="1474803"/>
                <a:gridCol w="1435448"/>
              </a:tblGrid>
              <a:tr h="120692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Направления муниципальной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Утверждено на 2016 год, тыс.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 за 2016 год, тыс. рублей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7090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800" b="1" baseline="0" dirty="0" smtClean="0">
                          <a:effectLst/>
                        </a:rPr>
                        <a:t> всего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dk1"/>
                          </a:solidFill>
                          <a:effectLst/>
                        </a:rPr>
                        <a:t>1,0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17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86" y="416773"/>
            <a:ext cx="3352200" cy="2518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39226" y="167432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«Энергосбережение и повышение энергетической эффективности  экономики и сокращения экономических издержек в бюджетном секторе  </a:t>
            </a:r>
            <a:r>
              <a:rPr lang="ru-RU" sz="1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 на </a:t>
            </a:r>
            <a:r>
              <a:rPr lang="ru-RU" sz="1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2013-2016 годы»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64336"/>
              </p:ext>
            </p:extLst>
          </p:nvPr>
        </p:nvGraphicFramePr>
        <p:xfrm>
          <a:off x="1659206" y="2934954"/>
          <a:ext cx="8640960" cy="1418050"/>
        </p:xfrm>
        <a:graphic>
          <a:graphicData uri="http://schemas.openxmlformats.org/drawingml/2006/table">
            <a:tbl>
              <a:tblPr firstRow="1" bandRow="1"/>
              <a:tblGrid>
                <a:gridCol w="5400600"/>
                <a:gridCol w="1620180"/>
                <a:gridCol w="1620180"/>
              </a:tblGrid>
              <a:tr h="924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Направления</a:t>
                      </a:r>
                      <a:r>
                        <a:rPr lang="ru-RU" sz="1400" baseline="0" dirty="0" smtClean="0">
                          <a:latin typeface="Palatino Linotype" panose="02040502050505030304" pitchFamily="18" charset="0"/>
                        </a:rPr>
                        <a:t> муниципальной программы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758085"/>
                      </a:solidFill>
                    </a:lnL>
                    <a:lnR w="12700" cmpd="sng">
                      <a:solidFill>
                        <a:srgbClr val="758085"/>
                      </a:solidFill>
                    </a:lnR>
                    <a:lnT w="12700" cmpd="sng">
                      <a:solidFill>
                        <a:srgbClr val="758085"/>
                      </a:solidFill>
                    </a:lnT>
                    <a:lnB w="12700" cmpd="sng">
                      <a:solidFill>
                        <a:srgbClr val="75808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Утверждено на 2016 год</a:t>
                      </a:r>
                      <a:r>
                        <a:rPr lang="ru-RU" sz="1400" baseline="0" dirty="0" smtClean="0">
                          <a:latin typeface="Palatino Linotype" panose="02040502050505030304" pitchFamily="18" charset="0"/>
                        </a:rPr>
                        <a:t> (тыс. рублей)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758085"/>
                      </a:solidFill>
                    </a:lnL>
                    <a:lnR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58085"/>
                      </a:solidFill>
                    </a:lnT>
                    <a:lnB w="12700" cmpd="sng">
                      <a:solidFill>
                        <a:srgbClr val="75808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1400" b="1" baseline="0" dirty="0" smtClean="0">
                          <a:latin typeface="Palatino Linotype" panose="02040502050505030304" pitchFamily="18" charset="0"/>
                        </a:rPr>
                        <a:t> за 2016 год (тыс. рублей)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58085"/>
                      </a:solidFill>
                    </a:lnR>
                    <a:lnT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tint val="20000"/>
                      </a:srgbClr>
                    </a:solidFill>
                  </a:tcPr>
                </a:tc>
              </a:tr>
              <a:tr h="49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Расходы на</a:t>
                      </a:r>
                      <a:r>
                        <a:rPr lang="ru-RU" sz="1400" b="1" baseline="0" dirty="0" smtClean="0">
                          <a:latin typeface="Palatino Linotype" panose="02040502050505030304" pitchFamily="18" charset="0"/>
                        </a:rPr>
                        <a:t> исполнение программы - всего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758085"/>
                      </a:solidFill>
                    </a:lnL>
                    <a:lnR w="12700" cmpd="sng">
                      <a:solidFill>
                        <a:srgbClr val="758085"/>
                      </a:solidFill>
                    </a:lnR>
                    <a:lnT w="12700" cmpd="sng">
                      <a:solidFill>
                        <a:srgbClr val="758085"/>
                      </a:solidFill>
                    </a:lnT>
                    <a:lnB w="12700" cmpd="sng">
                      <a:solidFill>
                        <a:srgbClr val="75808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100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758085"/>
                      </a:solidFill>
                    </a:lnL>
                    <a:lnR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58085"/>
                      </a:solidFill>
                    </a:lnT>
                    <a:lnB w="12700" cmpd="sng">
                      <a:solidFill>
                        <a:srgbClr val="75808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99,6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58085"/>
                      </a:solidFill>
                    </a:lnR>
                    <a:lnT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8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634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108862" y="178154"/>
            <a:ext cx="7077694" cy="312318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28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«Развитие и сохранение учреждений культуры в </a:t>
            </a:r>
            <a:r>
              <a:rPr lang="ru-RU" sz="28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 2014-2016 годы»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7" y="49471"/>
            <a:ext cx="3384376" cy="225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8113032"/>
              </p:ext>
            </p:extLst>
          </p:nvPr>
        </p:nvGraphicFramePr>
        <p:xfrm>
          <a:off x="294965" y="3610098"/>
          <a:ext cx="11779047" cy="217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7480"/>
                <a:gridCol w="2682045"/>
                <a:gridCol w="2449522"/>
              </a:tblGrid>
              <a:tr h="117192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Утверждено на 2016 год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(тыс.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рублей)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Исполнено за 2016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(тыс.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рублей)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98938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 на исполнение программы - всего</a:t>
                      </a: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2130,5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tx1"/>
                          </a:solidFill>
                        </a:rPr>
                        <a:t>2130,5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1A1CF"/>
                        </a:gs>
                        <a:gs pos="50000">
                          <a:srgbClr val="C59EE2"/>
                        </a:gs>
                        <a:gs pos="100000">
                          <a:srgbClr val="7030A0">
                            <a:alpha val="1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8087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" y="2868851"/>
            <a:ext cx="2663190" cy="1779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79" y="4330545"/>
            <a:ext cx="2429933" cy="1771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686" y="212754"/>
            <a:ext cx="4769731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16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«Защита населения от чрезвычайных ситуаций и обеспечение пожарной безопасности в </a:t>
            </a:r>
            <a:r>
              <a:rPr lang="ru-RU" sz="16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Китовском</a:t>
            </a:r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сельском поселении</a:t>
            </a:r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на 2014-2016 годы»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3261259"/>
              </p:ext>
            </p:extLst>
          </p:nvPr>
        </p:nvGraphicFramePr>
        <p:xfrm>
          <a:off x="5111417" y="1674421"/>
          <a:ext cx="6927645" cy="34794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96859"/>
                <a:gridCol w="2074626"/>
                <a:gridCol w="2056160"/>
              </a:tblGrid>
              <a:tr h="173973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Утверждено на 2016 год (тыс. рублей)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Исполнено за 2016 год (тыс. рублей)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  <a:tr h="17397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Расходы на исполнение программы -</a:t>
                      </a:r>
                      <a:r>
                        <a:rPr lang="ru-RU" sz="1600" b="1" baseline="0" dirty="0" smtClean="0"/>
                        <a:t> всего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93,0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88,2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61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904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964"/>
          <a:stretch/>
        </p:blipFill>
        <p:spPr>
          <a:xfrm>
            <a:off x="685799" y="423333"/>
            <a:ext cx="10895663" cy="5740400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  <a:effectLst>
            <a:glow rad="127000">
              <a:schemeClr val="bg1">
                <a:alpha val="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844109" y="475013"/>
            <a:ext cx="8712968" cy="830997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rgbClr val="2F5897">
                  <a:lumMod val="40000"/>
                  <a:lumOff val="60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sz="240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«Управление муниципальными финансами на 2014-2016 годы»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6574091"/>
              </p:ext>
            </p:extLst>
          </p:nvPr>
        </p:nvGraphicFramePr>
        <p:xfrm>
          <a:off x="622300" y="2564800"/>
          <a:ext cx="10947400" cy="2873748"/>
        </p:xfrm>
        <a:graphic>
          <a:graphicData uri="http://schemas.openxmlformats.org/drawingml/2006/table">
            <a:tbl>
              <a:tblPr firstRow="1" bandRow="1"/>
              <a:tblGrid>
                <a:gridCol w="6195777"/>
                <a:gridCol w="2273282"/>
                <a:gridCol w="2478341"/>
              </a:tblGrid>
              <a:tr h="1860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endParaRPr lang="ru-RU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89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Утверждено на 2016 год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(тыс. рублей)</a:t>
                      </a:r>
                      <a:endParaRPr lang="ru-RU" sz="240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89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Исполнено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за 2016 год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 (тыс. рублей)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897">
                        <a:lumMod val="40000"/>
                        <a:lumOff val="60000"/>
                      </a:srgbClr>
                    </a:solidFill>
                  </a:tcPr>
                </a:tc>
              </a:tr>
              <a:tr h="101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latin typeface="Palatino Linotype" panose="02040502050505030304" pitchFamily="18" charset="0"/>
                        </a:rPr>
                        <a:t>Расходы на исполнение программы - всего</a:t>
                      </a:r>
                      <a:endParaRPr lang="ru-RU" sz="2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latin typeface="Palatino Linotype" panose="02040502050505030304" pitchFamily="18" charset="0"/>
                        </a:rPr>
                        <a:t>42,0</a:t>
                      </a:r>
                      <a:endParaRPr lang="ru-RU" sz="2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Palatino Linotype" panose="02040502050505030304" pitchFamily="18" charset="0"/>
                        </a:rPr>
                        <a:t>41,1</a:t>
                      </a:r>
                      <a:endParaRPr lang="ru-RU" sz="2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8085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627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20" y="56867"/>
            <a:ext cx="3423919" cy="2191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64478" y="435876"/>
            <a:ext cx="4298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Муниципальная программа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«Благоустройство </a:t>
            </a:r>
            <a:r>
              <a:rPr lang="ru-RU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Китовского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Palatino Linotype"/>
              </a:rPr>
              <a:t> сельского поселения </a:t>
            </a: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на 2014-2016 годы»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733713"/>
              </p:ext>
            </p:extLst>
          </p:nvPr>
        </p:nvGraphicFramePr>
        <p:xfrm>
          <a:off x="584200" y="3040083"/>
          <a:ext cx="10583331" cy="27550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9598"/>
                <a:gridCol w="2429933"/>
                <a:gridCol w="2463800"/>
              </a:tblGrid>
              <a:tr h="1141189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Направления муниципальной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на 2016 год</a:t>
                      </a:r>
                      <a:r>
                        <a:rPr lang="ru-RU" baseline="0" dirty="0" smtClean="0"/>
                        <a:t>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2016 год,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/>
                </a:tc>
              </a:tr>
              <a:tr h="16138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Подпрограмма «Устойчивое</a:t>
                      </a:r>
                      <a:r>
                        <a:rPr lang="ru-RU" baseline="0" dirty="0" smtClean="0"/>
                        <a:t> развитие сельских территорий Шуйского муниципального района Ивановской области на 2014-2017 годы и на период до 2020 года», 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1681,1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3477511" cy="2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7096" y="144463"/>
            <a:ext cx="3906981" cy="26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739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9292"/>
              </p:ext>
            </p:extLst>
          </p:nvPr>
        </p:nvGraphicFramePr>
        <p:xfrm>
          <a:off x="237067" y="881940"/>
          <a:ext cx="11717866" cy="1729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5324"/>
                <a:gridCol w="2382542"/>
              </a:tblGrid>
              <a:tr h="566437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Исполнено за</a:t>
                      </a:r>
                      <a:r>
                        <a:rPr lang="ru-RU" sz="1400" baseline="0" dirty="0" smtClean="0"/>
                        <a:t> 2016 год </a:t>
                      </a:r>
                      <a:r>
                        <a:rPr lang="ru-RU" sz="1400" dirty="0" smtClean="0"/>
                        <a:t>(тыс.</a:t>
                      </a:r>
                      <a:r>
                        <a:rPr lang="ru-RU" sz="1400" baseline="0" dirty="0" smtClean="0"/>
                        <a:t> руб.)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042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effectLst/>
                          <a:latin typeface="Arial Black" panose="020B0A04020102020204" pitchFamily="34" charset="0"/>
                        </a:rPr>
                        <a:t>Осуществление дополнительного</a:t>
                      </a:r>
                      <a:r>
                        <a:rPr lang="ru-RU" sz="1100" b="1" baseline="0" dirty="0" smtClean="0">
                          <a:effectLst/>
                          <a:latin typeface="Arial Black" panose="020B0A04020102020204" pitchFamily="34" charset="0"/>
                        </a:rPr>
                        <a:t> пенсионного обеспечения за выслугу лет лицам, замещавшим выборные должности муниципальной службы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409,8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0061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effectLst/>
                          <a:latin typeface="Arial Black" panose="020B0A04020102020204" pitchFamily="34" charset="0"/>
                        </a:rPr>
                        <a:t>Составление списков кандидатов в присяжные заседатели 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1253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err="1" smtClean="0">
                          <a:effectLst/>
                          <a:latin typeface="Arial Black" panose="020B0A04020102020204" pitchFamily="34" charset="0"/>
                        </a:rPr>
                        <a:t>Осукществление</a:t>
                      </a:r>
                      <a:r>
                        <a:rPr lang="ru-RU" sz="1100" b="1" dirty="0" smtClean="0">
                          <a:effectLst/>
                          <a:latin typeface="Arial Black" panose="020B0A04020102020204" pitchFamily="34" charset="0"/>
                        </a:rPr>
                        <a:t> первичного воинского учета на территориях, где отсутствуют военные комиссариаты</a:t>
                      </a:r>
                      <a:endParaRPr lang="ru-RU" sz="11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151,6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1866" y="376082"/>
            <a:ext cx="8890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Непрограммные мероприятия в 2016 году –562,0тыс. рублей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69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16000" y="2018966"/>
          <a:ext cx="9972675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 год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Китовское</a:t>
                      </a:r>
                      <a:r>
                        <a:rPr lang="ru-RU" sz="1100" dirty="0" smtClean="0">
                          <a:effectLst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9888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734" y="308386"/>
            <a:ext cx="10244666" cy="3170099"/>
          </a:xfrm>
          <a:prstGeom prst="rect">
            <a:avLst/>
          </a:prstGeom>
          <a:solidFill>
            <a:srgbClr val="57D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Администрацией </a:t>
            </a:r>
            <a:r>
              <a:rPr lang="ru-RU" sz="2400" dirty="0" err="1" smtClean="0">
                <a:latin typeface="Palatino Linotype" panose="02040502050505030304" pitchFamily="18" charset="0"/>
              </a:rPr>
              <a:t>Китовского</a:t>
            </a:r>
            <a:r>
              <a:rPr lang="ru-RU" sz="2400" dirty="0" smtClean="0">
                <a:latin typeface="Palatino Linotype" panose="02040502050505030304" pitchFamily="18" charset="0"/>
              </a:rPr>
              <a:t> сельского поселения в целях повышения открытости и доступности информации о бюджете и бюджетном процессе в </a:t>
            </a:r>
            <a:r>
              <a:rPr lang="ru-RU" sz="2400" dirty="0" err="1" smtClean="0">
                <a:latin typeface="Palatino Linotype" panose="02040502050505030304" pitchFamily="18" charset="0"/>
              </a:rPr>
              <a:t>Китовском</a:t>
            </a:r>
            <a:r>
              <a:rPr lang="ru-RU" sz="2400" dirty="0" smtClean="0">
                <a:latin typeface="Palatino Linotype" panose="02040502050505030304" pitchFamily="18" charset="0"/>
              </a:rPr>
              <a:t> сельском поселении, на официальном сайте </a:t>
            </a:r>
            <a:r>
              <a:rPr lang="ru-RU" sz="2400" dirty="0" err="1" smtClean="0">
                <a:latin typeface="Palatino Linotype" panose="02040502050505030304" pitchFamily="18" charset="0"/>
              </a:rPr>
              <a:t>Китовского</a:t>
            </a:r>
            <a:r>
              <a:rPr lang="ru-RU" sz="2400" dirty="0" smtClean="0">
                <a:latin typeface="Palatino Linotype" panose="02040502050505030304" pitchFamily="18" charset="0"/>
              </a:rPr>
              <a:t> сельского поселения создана страница «Бюджет» и «Экономика и финансы»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Palatino Linotype" panose="02040502050505030304" pitchFamily="18" charset="0"/>
                <a:hlinkClick r:id="rId3"/>
              </a:rPr>
              <a:t>http://kitovo.ru/byudzhet.html</a:t>
            </a:r>
            <a:r>
              <a:rPr lang="ru-RU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 </a:t>
            </a:r>
            <a:r>
              <a:rPr lang="en-US" sz="2400" dirty="0" smtClean="0">
                <a:latin typeface="Palatino Linotype" panose="02040502050505030304" pitchFamily="18" charset="0"/>
              </a:rPr>
              <a:t>http://kitovo.ru/e-konomika-i-finansy.html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92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1440" y="25160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8536765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12268,7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12983,6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105,8%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02" y="0"/>
            <a:ext cx="1613583" cy="16135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1" y="83151"/>
            <a:ext cx="2498624" cy="1998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85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14" y="166046"/>
            <a:ext cx="848523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бюджета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Китовского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сельского поселения за 2016 год составили 12983,6 тыс. рублей, в том числе: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782895310"/>
              </p:ext>
            </p:extLst>
          </p:nvPr>
        </p:nvGraphicFramePr>
        <p:xfrm>
          <a:off x="698089" y="945808"/>
          <a:ext cx="11149781" cy="573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25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4" y="4142503"/>
            <a:ext cx="1433384" cy="1983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" y="1107648"/>
            <a:ext cx="3251553" cy="325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983" y="346936"/>
            <a:ext cx="846849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Недоимка </a:t>
            </a:r>
            <a:r>
              <a:rPr lang="ru-RU" sz="3600" smtClean="0">
                <a:solidFill>
                  <a:schemeClr val="bg1"/>
                </a:solidFill>
              </a:rPr>
              <a:t>на 01.01.2017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523" y="2317927"/>
            <a:ext cx="621956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594,2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1473" y="4587963"/>
            <a:ext cx="588593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306,6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836898835"/>
              </p:ext>
            </p:extLst>
          </p:nvPr>
        </p:nvGraphicFramePr>
        <p:xfrm>
          <a:off x="265471" y="698090"/>
          <a:ext cx="11720052" cy="57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432" y="224825"/>
            <a:ext cx="11228439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Налоговые доходы – 5007,9 тыс. рублей (исполнены на 127,1% к плану)</a:t>
            </a:r>
            <a:endParaRPr lang="ru-RU" sz="200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58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6477" y="146031"/>
            <a:ext cx="11857704" cy="521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Неналоговые доходы бюджета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Китовского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сельского поселения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 за 2016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5296615"/>
              </p:ext>
            </p:extLst>
          </p:nvPr>
        </p:nvGraphicFramePr>
        <p:xfrm>
          <a:off x="393289" y="728167"/>
          <a:ext cx="11405421" cy="36819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228581"/>
                <a:gridCol w="1588420"/>
                <a:gridCol w="1588420"/>
              </a:tblGrid>
              <a:tr h="1055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тыс. руб.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94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них: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cs typeface="+mn-cs"/>
                        </a:rPr>
                        <a:t>455,9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98,0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985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cs typeface="+mn-cs"/>
                        </a:rPr>
                        <a:t>343,3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84,7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69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/>
                          <a:cs typeface="+mn-cs"/>
                        </a:rPr>
                        <a:t>112,6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187,6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670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26" y="76551"/>
            <a:ext cx="11926529" cy="523220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Безвозмездные поступления – 7519,7 тыс. рублей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01836481"/>
              </p:ext>
            </p:extLst>
          </p:nvPr>
        </p:nvGraphicFramePr>
        <p:xfrm>
          <a:off x="698089" y="945808"/>
          <a:ext cx="11149781" cy="59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8499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0"/>
            <a:ext cx="12183533" cy="6858000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239027455"/>
              </p:ext>
            </p:extLst>
          </p:nvPr>
        </p:nvGraphicFramePr>
        <p:xfrm>
          <a:off x="983225" y="137652"/>
          <a:ext cx="10392697" cy="644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50286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1071</TotalTime>
  <Words>1267</Words>
  <Application>Microsoft Office PowerPoint</Application>
  <PresentationFormat>Произвольный</PresentationFormat>
  <Paragraphs>274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USER</cp:lastModifiedBy>
  <cp:revision>184</cp:revision>
  <dcterms:created xsi:type="dcterms:W3CDTF">2016-04-12T08:22:33Z</dcterms:created>
  <dcterms:modified xsi:type="dcterms:W3CDTF">2017-08-25T09:26:27Z</dcterms:modified>
</cp:coreProperties>
</file>