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13952899.07</c:v>
                </c:pt>
                <c:pt idx="1">
                  <c:v>12055027.58</c:v>
                </c:pt>
                <c:pt idx="2">
                  <c:v>11590991.68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12377817.48</c:v>
                </c:pt>
                <c:pt idx="1">
                  <c:v>13686900.130000001</c:v>
                </c:pt>
                <c:pt idx="2">
                  <c:v>11590991.68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1575081.5899999999</c:v>
                </c:pt>
                <c:pt idx="1">
                  <c:v>-1631872.5500000007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552096"/>
        <c:axId val="295548176"/>
      </c:barChart>
      <c:catAx>
        <c:axId val="2955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548176"/>
        <c:crosses val="autoZero"/>
        <c:auto val="1"/>
        <c:lblAlgn val="ctr"/>
        <c:lblOffset val="100"/>
        <c:noMultiLvlLbl val="0"/>
      </c:catAx>
      <c:valAx>
        <c:axId val="295548176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55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0.88622085725479716</c:v>
                </c:pt>
                <c:pt idx="1">
                  <c:v>6.4896996678327878E-2</c:v>
                </c:pt>
                <c:pt idx="2">
                  <c:v>3.0966689661991051E-2</c:v>
                </c:pt>
                <c:pt idx="3">
                  <c:v>1.7915456404883987E-2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75091863517066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0.93799999999999994</c:v>
                </c:pt>
                <c:pt idx="1">
                  <c:v>0</c:v>
                </c:pt>
                <c:pt idx="2">
                  <c:v>4.0339485712338176E-2</c:v>
                </c:pt>
                <c:pt idx="3">
                  <c:v>2.233944925828751E-2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7474066.5300000003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301500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060892388451477E-2"/>
                  <c:y val="7.5617283950617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536404199475064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0.93281874846730051</c:v>
                </c:pt>
                <c:pt idx="1">
                  <c:v>0</c:v>
                </c:pt>
                <c:pt idx="2">
                  <c:v>4.3770833743652766E-2</c:v>
                </c:pt>
                <c:pt idx="3">
                  <c:v>2.341041778904674E-2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7132146.5300000003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6653000</c:v>
                </c:pt>
                <c:pt idx="1">
                  <c:v>0</c:v>
                </c:pt>
                <c:pt idx="2">
                  <c:v>312180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5722.1</c:v>
                </c:pt>
                <c:pt idx="1">
                  <c:v>5720.1</c:v>
                </c:pt>
                <c:pt idx="2">
                  <c:v>5528.2</c:v>
                </c:pt>
                <c:pt idx="3">
                  <c:v>5463.2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97359440"/>
        <c:axId val="297360000"/>
        <c:axId val="0"/>
      </c:bar3DChart>
      <c:catAx>
        <c:axId val="29735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97360000"/>
        <c:crosses val="autoZero"/>
        <c:auto val="1"/>
        <c:lblAlgn val="ctr"/>
        <c:lblOffset val="100"/>
        <c:noMultiLvlLbl val="0"/>
      </c:catAx>
      <c:valAx>
        <c:axId val="2973600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97359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191.6</c:v>
                </c:pt>
                <c:pt idx="1">
                  <c:v>166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063936"/>
        <c:axId val="318064496"/>
        <c:axId val="0"/>
      </c:bar3DChart>
      <c:catAx>
        <c:axId val="31806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064496"/>
        <c:crosses val="autoZero"/>
        <c:auto val="1"/>
        <c:lblAlgn val="ctr"/>
        <c:lblOffset val="100"/>
        <c:noMultiLvlLbl val="0"/>
      </c:catAx>
      <c:valAx>
        <c:axId val="31806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0639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1458.5</c:v>
                </c:pt>
                <c:pt idx="1">
                  <c:v>1829.6</c:v>
                </c:pt>
                <c:pt idx="2">
                  <c:v>804.7</c:v>
                </c:pt>
                <c:pt idx="3">
                  <c:v>640.20000000000005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91697296"/>
        <c:axId val="291697856"/>
        <c:axId val="0"/>
      </c:bar3DChart>
      <c:catAx>
        <c:axId val="29169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91697856"/>
        <c:crosses val="autoZero"/>
        <c:auto val="1"/>
        <c:lblAlgn val="ctr"/>
        <c:lblOffset val="100"/>
        <c:noMultiLvlLbl val="0"/>
      </c:catAx>
      <c:valAx>
        <c:axId val="29169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916972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476352"/>
        <c:axId val="318476912"/>
        <c:axId val="0"/>
      </c:bar3DChart>
      <c:catAx>
        <c:axId val="3184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476912"/>
        <c:crosses val="autoZero"/>
        <c:auto val="1"/>
        <c:lblAlgn val="ctr"/>
        <c:lblOffset val="100"/>
        <c:noMultiLvlLbl val="0"/>
      </c:catAx>
      <c:valAx>
        <c:axId val="31847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4763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2825.8</c:v>
                </c:pt>
                <c:pt idx="1">
                  <c:v>2820.5</c:v>
                </c:pt>
                <c:pt idx="2" formatCode="0.0">
                  <c:v>2152.4</c:v>
                </c:pt>
                <c:pt idx="3">
                  <c:v>2152.4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91706464"/>
        <c:axId val="291707024"/>
        <c:axId val="0"/>
      </c:bar3DChart>
      <c:catAx>
        <c:axId val="29170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91707024"/>
        <c:crosses val="autoZero"/>
        <c:auto val="1"/>
        <c:lblAlgn val="ctr"/>
        <c:lblOffset val="100"/>
        <c:noMultiLvlLbl val="0"/>
      </c:catAx>
      <c:valAx>
        <c:axId val="29170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91706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02271440"/>
        <c:axId val="319271632"/>
        <c:axId val="0"/>
      </c:bar3DChart>
      <c:catAx>
        <c:axId val="30227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271632"/>
        <c:crosses val="autoZero"/>
        <c:auto val="1"/>
        <c:lblAlgn val="ctr"/>
        <c:lblOffset val="100"/>
        <c:noMultiLvlLbl val="0"/>
      </c:catAx>
      <c:valAx>
        <c:axId val="31927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02271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02066336"/>
        <c:axId val="302066896"/>
        <c:axId val="0"/>
      </c:bar3DChart>
      <c:catAx>
        <c:axId val="30206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02066896"/>
        <c:crosses val="autoZero"/>
        <c:auto val="1"/>
        <c:lblAlgn val="ctr"/>
        <c:lblOffset val="100"/>
        <c:noMultiLvlLbl val="0"/>
      </c:catAx>
      <c:valAx>
        <c:axId val="30206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020663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99156192"/>
        <c:axId val="299156752"/>
        <c:axId val="0"/>
      </c:bar3DChart>
      <c:catAx>
        <c:axId val="29915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99156752"/>
        <c:crosses val="autoZero"/>
        <c:auto val="1"/>
        <c:lblAlgn val="ctr"/>
        <c:lblOffset val="100"/>
        <c:noMultiLvlLbl val="0"/>
      </c:catAx>
      <c:valAx>
        <c:axId val="29915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991561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1.5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97679760"/>
        <c:axId val="297680320"/>
        <c:axId val="0"/>
      </c:bar3DChart>
      <c:catAx>
        <c:axId val="29767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97680320"/>
        <c:crosses val="autoZero"/>
        <c:auto val="1"/>
        <c:lblAlgn val="ctr"/>
        <c:lblOffset val="100"/>
        <c:noMultiLvlLbl val="0"/>
      </c:catAx>
      <c:valAx>
        <c:axId val="2976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97679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0.18342554468050418</c:v>
                </c:pt>
                <c:pt idx="1">
                  <c:v>0.8165744553194958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0.22336832111460528</c:v>
                </c:pt>
                <c:pt idx="1">
                  <c:v>0.77663167888539475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0.23828657756142596</c:v>
                </c:pt>
                <c:pt idx="1">
                  <c:v>0.76171342243857398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0.24483394237299097</c:v>
                </c:pt>
                <c:pt idx="1">
                  <c:v>0.75516605762700906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0.83344766894017464</c:v>
                </c:pt>
                <c:pt idx="1">
                  <c:v>5.9032728405427844E-2</c:v>
                </c:pt>
                <c:pt idx="2">
                  <c:v>2.5668369132487386E-2</c:v>
                </c:pt>
                <c:pt idx="3">
                  <c:v>0.10289977671469942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30541770309937"/>
          <c:y val="0.59980523644185091"/>
          <c:w val="0.32070494928081805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26.12.2022 №29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335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2022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13 952,9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12 055,0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13 720,5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9 921,9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10 285,9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9 591,2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7 650,6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12 377,8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13 587,5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2228"/>
              </p:ext>
            </p:extLst>
          </p:nvPr>
        </p:nvGraphicFramePr>
        <p:xfrm>
          <a:off x="139154" y="908720"/>
          <a:ext cx="8785855" cy="447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2966"/>
              </p:ext>
            </p:extLst>
          </p:nvPr>
        </p:nvGraphicFramePr>
        <p:xfrm>
          <a:off x="173649" y="922317"/>
          <a:ext cx="8741753" cy="497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138"/>
              </p:ext>
            </p:extLst>
          </p:nvPr>
        </p:nvGraphicFramePr>
        <p:xfrm>
          <a:off x="173649" y="922319"/>
          <a:ext cx="8785855" cy="524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45 527,0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47 848,3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49 763,5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51 753,6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53 824,3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17279,0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17970,0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444"/>
              </p:ext>
            </p:extLst>
          </p:nvPr>
        </p:nvGraphicFramePr>
        <p:xfrm>
          <a:off x="173649" y="838200"/>
          <a:ext cx="8785855" cy="5181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21751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="" xmlns:a16="http://schemas.microsoft.com/office/drawing/2014/main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12 377 817,48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13 686 900,13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1 575 081,59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-1 631 872,55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236 096,66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454 563,33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518543177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43749"/>
              </p:ext>
            </p:extLst>
          </p:nvPr>
        </p:nvGraphicFramePr>
        <p:xfrm>
          <a:off x="494232" y="900835"/>
          <a:ext cx="8272766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028">
                  <a:extLst>
                    <a:ext uri="{9D8B030D-6E8A-4147-A177-3AD203B41FA5}">
                      <a16:colId xmlns="" xmlns:a16="http://schemas.microsoft.com/office/drawing/2014/main" val="9133107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3434637,84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2211200,0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10518261,23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7897107,0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7260500,0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7250190,0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7001100,0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1308357,0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649507,0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1727314,23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2023-2025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7728264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54361413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86671348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32750163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57936"/>
              </p:ext>
            </p:extLst>
          </p:nvPr>
        </p:nvGraphicFramePr>
        <p:xfrm>
          <a:off x="325422" y="1327401"/>
          <a:ext cx="8575548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1320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15621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9 636 629,35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327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7 250 190,0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885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69,0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8 259 305,15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6 653 000,00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6446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1 308 357,0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604 820,00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97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3,1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312 180,00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1 727 314,23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38222947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 smtClean="0">
                <a:latin typeface="Arial"/>
                <a:cs typeface="Arial"/>
              </a:rPr>
              <a:t>22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25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767873032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91645778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27128335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23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5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58398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771 595,11 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8 146 987,24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6 010 408,87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5 736 708,12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5 338 184,80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885 376,63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956 739,94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3 545 333,94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001,40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3 652 279,16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3 621 337,16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3 620 518,40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76 170,35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2 340 884,54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3 337 075,55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1 250 426,75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1 007 668,00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682 698,00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54276"/>
              </p:ext>
            </p:extLst>
          </p:nvPr>
        </p:nvGraphicFramePr>
        <p:xfrm>
          <a:off x="457200" y="1281430"/>
          <a:ext cx="8435279" cy="544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69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70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165 982,00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165 982,00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2 026 543,07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2 026 543,07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8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2 820 457,29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2 820 457,29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227 736,71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218 424,10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9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236,71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14 500,0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924,10</a:t>
                      </a:r>
                    </a:p>
                    <a:p>
                      <a:pPr algn="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34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564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12 377 817,48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13 686 900,13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9 509 269,87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8 948 883,20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91,6%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03197"/>
              </p:ext>
            </p:extLst>
          </p:nvPr>
        </p:nvGraphicFramePr>
        <p:xfrm>
          <a:off x="409575" y="1446006"/>
          <a:ext cx="8554913" cy="363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2022г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5 127 384,29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5 722 078,10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5 720 068,08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528 155,25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5 463 185,25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165 982,00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2 149 747,37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1 458 469,39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1 829 576,54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804 719,89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640 176,54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93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2 123 313,84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2 820 457,29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10124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2022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10 279 464,23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10 620 083,91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8 607 250,02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8 369 736,67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6415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367,3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3 766,2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3 651,5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0581579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58965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94,0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884368" y="520850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65846"/>
            <a:ext cx="8915401" cy="4598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74019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36039983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52456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1 003,0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3101546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40427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267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290300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0247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5611"/>
              </p:ext>
            </p:extLst>
          </p:nvPr>
        </p:nvGraphicFramePr>
        <p:xfrm>
          <a:off x="189541" y="3884998"/>
          <a:ext cx="8695305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1 988,8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2 059,6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11847201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6667"/>
              </p:ext>
            </p:extLst>
          </p:nvPr>
        </p:nvGraphicFramePr>
        <p:xfrm>
          <a:off x="215631" y="1828800"/>
          <a:ext cx="8839199" cy="1358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9760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024395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36993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7333395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39685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22244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9844282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104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9959540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636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2023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2025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17789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301 500,0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312 180,0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2 427 489,01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81 787,92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76 170,35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72 734,56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3 407 435,90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970 907,77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902 019,85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579 146,53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2023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1920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</a:t>
            </a:r>
            <a:r>
              <a:rPr lang="ru-RU" dirty="0" smtClean="0">
                <a:solidFill>
                  <a:schemeClr val="tx1"/>
                </a:solidFill>
              </a:rPr>
              <a:t>решению </a:t>
            </a:r>
            <a:r>
              <a:rPr lang="ru-RU" dirty="0">
                <a:solidFill>
                  <a:schemeClr val="tx1"/>
                </a:solidFill>
              </a:rPr>
              <a:t>Совета Китовского сельского </a:t>
            </a:r>
            <a:r>
              <a:rPr lang="ru-RU" dirty="0" smtClean="0">
                <a:solidFill>
                  <a:schemeClr val="tx1"/>
                </a:solidFill>
              </a:rPr>
              <a:t>поселения от 26.12.2022 №29 </a:t>
            </a:r>
            <a:r>
              <a:rPr lang="ru-RU" dirty="0">
                <a:solidFill>
                  <a:schemeClr val="tx1"/>
                </a:solidFill>
              </a:rPr>
              <a:t>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980" y="3353376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173" y="3777555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22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3142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8133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46543,3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47008,7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47572,8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5221</Words>
  <Application>Microsoft Office PowerPoint</Application>
  <PresentationFormat>Экран (4:3)</PresentationFormat>
  <Paragraphs>1627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2023 год и плановый период 2024 и 2025 годов </vt:lpstr>
      <vt:lpstr>Презентация PowerPoint</vt:lpstr>
      <vt:lpstr>Доходы  бюджета  Китовского  сельского  поселения в 2023 - 2025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381</cp:revision>
  <cp:lastPrinted>2019-12-20T11:47:22Z</cp:lastPrinted>
  <dcterms:created xsi:type="dcterms:W3CDTF">2017-12-06T00:04:37Z</dcterms:created>
  <dcterms:modified xsi:type="dcterms:W3CDTF">2023-01-20T06:47:40Z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