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4" r:id="rId36"/>
    <p:sldId id="333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 Исполнение</c:v>
                </c:pt>
                <c:pt idx="1">
                  <c:v>2022 г. План</c:v>
                </c:pt>
                <c:pt idx="2">
                  <c:v>2023 г. План</c:v>
                </c:pt>
                <c:pt idx="3">
                  <c:v>2024 г.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13952899.07</c:v>
                </c:pt>
                <c:pt idx="1">
                  <c:v>12055027.58</c:v>
                </c:pt>
                <c:pt idx="2">
                  <c:v>9398800</c:v>
                </c:pt>
                <c:pt idx="3">
                  <c:v>9411700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 Исполнение</c:v>
                </c:pt>
                <c:pt idx="1">
                  <c:v>2022 г. План</c:v>
                </c:pt>
                <c:pt idx="2">
                  <c:v>2023 г. План</c:v>
                </c:pt>
                <c:pt idx="3">
                  <c:v>2024 г.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12377817.48</c:v>
                </c:pt>
                <c:pt idx="1">
                  <c:v>13686900.130000001</c:v>
                </c:pt>
                <c:pt idx="2">
                  <c:v>9398800</c:v>
                </c:pt>
                <c:pt idx="3">
                  <c:v>9411700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 Исполнение</c:v>
                </c:pt>
                <c:pt idx="1">
                  <c:v>2022 г. План</c:v>
                </c:pt>
                <c:pt idx="2">
                  <c:v>2023 г. План</c:v>
                </c:pt>
                <c:pt idx="3">
                  <c:v>2024 г.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1575081.5899999999</c:v>
                </c:pt>
                <c:pt idx="1">
                  <c:v>-1631872.5500000007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7804848"/>
        <c:axId val="307805408"/>
      </c:barChart>
      <c:catAx>
        <c:axId val="30780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05408"/>
        <c:crosses val="autoZero"/>
        <c:auto val="1"/>
        <c:lblAlgn val="ctr"/>
        <c:lblOffset val="100"/>
        <c:noMultiLvlLbl val="0"/>
      </c:catAx>
      <c:valAx>
        <c:axId val="307805408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0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0.83344846502366976</c:v>
                </c:pt>
                <c:pt idx="1">
                  <c:v>5.9032081106889622E-2</c:v>
                </c:pt>
                <c:pt idx="2">
                  <c:v>2.5670980718828097E-2</c:v>
                </c:pt>
                <c:pt idx="3">
                  <c:v>0.10289725512505334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80-4D2D-9C23-38E38F7F42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509186351706062E-3"/>
                  <c:y val="2.4691358024691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80-4D2D-9C23-38E38F7F42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80-4D2D-9C23-38E38F7F42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0.96598874110050226</c:v>
                </c:pt>
                <c:pt idx="1">
                  <c:v>0</c:v>
                </c:pt>
                <c:pt idx="2">
                  <c:v>3.4011258899497764E-2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7001.1</c:v>
                </c:pt>
                <c:pt idx="1">
                  <c:v>0</c:v>
                </c:pt>
                <c:pt idx="2">
                  <c:v>246.5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83-4F05-BC91-21057B250C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664041994750654E-3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83-4F05-BC91-21057B250C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83-4F05-BC91-21057B250C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0.96489222505337102</c:v>
                </c:pt>
                <c:pt idx="1">
                  <c:v>0</c:v>
                </c:pt>
                <c:pt idx="2">
                  <c:v>3.510777494662902E-2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7005.6</c:v>
                </c:pt>
                <c:pt idx="1">
                  <c:v>0</c:v>
                </c:pt>
                <c:pt idx="2">
                  <c:v>254.9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5127.3999999999996</c:v>
                </c:pt>
                <c:pt idx="1">
                  <c:v>6262.1</c:v>
                </c:pt>
                <c:pt idx="2">
                  <c:v>5023.8999999999996</c:v>
                </c:pt>
                <c:pt idx="3">
                  <c:v>5023.8999999999996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08917376"/>
        <c:axId val="308910656"/>
        <c:axId val="0"/>
      </c:bar3DChart>
      <c:catAx>
        <c:axId val="30891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08910656"/>
        <c:crosses val="autoZero"/>
        <c:auto val="1"/>
        <c:lblAlgn val="ctr"/>
        <c:lblOffset val="100"/>
        <c:noMultiLvlLbl val="0"/>
      </c:catAx>
      <c:valAx>
        <c:axId val="3089106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089173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116.3</c:v>
                </c:pt>
                <c:pt idx="1">
                  <c:v>374.5</c:v>
                </c:pt>
                <c:pt idx="2">
                  <c:v>124.5</c:v>
                </c:pt>
                <c:pt idx="3">
                  <c:v>124.5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2031632"/>
        <c:axId val="312032192"/>
        <c:axId val="0"/>
      </c:bar3DChart>
      <c:catAx>
        <c:axId val="31203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2032192"/>
        <c:crosses val="autoZero"/>
        <c:auto val="1"/>
        <c:lblAlgn val="ctr"/>
        <c:lblOffset val="100"/>
        <c:noMultiLvlLbl val="0"/>
      </c:catAx>
      <c:valAx>
        <c:axId val="31203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20316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2149.8000000000002</c:v>
                </c:pt>
                <c:pt idx="1">
                  <c:v>2135.5</c:v>
                </c:pt>
                <c:pt idx="2">
                  <c:v>1086</c:v>
                </c:pt>
                <c:pt idx="3">
                  <c:v>858.5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2036672"/>
        <c:axId val="312037232"/>
        <c:axId val="0"/>
      </c:bar3DChart>
      <c:catAx>
        <c:axId val="31203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2037232"/>
        <c:crosses val="autoZero"/>
        <c:auto val="1"/>
        <c:lblAlgn val="ctr"/>
        <c:lblOffset val="100"/>
        <c:noMultiLvlLbl val="0"/>
      </c:catAx>
      <c:valAx>
        <c:axId val="31203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2036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2041152"/>
        <c:axId val="312041712"/>
        <c:axId val="0"/>
      </c:bar3DChart>
      <c:catAx>
        <c:axId val="31204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2041712"/>
        <c:crosses val="autoZero"/>
        <c:auto val="1"/>
        <c:lblAlgn val="ctr"/>
        <c:lblOffset val="100"/>
        <c:noMultiLvlLbl val="0"/>
      </c:catAx>
      <c:valAx>
        <c:axId val="31204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20411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1341296534"/>
          <c:y val="0.10974795721410915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2123.3000000000002</c:v>
                </c:pt>
                <c:pt idx="1">
                  <c:v>2825.8</c:v>
                </c:pt>
                <c:pt idx="2" formatCode="0.0">
                  <c:v>2118.6</c:v>
                </c:pt>
                <c:pt idx="3">
                  <c:v>2118.6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6216848"/>
        <c:axId val="326217408"/>
        <c:axId val="0"/>
      </c:bar3DChart>
      <c:catAx>
        <c:axId val="32621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6217408"/>
        <c:crosses val="autoZero"/>
        <c:auto val="1"/>
        <c:lblAlgn val="ctr"/>
        <c:lblOffset val="100"/>
        <c:noMultiLvlLbl val="0"/>
      </c:catAx>
      <c:valAx>
        <c:axId val="32621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62168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6222448"/>
        <c:axId val="326223008"/>
        <c:axId val="0"/>
      </c:bar3DChart>
      <c:catAx>
        <c:axId val="32622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6223008"/>
        <c:crosses val="autoZero"/>
        <c:auto val="1"/>
        <c:lblAlgn val="ctr"/>
        <c:lblOffset val="100"/>
        <c:noMultiLvlLbl val="0"/>
      </c:catAx>
      <c:valAx>
        <c:axId val="32622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62224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6461632"/>
        <c:axId val="326462192"/>
        <c:axId val="0"/>
      </c:bar3DChart>
      <c:catAx>
        <c:axId val="32646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6462192"/>
        <c:crosses val="autoZero"/>
        <c:auto val="1"/>
        <c:lblAlgn val="ctr"/>
        <c:lblOffset val="100"/>
        <c:noMultiLvlLbl val="0"/>
      </c:catAx>
      <c:valAx>
        <c:axId val="32646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64616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29.3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2004736"/>
        <c:axId val="312005296"/>
        <c:axId val="0"/>
      </c:bar3DChart>
      <c:catAx>
        <c:axId val="31200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2005296"/>
        <c:crosses val="autoZero"/>
        <c:auto val="1"/>
        <c:lblAlgn val="ctr"/>
        <c:lblOffset val="100"/>
        <c:noMultiLvlLbl val="0"/>
      </c:catAx>
      <c:valAx>
        <c:axId val="31200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20047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14.5</c:v>
                </c:pt>
                <c:pt idx="1">
                  <c:v>1.5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07650528"/>
        <c:axId val="307651088"/>
        <c:axId val="0"/>
      </c:bar3DChart>
      <c:catAx>
        <c:axId val="30765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07651088"/>
        <c:crosses val="autoZero"/>
        <c:auto val="1"/>
        <c:lblAlgn val="ctr"/>
        <c:lblOffset val="100"/>
        <c:noMultiLvlLbl val="0"/>
      </c:catAx>
      <c:valAx>
        <c:axId val="30765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076505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0.24615671294139568</c:v>
                </c:pt>
                <c:pt idx="1">
                  <c:v>0.75384328705860426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1378983396633333E-2"/>
          <c:y val="0.80955802399700039"/>
          <c:w val="0.93032317895393279"/>
          <c:h val="0.13088395200599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0.18342596433015346</c:v>
                </c:pt>
                <c:pt idx="1">
                  <c:v>0.81657403566984643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0.22888028258926671</c:v>
                </c:pt>
                <c:pt idx="1">
                  <c:v>0.77111971741073337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9398.7999999999993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2151.1999999999998</c:v>
                </c:pt>
                <c:pt idx="1">
                  <c:v>7247.6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0.2285665713951783</c:v>
                </c:pt>
                <c:pt idx="1">
                  <c:v>0.77143342860482156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9411.7000000000007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2151.1999999999998</c:v>
                </c:pt>
                <c:pt idx="1">
                  <c:v>7260.5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15,0%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B83-453B-89A5-CDB7CEF523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0.68929389730279611</c:v>
                </c:pt>
                <c:pt idx="1">
                  <c:v>0.125</c:v>
                </c:pt>
                <c:pt idx="2">
                  <c:v>2.2094825209396957E-2</c:v>
                </c:pt>
                <c:pt idx="3">
                  <c:v>0.16421855242767369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30323142934597E-2"/>
          <c:y val="0.64887795275590565"/>
          <c:w val="0.9018776054758082"/>
          <c:h val="0.2617679040119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byudzhet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24.12.2021 №30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(актуальная редакция)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37211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17266,0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11695,4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17040,1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11463,0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10008,1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1 935,9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14818,0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9285,9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7856,9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18127,9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11911,8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-861,9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-216,4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73788"/>
              </p:ext>
            </p:extLst>
          </p:nvPr>
        </p:nvGraphicFramePr>
        <p:xfrm>
          <a:off x="173649" y="922319"/>
          <a:ext cx="8785855" cy="537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2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7170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53384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43776,0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45527,0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47347,2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49242,2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51212,2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16440,0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17782,0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81689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2022 год и плановый период 2023 и 2024 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88069"/>
              </p:ext>
            </p:extLst>
          </p:nvPr>
        </p:nvGraphicFramePr>
        <p:xfrm>
          <a:off x="1279414" y="1022986"/>
          <a:ext cx="6739158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02726329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Исполнено</a:t>
                      </a:r>
                      <a:endParaRPr lang="ru-RU" sz="14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2021 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12 055 027,58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9 398 800,00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9 411 700,00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86,4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78,0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12 377 817,48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13 686 900,13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9 398 800,00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9 411 700,00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110,6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68,6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575 081,59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- 1 </a:t>
                      </a:r>
                      <a:r>
                        <a:rPr lang="ru-RU" sz="1100" dirty="0" smtClean="0">
                          <a:latin typeface="Arial"/>
                          <a:cs typeface="Arial"/>
                        </a:rPr>
                        <a:t>631 872,55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2023 год в сумме 228 807,50руб.; на 2024 год в сумме 457 840,00 руб..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275257562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22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4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тыс. </a:t>
            </a:r>
            <a:r>
              <a:rPr sz="1800" b="1" spc="-5" dirty="0" err="1" smtClean="0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65489"/>
              </p:ext>
            </p:extLst>
          </p:nvPr>
        </p:nvGraphicFramePr>
        <p:xfrm>
          <a:off x="918985" y="908720"/>
          <a:ext cx="7613455" cy="4997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6711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52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2022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к 2021,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2023 </a:t>
                      </a:r>
                      <a:r>
                        <a:rPr lang="ru-RU" sz="900" dirty="0" smtClean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к 2022,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2024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к 2023,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3 434 ,6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2 211,2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  <a:p>
                      <a:pPr algn="r"/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10 518,3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843,8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7 247,6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7 260,5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7 250,2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8 204,3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7 001,1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7 005,6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308,4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581,1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субвенции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232,4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252,7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246,5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254,9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420040424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1 727,3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1 012,9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-207,2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2022-2024 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latin typeface="Times New Roman"/>
                <a:cs typeface="Times New Roman"/>
              </a:rPr>
              <a:t>Исполнение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23 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360796043"/>
              </p:ext>
            </p:extLst>
          </p:nvPr>
        </p:nvGraphicFramePr>
        <p:xfrm>
          <a:off x="254313" y="2228750"/>
          <a:ext cx="8422143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925682622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81015587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62843860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>
                <a:latin typeface="Arial"/>
                <a:cs typeface="Arial"/>
              </a:rPr>
              <a:t>21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202</a:t>
            </a:r>
            <a:r>
              <a:rPr lang="ru-RU" sz="1400" b="1" spc="-5" dirty="0">
                <a:latin typeface="Arial"/>
                <a:cs typeface="Arial"/>
              </a:rPr>
              <a:t>4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62763"/>
              </p:ext>
            </p:extLst>
          </p:nvPr>
        </p:nvGraphicFramePr>
        <p:xfrm>
          <a:off x="263650" y="1334466"/>
          <a:ext cx="8124774" cy="361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40599231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5010334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387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Исполнение</a:t>
                      </a:r>
                      <a:endParaRPr lang="ru-RU" sz="800" b="1" spc="-5" dirty="0">
                        <a:latin typeface="Arial"/>
                        <a:cs typeface="Arial"/>
                      </a:endParaRPr>
                    </a:p>
                    <a:p>
                      <a:pPr marL="0" marR="387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2021 год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dirty="0">
                          <a:latin typeface="Arial"/>
                          <a:cs typeface="Arial"/>
                        </a:rPr>
                        <a:t>2022 год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dirty="0">
                          <a:latin typeface="Arial"/>
                          <a:cs typeface="Arial"/>
                        </a:rPr>
                        <a:t>2023 год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baseline="0">
                          <a:latin typeface="Arial"/>
                          <a:cs typeface="Arial"/>
                        </a:rPr>
                        <a:t>2024 год</a:t>
                      </a:r>
                      <a:endParaRPr sz="800" b="1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843,8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7 247,6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7 260,5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10 051,0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7 247,6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7 260,5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6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8595" indent="179388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0345" indent="179388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-207,2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375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разме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стили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kitovo.ru/byudzhet.html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0732262"/>
              </p:ext>
            </p:extLst>
          </p:nvPr>
        </p:nvGraphicFramePr>
        <p:xfrm>
          <a:off x="288000" y="2268000"/>
          <a:ext cx="853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>
                <a:latin typeface="Arial"/>
                <a:cs typeface="Arial"/>
              </a:rPr>
              <a:t>21</a:t>
            </a:r>
            <a:r>
              <a:rPr sz="1200" b="1" spc="-5" dirty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>
                <a:latin typeface="Arial"/>
                <a:cs typeface="Arial"/>
              </a:rPr>
              <a:t>24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latin typeface="Times New Roman"/>
                <a:cs typeface="Times New Roman"/>
              </a:rPr>
              <a:t>Исполнение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23 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4228065764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606433245"/>
              </p:ext>
            </p:extLst>
          </p:nvPr>
        </p:nvGraphicFramePr>
        <p:xfrm>
          <a:off x="4572000" y="2297594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66048048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>
                <a:latin typeface="Arial"/>
                <a:cs typeface="Arial"/>
              </a:rPr>
              <a:t>22</a:t>
            </a:r>
            <a:r>
              <a:rPr sz="1400" spc="-5" dirty="0">
                <a:latin typeface="Arial"/>
                <a:cs typeface="Arial"/>
              </a:rPr>
              <a:t>-202</a:t>
            </a:r>
            <a:r>
              <a:rPr lang="ru-RU" sz="1400" spc="-5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44626" y="149301"/>
            <a:ext cx="7675328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4988" y="149301"/>
            <a:ext cx="7684966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57643" y="177215"/>
            <a:ext cx="745222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73378"/>
              </p:ext>
            </p:extLst>
          </p:nvPr>
        </p:nvGraphicFramePr>
        <p:xfrm>
          <a:off x="478790" y="1268760"/>
          <a:ext cx="8244234" cy="45700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2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6910249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9851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10" dirty="0"/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/>
                        <a:t>Подр</a:t>
                      </a:r>
                      <a:r>
                        <a:rPr sz="1050" spc="-5" dirty="0"/>
                        <a:t>а</a:t>
                      </a:r>
                      <a:r>
                        <a:rPr sz="1050" dirty="0"/>
                        <a:t>з  </a:t>
                      </a:r>
                      <a:r>
                        <a:rPr sz="1050" spc="-10" dirty="0"/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25" dirty="0"/>
                        <a:t>2021г.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0" dirty="0" smtClean="0"/>
                        <a:t>Исполнение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22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23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202</a:t>
                      </a:r>
                      <a:r>
                        <a:rPr lang="ru-RU" sz="1050" spc="-25" dirty="0"/>
                        <a:t>1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ОБЩЕГОСУДАРСТВЕННЫЕ</a:t>
                      </a:r>
                      <a:r>
                        <a:rPr sz="1050" spc="5" dirty="0"/>
                        <a:t> </a:t>
                      </a:r>
                      <a:r>
                        <a:rPr sz="1050" spc="-10" dirty="0"/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6 771 595,11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7 286 987,24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5 358 388,07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5 358 388,07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Функционирование </a:t>
                      </a:r>
                      <a:r>
                        <a:rPr sz="1050" spc="-10" dirty="0"/>
                        <a:t>высшего должностного  </a:t>
                      </a:r>
                      <a:r>
                        <a:rPr sz="1050" spc="-5" dirty="0"/>
                        <a:t>лица </a:t>
                      </a:r>
                      <a:r>
                        <a:rPr sz="1050" spc="-10" dirty="0"/>
                        <a:t>субъекта </a:t>
                      </a:r>
                      <a:r>
                        <a:rPr sz="1050" spc="-5" dirty="0"/>
                        <a:t>Российской Федерации </a:t>
                      </a:r>
                      <a:r>
                        <a:rPr sz="1050" dirty="0"/>
                        <a:t>и  </a:t>
                      </a:r>
                      <a:r>
                        <a:rPr sz="1050" spc="-5" dirty="0"/>
                        <a:t>муниципального</a:t>
                      </a:r>
                      <a:r>
                        <a:rPr sz="1050" spc="5" dirty="0"/>
                        <a:t> </a:t>
                      </a:r>
                      <a:r>
                        <a:rPr sz="1050" spc="-10" dirty="0"/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885 376,33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956 739,94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847 214,40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847 214,40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Функционирование </a:t>
                      </a:r>
                      <a:r>
                        <a:rPr sz="1050" spc="-10" dirty="0"/>
                        <a:t>Правительства  </a:t>
                      </a:r>
                      <a:r>
                        <a:rPr sz="1050" spc="-5" dirty="0"/>
                        <a:t>Российской Федерации, высших  </a:t>
                      </a:r>
                      <a:r>
                        <a:rPr sz="1050" spc="-10" dirty="0"/>
                        <a:t>исполнительных органов государственной  власти </a:t>
                      </a:r>
                      <a:r>
                        <a:rPr sz="1050" spc="-5" dirty="0"/>
                        <a:t>субъектов Российской Федерации,  местных</a:t>
                      </a:r>
                      <a:r>
                        <a:rPr sz="1050" spc="-15" dirty="0"/>
                        <a:t> </a:t>
                      </a:r>
                      <a:r>
                        <a:rPr sz="1050" spc="-5" dirty="0"/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3 545 333,94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3 707 001,40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3 472 302,20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3 472 302,20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76 170,35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72 734,56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72 734,56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/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Резервные</a:t>
                      </a:r>
                      <a:r>
                        <a:rPr sz="1050" spc="-35" dirty="0"/>
                        <a:t> </a:t>
                      </a:r>
                      <a:r>
                        <a:rPr sz="1050" spc="-5" dirty="0"/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/>
                        <a:t>Другие общегосударственные</a:t>
                      </a:r>
                      <a:r>
                        <a:rPr sz="1050" spc="-35" dirty="0"/>
                        <a:t> </a:t>
                      </a:r>
                      <a:r>
                        <a:rPr sz="1050" spc="-5" dirty="0"/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2 340 884,54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2 537 075,55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</a:rPr>
                        <a:t>956 136,91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956 136,91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/>
                        <a:t>НАЦИОНАЛЬНАЯ</a:t>
                      </a:r>
                      <a:r>
                        <a:rPr sz="1050" spc="50" dirty="0"/>
                        <a:t> </a:t>
                      </a:r>
                      <a:r>
                        <a:rPr sz="1050" spc="-5" dirty="0"/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232 400,00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252 675,00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254 900,00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Мобилизационная </a:t>
                      </a:r>
                      <a:r>
                        <a:rPr sz="1050" dirty="0"/>
                        <a:t>и </a:t>
                      </a:r>
                      <a:r>
                        <a:rPr sz="1050" spc="-5" dirty="0"/>
                        <a:t>вневойсковая  </a:t>
                      </a:r>
                      <a:r>
                        <a:rPr sz="1050" spc="-10" dirty="0"/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232 400,00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252 675,00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246 500,00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254 900,00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21984"/>
              </p:ext>
            </p:extLst>
          </p:nvPr>
        </p:nvGraphicFramePr>
        <p:xfrm>
          <a:off x="444262" y="1289897"/>
          <a:ext cx="8232194" cy="523060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3058">
                  <a:extLst>
                    <a:ext uri="{9D8B030D-6E8A-4147-A177-3AD203B41FA5}">
                      <a16:colId xmlns:a16="http://schemas.microsoft.com/office/drawing/2014/main" xmlns="" val="48784538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33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10" dirty="0"/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/>
                        <a:t>Подр</a:t>
                      </a:r>
                      <a:r>
                        <a:rPr sz="1050" spc="-5" dirty="0"/>
                        <a:t>а</a:t>
                      </a:r>
                      <a:r>
                        <a:rPr sz="1050" dirty="0"/>
                        <a:t>з  </a:t>
                      </a:r>
                      <a:r>
                        <a:rPr sz="1050" spc="-10" dirty="0"/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5" dirty="0"/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50" dirty="0"/>
                        <a:t>2021 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50" dirty="0" smtClean="0"/>
                        <a:t>Исполнение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22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23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202</a:t>
                      </a:r>
                      <a:r>
                        <a:rPr lang="ru-RU" sz="1050" spc="-25" dirty="0"/>
                        <a:t>4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18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НАЦИОНАЛЬНАЯ БЕЗОПАСНОСТЬ </a:t>
                      </a:r>
                      <a:r>
                        <a:rPr sz="1050" dirty="0"/>
                        <a:t>И  </a:t>
                      </a:r>
                      <a:r>
                        <a:rPr sz="1050" spc="-25" dirty="0"/>
                        <a:t>ПРАВООХРАНИТЕЛЬНАЯ  </a:t>
                      </a:r>
                      <a:r>
                        <a:rPr sz="1050" spc="-5" dirty="0"/>
                        <a:t>ДЕЯТЕЛЬНОСТЬ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116 320,00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374 540,00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Обеспечение </a:t>
                      </a:r>
                      <a:r>
                        <a:rPr sz="1050" spc="-5" dirty="0"/>
                        <a:t>пожарной</a:t>
                      </a:r>
                      <a:r>
                        <a:rPr sz="1050" spc="-35" dirty="0"/>
                        <a:t> </a:t>
                      </a:r>
                      <a:r>
                        <a:rPr sz="1050" spc="-10" dirty="0"/>
                        <a:t>безопасности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116 320,00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374 540,00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7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НАЦИОНАЛЬНАЯ</a:t>
                      </a:r>
                      <a:r>
                        <a:rPr sz="1050" spc="50" dirty="0"/>
                        <a:t> </a:t>
                      </a:r>
                      <a:r>
                        <a:rPr sz="1050" spc="-5" dirty="0"/>
                        <a:t>ЭКОНОМИКА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560 327,70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355 941,13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09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Дорожное </a:t>
                      </a:r>
                      <a:r>
                        <a:rPr sz="1050" spc="-10" dirty="0"/>
                        <a:t>хозяйство </a:t>
                      </a:r>
                      <a:r>
                        <a:rPr sz="1050" spc="-5" dirty="0"/>
                        <a:t>(дорожные</a:t>
                      </a:r>
                      <a:r>
                        <a:rPr sz="1050" spc="-50" dirty="0"/>
                        <a:t> </a:t>
                      </a:r>
                      <a:r>
                        <a:rPr sz="1050" spc="-5" dirty="0"/>
                        <a:t>фонды)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560 327,70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345 941,13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12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Другие вопросы в области национальной экономики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/>
                        <a:t>0,00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33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9277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/>
                        <a:t>Ж</a:t>
                      </a:r>
                      <a:r>
                        <a:rPr sz="1050" dirty="0"/>
                        <a:t>И</a:t>
                      </a:r>
                      <a:r>
                        <a:rPr sz="1050" spc="-5" dirty="0"/>
                        <a:t>Л</a:t>
                      </a:r>
                      <a:r>
                        <a:rPr sz="1050" dirty="0"/>
                        <a:t>И</a:t>
                      </a:r>
                      <a:r>
                        <a:rPr sz="1050" spc="-25" dirty="0"/>
                        <a:t>Щ</a:t>
                      </a:r>
                      <a:r>
                        <a:rPr sz="1050" spc="-5" dirty="0"/>
                        <a:t>Н</a:t>
                      </a:r>
                      <a:r>
                        <a:rPr sz="1050" dirty="0"/>
                        <a:t>О</a:t>
                      </a:r>
                      <a:r>
                        <a:rPr sz="1050" spc="-5" dirty="0"/>
                        <a:t>-</a:t>
                      </a:r>
                      <a:r>
                        <a:rPr lang="ru-RU" sz="1050" spc="-5" dirty="0"/>
                        <a:t>К</a:t>
                      </a:r>
                      <a:r>
                        <a:rPr sz="1050" dirty="0"/>
                        <a:t>О</a:t>
                      </a:r>
                      <a:r>
                        <a:rPr sz="1050" spc="0" dirty="0"/>
                        <a:t>М</a:t>
                      </a:r>
                      <a:r>
                        <a:rPr sz="1050" spc="-5" dirty="0"/>
                        <a:t>МУ</a:t>
                      </a:r>
                      <a:r>
                        <a:rPr sz="1050" spc="0" dirty="0"/>
                        <a:t>Н</a:t>
                      </a:r>
                      <a:r>
                        <a:rPr sz="1050" spc="-5" dirty="0"/>
                        <a:t>АЛ</a:t>
                      </a:r>
                      <a:r>
                        <a:rPr sz="1050" dirty="0"/>
                        <a:t>Ь</a:t>
                      </a:r>
                      <a:r>
                        <a:rPr sz="1050" spc="-5" dirty="0"/>
                        <a:t>Н</a:t>
                      </a:r>
                      <a:r>
                        <a:rPr sz="1050" dirty="0"/>
                        <a:t>ОЕ </a:t>
                      </a:r>
                      <a:r>
                        <a:rPr sz="1050" spc="-20" dirty="0"/>
                        <a:t>ХОЗЯЙСТВО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2 346 124,12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2 332 555,92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1 096 029,43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868 496,93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Благоустройство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2 346 124,12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2 332 555,92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1 096 029,43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868 496,93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07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kern="1200" dirty="0"/>
                        <a:t>ОБРАЗОВАНИЕ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/>
                        <a:t>07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/>
                        <a:t>   Молодежная политика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73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08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40" dirty="0"/>
                        <a:t>КУЛЬТУРА,</a:t>
                      </a:r>
                      <a:r>
                        <a:rPr sz="1050" spc="55" dirty="0"/>
                        <a:t> </a:t>
                      </a:r>
                      <a:r>
                        <a:rPr sz="1050" spc="-25" dirty="0"/>
                        <a:t>КИНЕМАТОГРАФИЯ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2 123 313,84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2 825 776,74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2 118 600,00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2 118 600,00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2 123 313,84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2 825 776,74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2 118 600,00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2 118 600,00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СОЦИАЛЬНАЯ</a:t>
                      </a:r>
                      <a:r>
                        <a:rPr sz="1050" spc="55" dirty="0"/>
                        <a:t> </a:t>
                      </a:r>
                      <a:r>
                        <a:rPr sz="1050" spc="-5" dirty="0"/>
                        <a:t>ПОЛИТИКА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227 736,71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218 424,10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175 935,00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178 935,00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6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lang="ru-RU" sz="1050" spc="-5" dirty="0"/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5" dirty="0"/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Пенсионное</a:t>
                      </a:r>
                      <a:r>
                        <a:rPr sz="1050" spc="-25" dirty="0"/>
                        <a:t> </a:t>
                      </a:r>
                      <a:r>
                        <a:rPr sz="1050" spc="-10" dirty="0"/>
                        <a:t>обеспечение</a:t>
                      </a:r>
                      <a:endParaRPr lang="ru-RU" sz="1050" spc="-10" dirty="0"/>
                    </a:p>
                    <a:p>
                      <a:pPr marL="9715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10" dirty="0"/>
                        <a:t>Другие вопросы в области социальной политики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213 236,71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14 500,00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216 924,10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3 000,00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87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65" dirty="0"/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ФИЗИЧЕСКАЯ </a:t>
                      </a:r>
                      <a:r>
                        <a:rPr sz="1050" spc="-35" dirty="0"/>
                        <a:t>КУЛЬТУРА </a:t>
                      </a:r>
                      <a:r>
                        <a:rPr sz="1050" dirty="0"/>
                        <a:t>И</a:t>
                      </a:r>
                      <a:r>
                        <a:rPr sz="1050" spc="85" dirty="0"/>
                        <a:t> </a:t>
                      </a:r>
                      <a:r>
                        <a:rPr sz="1050" spc="-5" dirty="0"/>
                        <a:t>СПОРТ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/>
                        <a:t>Физическая</a:t>
                      </a:r>
                      <a:r>
                        <a:rPr sz="1050" spc="-20" dirty="0"/>
                        <a:t> 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7918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ВСЕГО </a:t>
                      </a:r>
                      <a:r>
                        <a:rPr sz="1050" spc="-35" dirty="0"/>
                        <a:t>РАСХОДОВ: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12 377 817,48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13 686 900,13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9 169 992,50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953 860,00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2022 год и на плановый период 2023 и 2024 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2022 год и на плановый период 2023 и 2024  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2022 году – </a:t>
            </a:r>
            <a:r>
              <a:rPr lang="ru-RU" sz="2000" b="1" dirty="0" smtClean="0"/>
              <a:t>85,3%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86676"/>
              </p:ext>
            </p:extLst>
          </p:nvPr>
        </p:nvGraphicFramePr>
        <p:xfrm>
          <a:off x="1041360" y="1412776"/>
          <a:ext cx="7474030" cy="361718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151">
                  <a:extLst>
                    <a:ext uri="{9D8B030D-6E8A-4147-A177-3AD203B41FA5}">
                      <a16:colId xmlns:a16="http://schemas.microsoft.com/office/drawing/2014/main" xmlns="" val="1305178997"/>
                    </a:ext>
                  </a:extLst>
                </a:gridCol>
                <a:gridCol w="1089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№  п</a:t>
                      </a:r>
                      <a:r>
                        <a:rPr sz="1200" spc="0" dirty="0"/>
                        <a:t>/</a:t>
                      </a:r>
                      <a:r>
                        <a:rPr sz="1200" dirty="0"/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/>
                        <a:t>Наименование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30" dirty="0"/>
                        <a:t>2021г.</a:t>
                      </a:r>
                      <a:endParaRPr lang="ru-RU" sz="1200" dirty="0"/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spc="-5" dirty="0" smtClean="0"/>
                        <a:t>Исполнение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22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23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0" dirty="0"/>
                        <a:t>202</a:t>
                      </a:r>
                      <a:r>
                        <a:rPr lang="ru-RU" sz="1200" spc="-30" dirty="0"/>
                        <a:t>4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1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/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5 127 384,29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6 262 078,10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5 023 915,34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5 023 915,34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/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dirty="0">
                          <a:effectLst/>
                        </a:rPr>
                        <a:t>116 320,00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374 540,00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124 540,00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124 540,00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3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«Благоустройство Китовского сельского поселения»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dirty="0" smtClean="0">
                          <a:effectLst/>
                        </a:rPr>
                        <a:t>2 149 747,37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2 135 569,39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1 086 029,43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858 496,93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«Молодое поколение»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культуры на</a:t>
                      </a:r>
                      <a:r>
                        <a:rPr lang="ru-RU" sz="1100" baseline="0" dirty="0"/>
                        <a:t> территории</a:t>
                      </a:r>
                      <a:r>
                        <a:rPr lang="ru-RU" sz="1100" dirty="0"/>
                        <a:t>  Китовского сельского поселения»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dirty="0" smtClean="0">
                          <a:effectLst/>
                        </a:rPr>
                        <a:t>2 123 313,84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2 825 776,74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2 118 600,00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2 118 600,00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34459"/>
              </p:ext>
            </p:extLst>
          </p:nvPr>
        </p:nvGraphicFramePr>
        <p:xfrm>
          <a:off x="834585" y="1340768"/>
          <a:ext cx="7776864" cy="534832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/>
                        <a:t>№  п</a:t>
                      </a:r>
                      <a:r>
                        <a:rPr sz="1200" spc="0" dirty="0"/>
                        <a:t>/</a:t>
                      </a:r>
                      <a:r>
                        <a:rPr sz="1200" dirty="0"/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/>
                        <a:t>Наименование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 smtClean="0"/>
                        <a:t>21</a:t>
                      </a:r>
                      <a:r>
                        <a:rPr sz="1200" spc="-30" dirty="0" smtClean="0"/>
                        <a:t>г</a:t>
                      </a:r>
                      <a:r>
                        <a:rPr sz="1200" spc="-30" dirty="0"/>
                        <a:t>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 smtClean="0"/>
                        <a:t>Исполнение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22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23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202</a:t>
                      </a:r>
                      <a:r>
                        <a:rPr lang="ru-RU" sz="1200" spc="-30" dirty="0"/>
                        <a:t>4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/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/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/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Муниципальная</a:t>
                      </a:r>
                      <a:r>
                        <a:rPr lang="ru-RU" sz="1100" kern="1200" baseline="0" dirty="0"/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14 500,00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1 500,00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10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Муниципальная программа «Содействие и развитие сельскохозяйственного производства, создание условий для развития малого и среднего предпринимательства на территории </a:t>
                      </a:r>
                      <a:r>
                        <a:rPr lang="ru-RU" sz="1100" kern="1200" dirty="0" err="1"/>
                        <a:t>Китовского</a:t>
                      </a:r>
                      <a:r>
                        <a:rPr lang="ru-RU" sz="1100" kern="1200" dirty="0"/>
                        <a:t> сельского поселения в 2019 -2021 годах»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42415221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 на 2018-2024 годы</a:t>
                      </a:r>
                      <a:endParaRPr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/>
                        <a:t>Всего по </a:t>
                      </a:r>
                      <a:r>
                        <a:rPr sz="1200" spc="-10" dirty="0"/>
                        <a:t>муниципальным</a:t>
                      </a:r>
                      <a:r>
                        <a:rPr sz="1200" spc="35" dirty="0"/>
                        <a:t> </a:t>
                      </a:r>
                      <a:r>
                        <a:rPr sz="1200" spc="-10" dirty="0"/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 </a:t>
                      </a:r>
                      <a:r>
                        <a:rPr lang="ru-RU" sz="1100" dirty="0" smtClean="0">
                          <a:effectLst/>
                        </a:rPr>
                        <a:t>679 464,23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8 413 084,77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8 188 552,27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50938"/>
              </p:ext>
            </p:extLst>
          </p:nvPr>
        </p:nvGraphicFramePr>
        <p:xfrm>
          <a:off x="152399" y="3581400"/>
          <a:ext cx="8732447" cy="3197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87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2021год (исполнение)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3 545,3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3 706,2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3 471,5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3 471,5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216,9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162151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66289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21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(исполнено)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92,0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94,0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62983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12695"/>
              </p:ext>
            </p:extLst>
          </p:nvPr>
        </p:nvGraphicFramePr>
        <p:xfrm>
          <a:off x="212645" y="3886200"/>
          <a:ext cx="8778592" cy="13487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75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2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82285522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20732"/>
              </p:ext>
            </p:extLst>
          </p:nvPr>
        </p:nvGraphicFramePr>
        <p:xfrm>
          <a:off x="868139" y="5486400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пожаров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47996"/>
              </p:ext>
            </p:extLst>
          </p:nvPr>
        </p:nvGraphicFramePr>
        <p:xfrm>
          <a:off x="228600" y="2924944"/>
          <a:ext cx="8778592" cy="16909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99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1 797,9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1 380,1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518,5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35102109"/>
              </p:ext>
            </p:extLst>
          </p:nvPr>
        </p:nvGraphicFramePr>
        <p:xfrm>
          <a:off x="1988996" y="426766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300" y="2150482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07281"/>
              </p:ext>
            </p:extLst>
          </p:nvPr>
        </p:nvGraphicFramePr>
        <p:xfrm>
          <a:off x="362790" y="4651720"/>
          <a:ext cx="8510211" cy="205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населённых пунктов, обеспеченных надлежащим техническим состоянием сетей (объектов) уличного освещения.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8890" marR="98679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и реконструкция наружного освещения, установка новых светильников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проведённых субботников по благоустройству населённых пунктов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694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 территории с асфальтированием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54183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1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7276102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51288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6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85712"/>
              </p:ext>
            </p:extLst>
          </p:nvPr>
        </p:nvGraphicFramePr>
        <p:xfrm>
          <a:off x="232961" y="3804219"/>
          <a:ext cx="8695305" cy="28614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94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1 700,6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1 949,8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2 018,6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2 018,6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Реализация мероприятий по приобретению основных средств и материальных запасов  в муниципальных учреждениях культуры (Предоставление субсидий бюджетным, автономным учреждениям и иным некоммерческим организациям)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81567319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76747"/>
              </p:ext>
            </p:extLst>
          </p:nvPr>
        </p:nvGraphicFramePr>
        <p:xfrm>
          <a:off x="215631" y="1828800"/>
          <a:ext cx="8839199" cy="2693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2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Arial"/>
                          <a:cs typeface="Arial"/>
                        </a:rPr>
                        <a:t>ед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(исполнено)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22г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Соотношение средней заработной платы работников учреждений культуры </a:t>
                      </a:r>
                      <a:r>
                        <a:rPr lang="ru-RU" sz="1200" dirty="0" err="1" smtClean="0">
                          <a:latin typeface="Arial"/>
                          <a:cs typeface="Arial"/>
                        </a:rPr>
                        <a:t>Китовского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 сельского поселения Шуйского муниципального района Ивановской области и средней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kern="1200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%</a:t>
                      </a:r>
                      <a:endParaRPr sz="1200" kern="1200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Уровень средней заработной платы работников муниципальных учреждений культуры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руб.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25 378,10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25 700,0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26 000,0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lang="ru-RU" sz="1200" spc="-40" dirty="0">
                          <a:latin typeface="Arial"/>
                          <a:cs typeface="Arial"/>
                        </a:rPr>
                        <a:t> (в т.ч. онлайн)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 культурно-досуговых мероприятий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385278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 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115817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89448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87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69808570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16955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-развитие массовой физической культуры и спорта:</a:t>
            </a:r>
          </a:p>
          <a:p>
            <a:r>
              <a:rPr lang="ru-RU" sz="1400" dirty="0"/>
              <a:t>- массовый спорт по месту жительства и отдыха населения;</a:t>
            </a:r>
          </a:p>
          <a:p>
            <a:r>
              <a:rPr lang="ru-RU" sz="1400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14458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50265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77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(исполнена)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1405508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23075"/>
              </p:ext>
            </p:extLst>
          </p:nvPr>
        </p:nvGraphicFramePr>
        <p:xfrm>
          <a:off x="194805" y="3886200"/>
          <a:ext cx="8778592" cy="12648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2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198485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55985"/>
              </p:ext>
            </p:extLst>
          </p:nvPr>
        </p:nvGraphicFramePr>
        <p:xfrm>
          <a:off x="746598" y="547438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18656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89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08851412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12386"/>
              </p:ext>
            </p:extLst>
          </p:nvPr>
        </p:nvGraphicFramePr>
        <p:xfrm>
          <a:off x="644589" y="4941168"/>
          <a:ext cx="8002252" cy="1557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2022 – 2024 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29270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232 400,0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246 500,00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254 900,00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1 782 670,84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1 027 489,01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74 776,69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727 314,23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76 170,35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817 161,76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2 007 435,90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756 907,73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765 307,73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2022 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2022  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54293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Совета Китовского сельского поселения « О бюджете Китовского  сельского поселения на 2022 год и на плановый период 2023 и 2024 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>
                <a:latin typeface="Arial"/>
                <a:cs typeface="Arial"/>
              </a:rPr>
              <a:t>21</a:t>
            </a:r>
            <a:r>
              <a:rPr sz="1800" b="1" spc="-19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>
                <a:latin typeface="Arial"/>
                <a:cs typeface="Arial"/>
              </a:rPr>
              <a:t>3227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38509"/>
              </p:ext>
            </p:extLst>
          </p:nvPr>
        </p:nvGraphicFramePr>
        <p:xfrm>
          <a:off x="152400" y="838200"/>
          <a:ext cx="8763001" cy="514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45264,2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45900,1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46221,4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46591,2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</TotalTime>
  <Words>5267</Words>
  <Application>Microsoft Office PowerPoint</Application>
  <PresentationFormat>Экран (4:3)</PresentationFormat>
  <Paragraphs>1634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2022 год и плановый период 2023 и 2024 годов </vt:lpstr>
      <vt:lpstr>Презентация PowerPoint</vt:lpstr>
      <vt:lpstr>Доходы  бюджета  Китовского  сельского  поселения в 2022 - 2024 годах, 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368</cp:revision>
  <cp:lastPrinted>2019-12-20T11:47:22Z</cp:lastPrinted>
  <dcterms:created xsi:type="dcterms:W3CDTF">2017-12-06T00:04:37Z</dcterms:created>
  <dcterms:modified xsi:type="dcterms:W3CDTF">2022-11-16T06:40:54Z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