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4.xml" ContentType="application/vnd.openxmlformats-officedocument.drawingml.chart+xml"/>
  <Override PartName="/ppt/drawings/drawing2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8" r:id="rId4"/>
    <p:sldId id="262" r:id="rId5"/>
    <p:sldId id="295" r:id="rId6"/>
    <p:sldId id="261" r:id="rId7"/>
    <p:sldId id="263" r:id="rId8"/>
    <p:sldId id="296" r:id="rId9"/>
    <p:sldId id="264" r:id="rId10"/>
    <p:sldId id="280" r:id="rId11"/>
    <p:sldId id="298" r:id="rId12"/>
    <p:sldId id="265" r:id="rId13"/>
    <p:sldId id="268" r:id="rId14"/>
    <p:sldId id="299" r:id="rId15"/>
    <p:sldId id="291" r:id="rId16"/>
    <p:sldId id="292" r:id="rId1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7D3FF"/>
    <a:srgbClr val="C59EE2"/>
    <a:srgbClr val="C1A1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DBED569-4797-4DF1-A0F4-6AAB3CD982D8}" styleName="Светлый стиль 3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125E5076-3810-47DD-B79F-674D7AD40C01}" styleName="Темный стиль 1 — акцент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7CE84F3-28C3-443E-9E96-99CF82512B78}" styleName="Темный стиль 1 — акцент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E8B1032C-EA38-4F05-BA0D-38AFFFC7BED3}" styleName="Светлый стиль 3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Средний стиль 2 —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2838BEF-8BB2-4498-84A7-C5851F593DF1}" styleName="Средний стиль 4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Светлый стиль 1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505E3EF-67EA-436B-97B2-0124C06EBD24}" styleName="Средний стиль 4 —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372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package" Target="../embeddings/_____Microsoft_Excel2.xlsx"/><Relationship Id="rId1" Type="http://schemas.openxmlformats.org/officeDocument/2006/relationships/image" Target="../media/image5.png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Excel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312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3.1746004697312001E-2"/>
          <c:y val="1.8629581897616255E-2"/>
          <c:w val="0.9249706339523619"/>
          <c:h val="0.85256640364937664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</c:v>
                </c:pt>
              </c:strCache>
            </c:strRef>
          </c:tx>
          <c:explosion val="22"/>
          <c:dPt>
            <c:idx val="0"/>
            <c:bubble3D val="0"/>
            <c:spPr>
              <a:solidFill>
                <a:srgbClr val="FF000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"/>
            <c:bubble3D val="0"/>
            <c:spPr>
              <a:solidFill>
                <a:srgbClr val="92D05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2"/>
            <c:bubble3D val="0"/>
            <c:spPr>
              <a:solidFill>
                <a:srgbClr val="FFFF00"/>
              </a:solidFill>
              <a:ln w="25400">
                <a:solidFill>
                  <a:schemeClr val="lt1"/>
                </a:solidFill>
              </a:ln>
              <a:effectLst>
                <a:outerShdw blurRad="266700" dist="1854200" dir="12660000" sx="157000" sy="157000" algn="ctr" rotWithShape="0">
                  <a:srgbClr val="000000">
                    <a:alpha val="62000"/>
                  </a:srgbClr>
                </a:outerShdw>
              </a:effectLst>
              <a:scene3d>
                <a:camera prst="orthographicFront"/>
                <a:lightRig rig="threePt" dir="t"/>
              </a:scene3d>
              <a:sp3d contourW="25400" prstMaterial="plastic">
                <a:contourClr>
                  <a:schemeClr val="lt1"/>
                </a:contourClr>
              </a:sp3d>
            </c:spPr>
          </c:dPt>
          <c:dLbls>
            <c:dLbl>
              <c:idx val="0"/>
              <c:layout>
                <c:manualLayout>
                  <c:x val="-0.15035272890113269"/>
                  <c:y val="4.9312469951372485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2621A452-D574-4924-8556-693FEC023F93}" type="VALUE">
                      <a:rPr lang="en-US" sz="24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pPr>
                        <a:defRPr/>
                      </a:pPr>
                      <a:t>[ЗНАЧЕНИЕ]</a:t>
                    </a:fld>
                    <a:endParaRPr lang="ru-RU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4892893411987196"/>
                      <c:h val="0.10471973955965617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1"/>
              <c:layout/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F1BF87ED-076B-42AF-94AA-0FF2ECDE3D88}" type="VALUE">
                      <a:rPr lang="en-US" sz="24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pPr>
                        <a:defRPr/>
                      </a:pPr>
                      <a:t>[ЗНАЧЕНИЕ]</a:t>
                    </a:fld>
                    <a:endParaRPr lang="ru-RU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9.4255214519460062E-2"/>
                      <c:h val="7.3691668579017308E-2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fld id="{CB039D55-6A12-464B-8A0E-2CC1C15EF2B8}" type="VALUE">
                      <a:rPr lang="en-US" sz="24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pPr/>
                      <a:t>[ЗНАЧЕНИЕ]</a:t>
                    </a:fld>
                    <a:endParaRPr lang="ru-RU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Налоговые</c:v>
                </c:pt>
                <c:pt idx="1">
                  <c:v>Неналоговые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 formatCode="#,##0.0">
                  <c:v>3124.5</c:v>
                </c:pt>
                <c:pt idx="1">
                  <c:v>310.10000000000002</c:v>
                </c:pt>
                <c:pt idx="2">
                  <c:v>10518.3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blipFill dpi="0" rotWithShape="1">
          <a:blip xmlns:r="http://schemas.openxmlformats.org/officeDocument/2006/relationships" r:embed="rId3">
            <a:alphaModFix amt="75000"/>
          </a:blip>
          <a:srcRect/>
          <a:stretch>
            <a:fillRect/>
          </a:stretch>
        </a:blipFill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1809127910225412"/>
          <c:y val="0.9467706725657874"/>
          <c:w val="0.56381744179549353"/>
          <c:h val="5.033458137844603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ln>
                <a:noFill/>
              </a:ln>
              <a:solidFill>
                <a:srgbClr val="002060"/>
              </a:solidFill>
              <a:latin typeface="Arial Black" panose="020B0A04020102020204" pitchFamily="34" charset="0"/>
              <a:ea typeface="+mn-ea"/>
              <a:cs typeface="+mn-cs"/>
            </a:defRPr>
          </a:pPr>
          <a:endParaRPr lang="ru-RU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0"/>
    </c:view3D>
    <c:floor>
      <c:thickness val="0"/>
      <c:spPr>
        <a:gradFill>
          <a:gsLst>
            <a:gs pos="17000">
              <a:schemeClr val="bg2">
                <a:tint val="97000"/>
                <a:hueMod val="162000"/>
                <a:satMod val="200000"/>
                <a:lumMod val="124000"/>
              </a:schemeClr>
            </a:gs>
            <a:gs pos="73228">
              <a:srgbClr val="FFFFFF"/>
            </a:gs>
            <a:gs pos="90000">
              <a:schemeClr val="bg2">
                <a:tint val="97000"/>
                <a:hueMod val="162000"/>
                <a:satMod val="200000"/>
                <a:lumMod val="124000"/>
              </a:schemeClr>
            </a:gs>
          </a:gsLst>
          <a:lin ang="6120000" scaled="1"/>
        </a:gradFill>
        <a:ln>
          <a:noFill/>
        </a:ln>
        <a:effectLst/>
        <a:sp3d/>
      </c:spPr>
    </c:floor>
    <c:sideWall>
      <c:thickness val="0"/>
      <c:spPr>
        <a:gradFill>
          <a:gsLst>
            <a:gs pos="17000">
              <a:schemeClr val="bg2">
                <a:tint val="97000"/>
                <a:hueMod val="162000"/>
                <a:satMod val="200000"/>
                <a:lumMod val="124000"/>
              </a:schemeClr>
            </a:gs>
            <a:gs pos="73228">
              <a:srgbClr val="FFFFFF"/>
            </a:gs>
            <a:gs pos="90000">
              <a:schemeClr val="bg2">
                <a:tint val="97000"/>
                <a:hueMod val="162000"/>
                <a:satMod val="200000"/>
                <a:lumMod val="124000"/>
              </a:schemeClr>
            </a:gs>
          </a:gsLst>
          <a:lin ang="6120000" scaled="1"/>
        </a:gradFill>
        <a:ln>
          <a:noFill/>
        </a:ln>
        <a:effectLst/>
        <a:sp3d/>
      </c:spPr>
    </c:sideWall>
    <c:backWall>
      <c:thickness val="0"/>
      <c:spPr>
        <a:blipFill dpi="0" rotWithShape="1">
          <a:blip xmlns:r="http://schemas.openxmlformats.org/officeDocument/2006/relationships" r:embed="rId1">
            <a:alphaModFix amt="10000"/>
          </a:blip>
          <a:srcRect/>
          <a:stretch>
            <a:fillRect/>
          </a:stretch>
        </a:blipFill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Поступления от налогов (тыс. рублей)</c:v>
                </c:pt>
              </c:strCache>
            </c:strRef>
          </c:tx>
          <c:spPr>
            <a:solidFill>
              <a:schemeClr val="accent1"/>
            </a:solidFill>
            <a:ln w="25400">
              <a:solidFill>
                <a:schemeClr val="lt1"/>
              </a:solidFill>
            </a:ln>
            <a:effectLst/>
            <a:sp3d contourW="25400">
              <a:contourClr>
                <a:schemeClr val="lt1"/>
              </a:contourClr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FFFF0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2"/>
            <c:invertIfNegative val="0"/>
            <c:bubble3D val="0"/>
            <c:spPr>
              <a:solidFill>
                <a:srgbClr val="FF000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3"/>
            <c:invertIfNegative val="0"/>
            <c:bubble3D val="0"/>
            <c:spPr>
              <a:solidFill>
                <a:srgbClr val="92D05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Lbls>
            <c:dLbl>
              <c:idx val="0"/>
              <c:layout/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/>
                    </a:pPr>
                    <a:fld id="{F6C33896-8436-4670-BD8A-686298C0F359}" type="CATEGORYNAME">
                      <a:rPr lang="ru-RU" sz="1600" b="1"/>
                      <a:pPr>
                        <a:defRPr/>
                      </a:pPr>
                      <a:t>[ИМЯ КАТЕГОРИИ]</a:t>
                    </a:fld>
                    <a:r>
                      <a:rPr lang="ru-RU" sz="1600" b="1" baseline="0" dirty="0"/>
                      <a:t>; </a:t>
                    </a:r>
                    <a:fld id="{7B547656-F028-4AA3-9002-D65B253F78E4}" type="VALUE">
                      <a:rPr lang="ru-RU" sz="1600" b="1" baseline="0"/>
                      <a:pPr>
                        <a:defRPr/>
                      </a:pPr>
                      <a:t>[ЗНАЧЕНИЕ]</a:t>
                    </a:fld>
                    <a:endParaRPr lang="ru-RU" sz="1600" b="1" baseline="0" dirty="0"/>
                  </a:p>
                </c:rich>
              </c:tx>
              <c:spPr>
                <a:solidFill>
                  <a:prstClr val="white"/>
                </a:solidFill>
                <a:ln>
                  <a:solidFill>
                    <a:prstClr val="black">
                      <a:lumMod val="65000"/>
                      <a:lumOff val="35000"/>
                    </a:prstClr>
                  </a:solidFill>
                </a:ln>
                <a:effectLst/>
              </c:spPr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</c15:spPr>
                  <c15:layout>
                    <c:manualLayout>
                      <c:w val="0.2306372188753468"/>
                      <c:h val="9.8695018786631505E-2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1"/>
              <c:layout>
                <c:manualLayout>
                  <c:x val="4.5071408060796458E-2"/>
                  <c:y val="-2.9594703139673641E-2"/>
                </c:manualLayout>
              </c:layout>
              <c:spPr>
                <a:solidFill>
                  <a:prstClr val="white"/>
                </a:solidFill>
                <a:ln>
                  <a:solidFill>
                    <a:prstClr val="black">
                      <a:lumMod val="65000"/>
                      <a:lumOff val="35000"/>
                    </a:prstClr>
                  </a:solidFill>
                </a:ln>
                <a:effectLst/>
              </c:spPr>
              <c:txPr>
                <a:bodyPr wrap="square" lIns="38100" tIns="19050" rIns="38100" bIns="19050" anchor="ctr" anchorCtr="0">
                  <a:noAutofit/>
                </a:bodyPr>
                <a:lstStyle/>
                <a:p>
                  <a:pPr algn="ctr" rtl="0">
                    <a:defRPr lang="ru-RU" sz="1600" b="1" i="0" u="none" strike="noStrike" kern="1200" baseline="0">
                      <a:solidFill>
                        <a:prstClr val="black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</c15:spPr>
                  <c15:layout>
                    <c:manualLayout>
                      <c:w val="0.24546671391385314"/>
                      <c:h val="0.10097153441276024"/>
                    </c:manualLayout>
                  </c15:layout>
                </c:ext>
              </c:extLst>
            </c:dLbl>
            <c:dLbl>
              <c:idx val="2"/>
              <c:layout/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/>
                    </a:pPr>
                    <a:fld id="{7AB74728-256E-4EEB-8BCB-0AD2F1B8D7D8}" type="CATEGORYNAME">
                      <a:rPr lang="ru-RU" sz="1600" b="1"/>
                      <a:pPr>
                        <a:defRPr/>
                      </a:pPr>
                      <a:t>[ИМЯ КАТЕГОРИИ]</a:t>
                    </a:fld>
                    <a:r>
                      <a:rPr lang="ru-RU" sz="1600" b="1" baseline="0" dirty="0"/>
                      <a:t>; </a:t>
                    </a:r>
                    <a:fld id="{20F22EBA-2FE6-45F9-BE36-45DF177C0251}" type="VALUE">
                      <a:rPr lang="ru-RU" sz="1600" b="1" baseline="0"/>
                      <a:pPr>
                        <a:defRPr/>
                      </a:pPr>
                      <a:t>[ЗНАЧЕНИЕ]</a:t>
                    </a:fld>
                    <a:endParaRPr lang="ru-RU" sz="1600" b="1" baseline="0" dirty="0"/>
                  </a:p>
                </c:rich>
              </c:tx>
              <c:spPr>
                <a:solidFill>
                  <a:prstClr val="white"/>
                </a:solidFill>
                <a:ln>
                  <a:solidFill>
                    <a:prstClr val="black">
                      <a:lumMod val="65000"/>
                      <a:lumOff val="35000"/>
                    </a:prstClr>
                  </a:solidFill>
                </a:ln>
                <a:effectLst/>
              </c:spPr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</c15:spPr>
                  <c15:layout>
                    <c:manualLayout>
                      <c:w val="0.28003391878395512"/>
                      <c:h val="0.10398585620559336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3"/>
              <c:layout>
                <c:manualLayout>
                  <c:x val="3.1949352549425276E-2"/>
                  <c:y val="-8.8784109419020665E-2"/>
                </c:manualLayout>
              </c:layout>
              <c:tx>
                <c:rich>
                  <a:bodyPr/>
                  <a:lstStyle/>
                  <a:p>
                    <a:fld id="{11D86CE4-AB61-4CB2-B64C-95F118542B68}" type="CATEGORYNAME">
                      <a:rPr lang="ru-RU" sz="1600" b="1"/>
                      <a:pPr/>
                      <a:t>[ИМЯ КАТЕГОРИИ]</a:t>
                    </a:fld>
                    <a:r>
                      <a:rPr lang="ru-RU" sz="1600" b="1" baseline="0" dirty="0"/>
                      <a:t>; </a:t>
                    </a:r>
                    <a:fld id="{560DA854-A2A9-4202-A2F9-11ACD5D8990A}" type="VALUE">
                      <a:rPr lang="ru-RU" sz="1600" b="1" baseline="0"/>
                      <a:pPr/>
                      <a:t>[ЗНАЧЕНИЕ]</a:t>
                    </a:fld>
                    <a:endParaRPr lang="ru-RU" sz="1600" b="1" baseline="0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solidFill>
                <a:prstClr val="white"/>
              </a:solidFill>
              <a:ln>
                <a:solidFill>
                  <a:prstClr val="black">
                    <a:lumMod val="65000"/>
                    <a:lumOff val="35000"/>
                  </a:prstClr>
                </a:solidFill>
              </a:ln>
              <a:effectLst/>
            </c:spPr>
            <c:showLegendKey val="0"/>
            <c:showVal val="1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</c15:spPr>
                <c15:showLeaderLines val="0"/>
              </c:ext>
            </c:extLst>
          </c:dLbls>
          <c:cat>
            <c:strRef>
              <c:f>Лист1!$A$2:$A$7</c:f>
              <c:strCache>
                <c:ptCount val="4"/>
                <c:pt idx="0">
                  <c:v>НДФЛ (112,5% к плану)</c:v>
                </c:pt>
                <c:pt idx="1">
                  <c:v>Налог на совокупный доход</c:v>
                </c:pt>
                <c:pt idx="2">
                  <c:v>Налогина имущество(173,3% к плану)</c:v>
                </c:pt>
                <c:pt idx="3">
                  <c:v>Госпошлина (90,1% к плану)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450.2</c:v>
                </c:pt>
                <c:pt idx="1">
                  <c:v>5.5</c:v>
                </c:pt>
                <c:pt idx="2" formatCode="#,##0.00">
                  <c:v>2659.8</c:v>
                </c:pt>
                <c:pt idx="3">
                  <c:v>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47967280"/>
        <c:axId val="247968400"/>
        <c:axId val="0"/>
      </c:bar3DChart>
      <c:catAx>
        <c:axId val="24796728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247968400"/>
        <c:crosses val="autoZero"/>
        <c:auto val="1"/>
        <c:lblAlgn val="ctr"/>
        <c:lblOffset val="100"/>
        <c:noMultiLvlLbl val="0"/>
      </c:catAx>
      <c:valAx>
        <c:axId val="2479684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479672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accent1">
        <a:lumMod val="20000"/>
        <a:lumOff val="80000"/>
        <a:alpha val="63000"/>
      </a:schemeClr>
    </a:solidFill>
    <a:ln>
      <a:noFill/>
    </a:ln>
    <a:effectLst/>
  </c:spPr>
  <c:txPr>
    <a:bodyPr/>
    <a:lstStyle/>
    <a:p>
      <a:pPr>
        <a:defRPr/>
      </a:pPr>
      <a:endParaRPr lang="ru-RU"/>
    </a:p>
  </c:txPr>
  <c:externalData r:id="rId2">
    <c:autoUpdate val="0"/>
  </c:externalData>
  <c:userShapes r:id="rId3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312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3.2885040522320705E-2"/>
          <c:y val="2.7222052328476482E-2"/>
          <c:w val="0.9249706339523619"/>
          <c:h val="0.85256640364937664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</c:v>
                </c:pt>
              </c:strCache>
            </c:strRef>
          </c:tx>
          <c:explosion val="1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Lbls>
            <c:dLbl>
              <c:idx val="0"/>
              <c:layout>
                <c:manualLayout>
                  <c:x val="6.835681346566358E-2"/>
                  <c:y val="2.5069043765831692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8.4419505638720624E-2"/>
                  <c:y val="7.4134940137262116E-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5.3803119541092334E-2"/>
                  <c:y val="3.176909680876399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2.3485797613423978E-2"/>
                  <c:y val="-2.6467509850830295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Дотации</c:v>
                </c:pt>
                <c:pt idx="1">
                  <c:v>Субсидии</c:v>
                </c:pt>
                <c:pt idx="2">
                  <c:v>Субвенции</c:v>
                </c:pt>
                <c:pt idx="3">
                  <c:v>Иные МБТ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7250.2</c:v>
                </c:pt>
                <c:pt idx="1">
                  <c:v>1308.3</c:v>
                </c:pt>
                <c:pt idx="2">
                  <c:v>232.4</c:v>
                </c:pt>
                <c:pt idx="3">
                  <c:v>1727.3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blipFill dpi="0" rotWithShape="1">
          <a:blip xmlns:r="http://schemas.openxmlformats.org/officeDocument/2006/relationships" r:embed="rId3">
            <a:alphaModFix amt="75000"/>
          </a:blip>
          <a:srcRect/>
          <a:stretch>
            <a:fillRect/>
          </a:stretch>
        </a:blipFill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2.6341862678737827E-2"/>
          <c:y val="0.77891008952347962"/>
          <c:w val="0.94973838499608199"/>
          <c:h val="0.219793267877633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vert="horz"/>
          <a:lstStyle/>
          <a:p>
            <a:pPr>
              <a:defRPr/>
            </a:pPr>
            <a:r>
              <a:rPr lang="ru-RU" dirty="0"/>
              <a:t>Расходы бюджета по отраслям </a:t>
            </a:r>
            <a:r>
              <a:rPr lang="ru-RU" dirty="0" smtClean="0"/>
              <a:t>(12 377,8  </a:t>
            </a:r>
            <a:r>
              <a:rPr lang="ru-RU" dirty="0"/>
              <a:t>тыс. рублей)</a:t>
            </a:r>
          </a:p>
        </c:rich>
      </c:tx>
      <c:layout>
        <c:manualLayout>
          <c:xMode val="edge"/>
          <c:yMode val="edge"/>
          <c:x val="0.21875935288135046"/>
          <c:y val="0.20476934585793613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31786665964070487"/>
          <c:y val="0.16591143749353124"/>
          <c:w val="0.34355025302073317"/>
          <c:h val="0.47964607791128089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Расходы бюджета</c:v>
                </c:pt>
              </c:strCache>
            </c:strRef>
          </c:tx>
          <c:explosion val="12"/>
          <c:dLbls>
            <c:dLbl>
              <c:idx val="0"/>
              <c:layout>
                <c:manualLayout>
                  <c:x val="0.39079261461186554"/>
                  <c:y val="0.22621557035520234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Молодежная </a:t>
                    </a:r>
                    <a:r>
                      <a:rPr lang="ru-RU" dirty="0"/>
                      <a:t>политика
</a:t>
                    </a:r>
                    <a:r>
                      <a:rPr lang="ru-RU" dirty="0" smtClean="0"/>
                      <a:t>0,0</a:t>
                    </a:r>
                    <a:endParaRPr lang="ru-RU" dirty="0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.21393735597208488"/>
                  <c:y val="0.31771352309210116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Культура</a:t>
                    </a:r>
                    <a:r>
                      <a:rPr lang="ru-RU" dirty="0"/>
                      <a:t>
</a:t>
                    </a:r>
                    <a:r>
                      <a:rPr lang="ru-RU" dirty="0" smtClean="0"/>
                      <a:t>2 123,3</a:t>
                    </a:r>
                    <a:endParaRPr lang="ru-RU" dirty="0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3.2401480687042648E-2"/>
                  <c:y val="0.42487798826422551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ЖКХ</a:t>
                    </a:r>
                    <a:r>
                      <a:rPr lang="ru-RU" dirty="0"/>
                      <a:t>
</a:t>
                    </a:r>
                    <a:r>
                      <a:rPr lang="ru-RU" dirty="0" smtClean="0"/>
                      <a:t>2 346,1</a:t>
                    </a:r>
                    <a:endParaRPr lang="ru-RU" dirty="0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0189788797516942"/>
                      <c:h val="7.1677950325454778E-2"/>
                    </c:manualLayout>
                  </c15:layout>
                </c:ext>
              </c:extLst>
            </c:dLbl>
            <c:dLbl>
              <c:idx val="3"/>
              <c:layout>
                <c:manualLayout>
                  <c:x val="-0.10987175208548801"/>
                  <c:y val="0.27957772561397154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Общегосударственные вопросы</a:t>
                    </a:r>
                    <a:r>
                      <a:rPr lang="ru-RU" dirty="0"/>
                      <a:t>
</a:t>
                    </a:r>
                    <a:r>
                      <a:rPr lang="ru-RU" dirty="0" smtClean="0"/>
                      <a:t>6 771,6</a:t>
                    </a:r>
                    <a:endParaRPr lang="ru-RU" dirty="0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0.37843157109119735"/>
                  <c:y val="0.35723175359706066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Национальная экономика</a:t>
                    </a:r>
                    <a:r>
                      <a:rPr lang="ru-RU" dirty="0"/>
                      <a:t>
</a:t>
                    </a:r>
                    <a:r>
                      <a:rPr lang="ru-RU" dirty="0" smtClean="0"/>
                      <a:t>560,3</a:t>
                    </a:r>
                    <a:endParaRPr lang="ru-RU" dirty="0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6.5072548223413199E-2"/>
                  <c:y val="0.28320510966480567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Национальная </a:t>
                    </a:r>
                    <a:r>
                      <a:rPr lang="ru-RU" dirty="0"/>
                      <a:t>оборона
</a:t>
                    </a:r>
                    <a:r>
                      <a:rPr lang="ru-RU" dirty="0" smtClean="0"/>
                      <a:t>232,4</a:t>
                    </a:r>
                    <a:endParaRPr lang="ru-RU" dirty="0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0.38707204056322042"/>
                  <c:y val="0.2335805724643143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Физкультура и спорт
</a:t>
                    </a:r>
                    <a:r>
                      <a:rPr lang="ru-RU" dirty="0" smtClean="0"/>
                      <a:t>0,0</a:t>
                    </a:r>
                    <a:endParaRPr lang="ru-RU" dirty="0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0.38360710476294785"/>
                  <c:y val="0.34530664588449084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Социальная </a:t>
                    </a:r>
                    <a:r>
                      <a:rPr lang="ru-RU" dirty="0"/>
                      <a:t>политика
</a:t>
                    </a:r>
                    <a:r>
                      <a:rPr lang="ru-RU" dirty="0" smtClean="0"/>
                      <a:t>227,8</a:t>
                    </a:r>
                    <a:endParaRPr lang="ru-RU" dirty="0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solidFill>
                <a:prstClr val="white"/>
              </a:solidFill>
              <a:ln>
                <a:solidFill>
                  <a:prstClr val="black">
                    <a:lumMod val="65000"/>
                    <a:lumOff val="35000"/>
                  </a:prstClr>
                </a:solidFill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ru-RU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</c15:spPr>
              </c:ext>
            </c:extLst>
          </c:dLbls>
          <c:cat>
            <c:strRef>
              <c:f>Лист1!$A$2:$A$10</c:f>
              <c:strCache>
                <c:ptCount val="9"/>
                <c:pt idx="0">
                  <c:v>Общегосударственные вопросы 54,7%  в общей сумме расходов)</c:v>
                </c:pt>
                <c:pt idx="1">
                  <c:v>Национальная оборона (1,9 % в общей сумме расходов)</c:v>
                </c:pt>
                <c:pt idx="2">
                  <c:v>Национальная безопасность  (0,9% в общей сумме раходов)</c:v>
                </c:pt>
                <c:pt idx="3">
                  <c:v>Национальная экономика (4,5% в общей сумме раходов)</c:v>
                </c:pt>
                <c:pt idx="4">
                  <c:v>Благоустройство (19,0% в общей сумме раходов)</c:v>
                </c:pt>
                <c:pt idx="5">
                  <c:v>Молодежная политика (0%  в общей сумме раходов)</c:v>
                </c:pt>
                <c:pt idx="6">
                  <c:v>Культура (17,2% в общей сумме раходов)</c:v>
                </c:pt>
                <c:pt idx="7">
                  <c:v>Социальная политика(1,8% в общей сумме раходов)</c:v>
                </c:pt>
                <c:pt idx="8">
                  <c:v>Физическая культура и спорт (0%   в общей сумме раходов)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</c:numCache>
            </c:numRef>
          </c:val>
        </c:ser>
        <c:ser>
          <c:idx val="1"/>
          <c:order val="1"/>
          <c:cat>
            <c:strRef>
              <c:f>Лист1!$A$2:$A$10</c:f>
              <c:strCache>
                <c:ptCount val="9"/>
                <c:pt idx="0">
                  <c:v>Общегосударственные вопросы 54,7%  в общей сумме расходов)</c:v>
                </c:pt>
                <c:pt idx="1">
                  <c:v>Национальная оборона (1,9 % в общей сумме расходов)</c:v>
                </c:pt>
                <c:pt idx="2">
                  <c:v>Национальная безопасность  (0,9% в общей сумме раходов)</c:v>
                </c:pt>
                <c:pt idx="3">
                  <c:v>Национальная экономика (4,5% в общей сумме раходов)</c:v>
                </c:pt>
                <c:pt idx="4">
                  <c:v>Благоустройство (19,0% в общей сумме раходов)</c:v>
                </c:pt>
                <c:pt idx="5">
                  <c:v>Молодежная политика (0%  в общей сумме раходов)</c:v>
                </c:pt>
                <c:pt idx="6">
                  <c:v>Культура (17,2% в общей сумме раходов)</c:v>
                </c:pt>
                <c:pt idx="7">
                  <c:v>Социальная политика(1,8% в общей сумме раходов)</c:v>
                </c:pt>
                <c:pt idx="8">
                  <c:v>Физическая культура и спорт (0%   в общей сумме раходов)</c:v>
                </c:pt>
              </c:strCache>
            </c:strRef>
          </c:cat>
          <c:val>
            <c:numRef>
              <c:f>Лист1!$C$2:$C$10</c:f>
              <c:numCache>
                <c:formatCode>General</c:formatCode>
                <c:ptCount val="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legend>
      <c:legendPos val="b"/>
      <c:layout/>
      <c:overlay val="0"/>
      <c:txPr>
        <a:bodyPr rot="0" vert="horz"/>
        <a:lstStyle/>
        <a:p>
          <a:pPr>
            <a:defRPr/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0.59092</cdr:y>
    </cdr:from>
    <cdr:to>
      <cdr:x>0.27342</cdr:x>
      <cdr:y>1</cdr:y>
    </cdr:to>
    <cdr:pic>
      <cdr:nvPicPr>
        <cdr:cNvPr id="2" name="Рисунок 1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 cstate="print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-731259" y="3293807"/>
          <a:ext cx="2788466" cy="2280235"/>
        </a:xfrm>
        <a:prstGeom xmlns:a="http://schemas.openxmlformats.org/drawingml/2006/main" prst="rect">
          <a:avLst/>
        </a:prstGeom>
      </cdr:spPr>
    </cdr:pic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0.02494</cdr:x>
      <cdr:y>0.41406</cdr:y>
    </cdr:from>
    <cdr:to>
      <cdr:x>0.2765</cdr:x>
      <cdr:y>0.65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61920" y="2243667"/>
          <a:ext cx="2641600" cy="127846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 anchor="ctr"/>
        <a:lstStyle xmlns:a="http://schemas.openxmlformats.org/drawingml/2006/main"/>
        <a:p xmlns:a="http://schemas.openxmlformats.org/drawingml/2006/main">
          <a:pPr algn="ctr"/>
          <a:endParaRPr lang="ru-RU" sz="2400" dirty="0"/>
        </a:p>
      </cdr:txBody>
    </cdr:sp>
  </cdr:relSizeAnchor>
  <cdr:relSizeAnchor xmlns:cdr="http://schemas.openxmlformats.org/drawingml/2006/chartDrawing">
    <cdr:from>
      <cdr:x>0.11758</cdr:x>
      <cdr:y>0.25048</cdr:y>
    </cdr:from>
    <cdr:to>
      <cdr:x>0.23517</cdr:x>
      <cdr:y>0.32614</cdr:y>
    </cdr:to>
    <cdr:sp macro="" textlink="">
      <cdr:nvSpPr>
        <cdr:cNvPr id="4" name="Прямая со стрелкой 3"/>
        <cdr:cNvSpPr/>
      </cdr:nvSpPr>
      <cdr:spPr>
        <a:xfrm xmlns:a="http://schemas.openxmlformats.org/drawingml/2006/main" flipH="1">
          <a:off x="1365612" y="2083671"/>
          <a:ext cx="1365699" cy="629390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0.75443</cdr:x>
      <cdr:y>0.24734</cdr:y>
    </cdr:from>
    <cdr:to>
      <cdr:x>0.87352</cdr:x>
      <cdr:y>0.30987</cdr:y>
    </cdr:to>
    <cdr:sp macro="" textlink="">
      <cdr:nvSpPr>
        <cdr:cNvPr id="6" name="Прямая со стрелкой 5"/>
        <cdr:cNvSpPr/>
      </cdr:nvSpPr>
      <cdr:spPr>
        <a:xfrm xmlns:a="http://schemas.openxmlformats.org/drawingml/2006/main">
          <a:off x="8762011" y="2057545"/>
          <a:ext cx="1383068" cy="520193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0.25066</cdr:x>
      <cdr:y>0.26618</cdr:y>
    </cdr:from>
    <cdr:to>
      <cdr:x>0.2546</cdr:x>
      <cdr:y>0.40971</cdr:y>
    </cdr:to>
    <cdr:sp macro="" textlink="">
      <cdr:nvSpPr>
        <cdr:cNvPr id="8" name="Прямая со стрелкой 7"/>
        <cdr:cNvSpPr/>
      </cdr:nvSpPr>
      <cdr:spPr>
        <a:xfrm xmlns:a="http://schemas.openxmlformats.org/drawingml/2006/main" flipH="1">
          <a:off x="2911181" y="2214299"/>
          <a:ext cx="45719" cy="1193941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0.68797</cdr:x>
      <cdr:y>0.26461</cdr:y>
    </cdr:from>
    <cdr:to>
      <cdr:x>0.6919</cdr:x>
      <cdr:y>0.40146</cdr:y>
    </cdr:to>
    <cdr:sp macro="" textlink="">
      <cdr:nvSpPr>
        <cdr:cNvPr id="9" name="Прямая со стрелкой 8"/>
        <cdr:cNvSpPr/>
      </cdr:nvSpPr>
      <cdr:spPr>
        <a:xfrm xmlns:a="http://schemas.openxmlformats.org/drawingml/2006/main">
          <a:off x="7990111" y="2201237"/>
          <a:ext cx="45719" cy="1138408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0.46641</cdr:x>
      <cdr:y>0.25676</cdr:y>
    </cdr:from>
    <cdr:to>
      <cdr:x>0.47035</cdr:x>
      <cdr:y>0.49231</cdr:y>
    </cdr:to>
    <cdr:sp macro="" textlink="">
      <cdr:nvSpPr>
        <cdr:cNvPr id="11" name="Прямая со стрелкой 10"/>
        <cdr:cNvSpPr/>
      </cdr:nvSpPr>
      <cdr:spPr>
        <a:xfrm xmlns:a="http://schemas.openxmlformats.org/drawingml/2006/main">
          <a:off x="5416957" y="2135922"/>
          <a:ext cx="45719" cy="1959430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0.35168</cdr:x>
      <cdr:y>0.25205</cdr:y>
    </cdr:from>
    <cdr:to>
      <cdr:x>0.35562</cdr:x>
      <cdr:y>0.32586</cdr:y>
    </cdr:to>
    <cdr:sp macro="" textlink="">
      <cdr:nvSpPr>
        <cdr:cNvPr id="13" name="Прямая со стрелкой 12"/>
        <cdr:cNvSpPr/>
      </cdr:nvSpPr>
      <cdr:spPr>
        <a:xfrm xmlns:a="http://schemas.openxmlformats.org/drawingml/2006/main" flipH="1">
          <a:off x="4084482" y="2096734"/>
          <a:ext cx="45719" cy="613953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0.54939</cdr:x>
      <cdr:y>0.24868</cdr:y>
    </cdr:from>
    <cdr:to>
      <cdr:x>0.55333</cdr:x>
      <cdr:y>0.33576</cdr:y>
    </cdr:to>
    <cdr:sp macro="" textlink="">
      <cdr:nvSpPr>
        <cdr:cNvPr id="15" name="Прямая со стрелкой 14"/>
        <cdr:cNvSpPr/>
      </cdr:nvSpPr>
      <cdr:spPr>
        <a:xfrm xmlns:a="http://schemas.openxmlformats.org/drawingml/2006/main">
          <a:off x="6380616" y="2068685"/>
          <a:ext cx="45759" cy="724390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0.70174</cdr:x>
      <cdr:y>0.26039</cdr:y>
    </cdr:from>
    <cdr:to>
      <cdr:x>0.81524</cdr:x>
      <cdr:y>0.46738</cdr:y>
    </cdr:to>
    <cdr:sp macro="" textlink="">
      <cdr:nvSpPr>
        <cdr:cNvPr id="17" name="Прямая со стрелкой 16"/>
        <cdr:cNvSpPr/>
      </cdr:nvSpPr>
      <cdr:spPr>
        <a:xfrm xmlns:a="http://schemas.openxmlformats.org/drawingml/2006/main">
          <a:off x="8150046" y="2166076"/>
          <a:ext cx="1318197" cy="1721881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0.63408</cdr:x>
      <cdr:y>0.25519</cdr:y>
    </cdr:from>
    <cdr:to>
      <cdr:x>0.63802</cdr:x>
      <cdr:y>0.48603</cdr:y>
    </cdr:to>
    <cdr:sp macro="" textlink="">
      <cdr:nvSpPr>
        <cdr:cNvPr id="14" name="Прямая со стрелкой 13"/>
        <cdr:cNvSpPr/>
      </cdr:nvSpPr>
      <cdr:spPr>
        <a:xfrm xmlns:a="http://schemas.openxmlformats.org/drawingml/2006/main">
          <a:off x="7364283" y="2122860"/>
          <a:ext cx="45719" cy="1920240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ru-RU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80CBD9-013F-45D2-8E2F-56D363AB6FF5}" type="datetimeFigureOut">
              <a:rPr lang="ru-RU" smtClean="0"/>
              <a:pPr/>
              <a:t>12.05.2022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54435F-355D-4FBB-AD3B-EC07E0F90AA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52746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EE0201-051B-4DC0-9483-89E1602FA36F}" type="slidenum">
              <a:rPr lang="ru-RU" smtClean="0">
                <a:solidFill>
                  <a:prstClr val="black"/>
                </a:solidFill>
              </a:rPr>
              <a:pPr/>
              <a:t>4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55792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0A63F-BACD-4CE3-9EBE-D7D3FC037DD3}" type="datetimeFigureOut">
              <a:rPr lang="ru-RU" smtClean="0"/>
              <a:pPr/>
              <a:t>12.05.2022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6E50C-A7F6-411A-BF1F-A95EF999F05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23072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0A63F-BACD-4CE3-9EBE-D7D3FC037DD3}" type="datetimeFigureOut">
              <a:rPr lang="ru-RU" smtClean="0"/>
              <a:pPr/>
              <a:t>12.05.2022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6E50C-A7F6-411A-BF1F-A95EF999F05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0626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0A63F-BACD-4CE3-9EBE-D7D3FC037DD3}" type="datetimeFigureOut">
              <a:rPr lang="ru-RU" smtClean="0"/>
              <a:pPr/>
              <a:t>12.05.2022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6E50C-A7F6-411A-BF1F-A95EF999F05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85227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0A63F-BACD-4CE3-9EBE-D7D3FC037DD3}" type="datetimeFigureOut">
              <a:rPr lang="ru-RU" smtClean="0"/>
              <a:pPr/>
              <a:t>12.05.2022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6E50C-A7F6-411A-BF1F-A95EF999F05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80291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0A63F-BACD-4CE3-9EBE-D7D3FC037DD3}" type="datetimeFigureOut">
              <a:rPr lang="ru-RU" smtClean="0"/>
              <a:pPr/>
              <a:t>12.05.2022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6E50C-A7F6-411A-BF1F-A95EF999F05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98370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0A63F-BACD-4CE3-9EBE-D7D3FC037DD3}" type="datetimeFigureOut">
              <a:rPr lang="ru-RU" smtClean="0"/>
              <a:pPr/>
              <a:t>12.05.2022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6E50C-A7F6-411A-BF1F-A95EF999F05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55937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0A63F-BACD-4CE3-9EBE-D7D3FC037DD3}" type="datetimeFigureOut">
              <a:rPr lang="ru-RU" smtClean="0"/>
              <a:pPr/>
              <a:t>12.05.2022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6E50C-A7F6-411A-BF1F-A95EF999F05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03684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0A63F-BACD-4CE3-9EBE-D7D3FC037DD3}" type="datetimeFigureOut">
              <a:rPr lang="ru-RU" smtClean="0"/>
              <a:pPr/>
              <a:t>12.05.2022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6E50C-A7F6-411A-BF1F-A95EF999F05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5474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0A63F-BACD-4CE3-9EBE-D7D3FC037DD3}" type="datetimeFigureOut">
              <a:rPr lang="ru-RU" smtClean="0"/>
              <a:pPr/>
              <a:t>12.05.2022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6E50C-A7F6-411A-BF1F-A95EF999F05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50835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0A63F-BACD-4CE3-9EBE-D7D3FC037DD3}" type="datetimeFigureOut">
              <a:rPr lang="ru-RU" smtClean="0"/>
              <a:pPr/>
              <a:t>12.05.2022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6E50C-A7F6-411A-BF1F-A95EF999F05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60635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0A63F-BACD-4CE3-9EBE-D7D3FC037DD3}" type="datetimeFigureOut">
              <a:rPr lang="ru-RU" smtClean="0"/>
              <a:pPr/>
              <a:t>12.05.2022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6E50C-A7F6-411A-BF1F-A95EF999F05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36206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80A63F-BACD-4CE3-9EBE-D7D3FC037DD3}" type="datetimeFigureOut">
              <a:rPr lang="ru-RU" smtClean="0"/>
              <a:pPr/>
              <a:t>12.05.2022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26E50C-A7F6-411A-BF1F-A95EF999F05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33215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kitovo.ru/byudzhet.html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8130" y="0"/>
            <a:ext cx="12183533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95299" y="2367171"/>
            <a:ext cx="11358714" cy="2800767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sz="4400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Бюджет для граждан</a:t>
            </a:r>
          </a:p>
          <a:p>
            <a:pPr algn="ctr"/>
            <a:r>
              <a:rPr lang="ru-RU" sz="4400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Исполнение бюджета </a:t>
            </a:r>
          </a:p>
          <a:p>
            <a:pPr algn="ctr"/>
            <a:r>
              <a:rPr lang="ru-RU" sz="4400" dirty="0" err="1" smtClean="0">
                <a:solidFill>
                  <a:srgbClr val="C00000"/>
                </a:solidFill>
                <a:latin typeface="Arial Black" panose="020B0A04020102020204" pitchFamily="34" charset="0"/>
              </a:rPr>
              <a:t>Китовского</a:t>
            </a:r>
            <a:r>
              <a:rPr lang="ru-RU" sz="4400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 сельского поселения </a:t>
            </a:r>
          </a:p>
          <a:p>
            <a:pPr algn="ctr"/>
            <a:r>
              <a:rPr lang="ru-RU" sz="4400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за 2021 год</a:t>
            </a:r>
            <a:endParaRPr lang="ru-RU" sz="4400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261531" y="5691904"/>
            <a:ext cx="1085426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r">
              <a:buFont typeface="Wingdings" panose="05000000000000000000" pitchFamily="2" charset="2"/>
              <a:buChar char="ü"/>
            </a:pPr>
            <a:r>
              <a:rPr lang="ru-RU" dirty="0" smtClean="0">
                <a:latin typeface="Arial Black" panose="020B0A04020102020204" pitchFamily="34" charset="0"/>
              </a:rPr>
              <a:t>Подготовлен на основе Решения Совета Китовского сельского поселения от </a:t>
            </a:r>
            <a:r>
              <a:rPr lang="ru-RU" dirty="0" smtClean="0">
                <a:latin typeface="Arial Black" panose="020B0A04020102020204" pitchFamily="34" charset="0"/>
              </a:rPr>
              <a:t>27.04.2022 №6 </a:t>
            </a:r>
            <a:r>
              <a:rPr lang="ru-RU" dirty="0" smtClean="0">
                <a:latin typeface="Arial Black" panose="020B0A04020102020204" pitchFamily="34" charset="0"/>
              </a:rPr>
              <a:t>«Об утверждении отчета об исполнении бюджета Китовского сельского поселения за 2021 год» </a:t>
            </a:r>
            <a:endParaRPr lang="ru-RU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2243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16676" y="-522514"/>
            <a:ext cx="13120914" cy="7380514"/>
          </a:xfrm>
          <a:prstGeom prst="rect">
            <a:avLst/>
          </a:prstGeom>
        </p:spPr>
      </p:pic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3239325564"/>
              </p:ext>
            </p:extLst>
          </p:nvPr>
        </p:nvGraphicFramePr>
        <p:xfrm>
          <a:off x="577932" y="-1770163"/>
          <a:ext cx="11614068" cy="83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7087881" y="2314201"/>
            <a:ext cx="204244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Национальная безопасность 116,3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85685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72936" y="-522514"/>
            <a:ext cx="13120914" cy="7380514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201881" y="-16758"/>
            <a:ext cx="1174469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0850"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Arial Black" pitchFamily="34" charset="0"/>
                <a:ea typeface="Times New Roman" pitchFamily="18" charset="0"/>
              </a:rPr>
              <a:t>Сведения об исполнение расходов местного бюджета </a:t>
            </a:r>
          </a:p>
          <a:p>
            <a:pPr lvl="0" indent="450850"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Arial Black" pitchFamily="34" charset="0"/>
                <a:ea typeface="Times New Roman" pitchFamily="18" charset="0"/>
              </a:rPr>
              <a:t>по кодам классификации расходов бюджетов за 2021 год </a:t>
            </a:r>
            <a:endParaRPr lang="ru-RU" dirty="0" smtClean="0">
              <a:solidFill>
                <a:schemeClr val="accent1">
                  <a:lumMod val="50000"/>
                </a:schemeClr>
              </a:solidFill>
              <a:latin typeface="Arial Black" pitchFamily="34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7033057"/>
              </p:ext>
            </p:extLst>
          </p:nvPr>
        </p:nvGraphicFramePr>
        <p:xfrm>
          <a:off x="-289688" y="727895"/>
          <a:ext cx="11519731" cy="6376499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4870584"/>
                <a:gridCol w="1207786"/>
                <a:gridCol w="1946131"/>
                <a:gridCol w="1845892"/>
                <a:gridCol w="1649338"/>
              </a:tblGrid>
              <a:tr h="478931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Наименование показателя</a:t>
                      </a:r>
                      <a:endParaRPr lang="ru-RU" sz="1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24966" marR="24966" marT="0" marB="0" anchor="b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Раздел</a:t>
                      </a:r>
                      <a:endParaRPr lang="ru-RU" sz="1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24966" marR="24966" marT="0" marB="0" anchor="b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Утвержденные бюджетные назначения в последней редакции решения, руб.</a:t>
                      </a:r>
                      <a:endParaRPr lang="ru-RU" sz="1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24966" marR="24966" marT="0" marB="0" anchor="b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</a:rPr>
                        <a:t>Исполнено, руб.</a:t>
                      </a:r>
                      <a:endParaRPr lang="ru-RU" sz="1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24966" marR="24966" marT="0" marB="0" anchor="b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Отклонения от плановых </a:t>
                      </a:r>
                      <a:r>
                        <a:rPr lang="ru-RU" sz="1000" dirty="0" smtClean="0">
                          <a:effectLst/>
                        </a:rPr>
                        <a:t>назначений, руб</a:t>
                      </a:r>
                      <a:r>
                        <a:rPr lang="ru-RU" sz="1000" dirty="0">
                          <a:effectLst/>
                        </a:rPr>
                        <a:t>.</a:t>
                      </a:r>
                      <a:endParaRPr lang="ru-RU" sz="1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24966" marR="24966" marT="0" marB="0" anchor="b"/>
                </a:tc>
              </a:tr>
              <a:tr h="18151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Общегосударственные вопросы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6 998 212,75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6 771 595,11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-226 617,64</a:t>
                      </a:r>
                    </a:p>
                  </a:txBody>
                  <a:tcPr marL="9525" marR="9525" marT="9525" marB="0" anchor="ctr"/>
                </a:tc>
              </a:tr>
              <a:tr h="18151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Функционирование высшего должностного лица субъекта Российской Федерации и муниципального образования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0102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885 376,63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885 376,63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</a:tr>
              <a:tr h="36302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Функционирование Правительства Российской Федерации, высших исполнительных органов государственной власти субъектов Российской Федерации, местных администраций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0104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3 598 708,09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3 545 333,94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-53 374,15</a:t>
                      </a:r>
                    </a:p>
                  </a:txBody>
                  <a:tcPr marL="9525" marR="9525" marT="9525" marB="0" anchor="ctr"/>
                </a:tc>
              </a:tr>
              <a:tr h="26041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Судебная система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0105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</a:tr>
              <a:tr h="27631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Обеспечение проведения выборов и референдумов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0107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</a:tr>
              <a:tr h="18151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Резервные фонды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0111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10 000,00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-10 000,00</a:t>
                      </a:r>
                    </a:p>
                  </a:txBody>
                  <a:tcPr marL="9525" marR="9525" marT="9525" marB="0" anchor="ctr"/>
                </a:tc>
              </a:tr>
              <a:tr h="18151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Другие общегосударственные вопросы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0113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2 504 128,03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2 340 884,54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-163 243,49</a:t>
                      </a:r>
                    </a:p>
                  </a:txBody>
                  <a:tcPr marL="9525" marR="9525" marT="9525" marB="0" anchor="ctr"/>
                </a:tc>
              </a:tr>
              <a:tr h="18151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Национальная оборона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0200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232 400,00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232 400,00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</a:tr>
              <a:tr h="18151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Мобилизационная и вневойсковая подготовка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0203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232 400,00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232 400,00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</a:tr>
              <a:tr h="26621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Национальная безопасность и правоохранительная деятельность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0300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116 320,00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116 320,00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</a:tr>
              <a:tr h="18151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Обеспечение пожарной безопасности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0310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116 320,00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116 320,00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</a:tr>
              <a:tr h="18151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Национальная экономика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0400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560 327,70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560 327,70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</a:tr>
              <a:tr h="18151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Дорожное хозяйство (дорожные фонды)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0409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560 327,70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560 327,70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</a:tr>
              <a:tr h="18151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Другие вопросы в области национальной экономики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0412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</a:tr>
              <a:tr h="18151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Жилищно-коммунальное хозяйство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0500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2 541 701,01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2 346 124,12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-195 576,89</a:t>
                      </a:r>
                    </a:p>
                  </a:txBody>
                  <a:tcPr marL="9525" marR="9525" marT="9525" marB="0" anchor="ctr"/>
                </a:tc>
              </a:tr>
              <a:tr h="18151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Благоустройство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0503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2 541 701,01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2 346 124,12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-195 576,89</a:t>
                      </a:r>
                    </a:p>
                  </a:txBody>
                  <a:tcPr marL="9525" marR="9525" marT="9525" marB="0" anchor="ctr"/>
                </a:tc>
              </a:tr>
              <a:tr h="18151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Образование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0700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</a:tr>
              <a:tr h="18151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Молодежная политика и оздоровление детей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0707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</a:tr>
              <a:tr h="26621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Культура, кинематография и средства массовой информации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0800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2 483 019,92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2 123 313,84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-359 706,08</a:t>
                      </a:r>
                    </a:p>
                  </a:txBody>
                  <a:tcPr marL="9525" marR="9525" marT="9525" marB="0" anchor="ctr"/>
                </a:tc>
              </a:tr>
              <a:tr h="18561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Культура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0801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2 483 019,92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2 123 313,84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-359 706,08</a:t>
                      </a:r>
                    </a:p>
                  </a:txBody>
                  <a:tcPr marL="9525" marR="9525" marT="9525" marB="0" anchor="ctr"/>
                </a:tc>
              </a:tr>
              <a:tr h="18151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Социальная политика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227 736,71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227 736,71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</a:tr>
              <a:tr h="18151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Пенсионное обеспечение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213 236,71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213 236,71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</a:tr>
              <a:tr h="18151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Другие вопросы в области социальной политики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14 500,00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14 500,00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</a:tr>
              <a:tr h="18151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Физическая культура и спорт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20 000,00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-20 000,00</a:t>
                      </a:r>
                    </a:p>
                  </a:txBody>
                  <a:tcPr marL="9525" marR="9525" marT="9525" marB="0" anchor="ctr"/>
                </a:tc>
              </a:tr>
              <a:tr h="18151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Физическая культура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1101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20 000,00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-20 000,00</a:t>
                      </a:r>
                    </a:p>
                  </a:txBody>
                  <a:tcPr marL="9525" marR="9525" marT="9525" marB="0" anchor="ctr"/>
                </a:tc>
              </a:tr>
              <a:tr h="18151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ВСЕГО расходов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24966" marR="24966" marT="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13 179 718,09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12 377 817,48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-801 900,61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85685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8196443"/>
              </p:ext>
            </p:extLst>
          </p:nvPr>
        </p:nvGraphicFramePr>
        <p:xfrm>
          <a:off x="344129" y="481780"/>
          <a:ext cx="11503742" cy="5716297"/>
        </p:xfrm>
        <a:graphic>
          <a:graphicData uri="http://schemas.openxmlformats.org/drawingml/2006/table">
            <a:tbl>
              <a:tblPr firstRow="1" bandRow="1">
                <a:effectLst/>
                <a:tableStyleId>{BDBED569-4797-4DF1-A0F4-6AAB3CD982D8}</a:tableStyleId>
              </a:tblPr>
              <a:tblGrid>
                <a:gridCol w="8593394"/>
                <a:gridCol w="1602658"/>
                <a:gridCol w="1307690"/>
              </a:tblGrid>
              <a:tr h="62829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alatino Linotype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alatino Linotype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alatino Linotype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alatino Linotype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alatino Linotype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alatino Linotype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alatino Linotype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alatino Linotype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alatino Linotype"/>
                        </a:defRPr>
                      </a:lvl9pPr>
                    </a:lstStyle>
                    <a:p>
                      <a:pPr algn="ctr"/>
                      <a:r>
                        <a:rPr lang="ru-RU" sz="2000" u="none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</a:rPr>
                        <a:t>Муниципальные программы</a:t>
                      </a:r>
                      <a:r>
                        <a:rPr lang="ru-RU" sz="2000" u="none" baseline="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</a:rPr>
                        <a:t> Китовского сельского поселения</a:t>
                      </a:r>
                      <a:endParaRPr lang="ru-RU" sz="2000" u="none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alatino Linotype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alatino Linotype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alatino Linotype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alatino Linotype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alatino Linotype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alatino Linotype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alatino Linotype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alatino Linotype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alatino Linotype"/>
                        </a:defRPr>
                      </a:lvl9pPr>
                    </a:lstStyle>
                    <a:p>
                      <a:pPr algn="ctr"/>
                      <a:r>
                        <a:rPr lang="ru-RU" sz="1200" u="none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</a:rPr>
                        <a:t>Исполнение за 2021 год </a:t>
                      </a:r>
                      <a:r>
                        <a:rPr lang="ru-RU" sz="1200" u="none" baseline="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</a:rPr>
                        <a:t>(тыс. рублей)</a:t>
                      </a:r>
                      <a:endParaRPr lang="ru-RU" sz="1200" b="0" u="none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u="none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</a:rPr>
                        <a:t>% исполнения</a:t>
                      </a:r>
                      <a:endParaRPr lang="ru-RU" sz="1200" b="0" u="none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/>
                </a:tc>
              </a:tr>
              <a:tr h="370677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400" u="none" strike="noStrike" dirty="0">
                          <a:effectLst/>
                        </a:rPr>
                        <a:t>Муниципальное управление </a:t>
                      </a:r>
                      <a:r>
                        <a:rPr lang="ru-RU" sz="1400" u="none" strike="noStrike" dirty="0" err="1">
                          <a:effectLst/>
                        </a:rPr>
                        <a:t>Китовского</a:t>
                      </a:r>
                      <a:r>
                        <a:rPr lang="ru-RU" sz="1400" u="none" strike="noStrike" dirty="0">
                          <a:effectLst/>
                        </a:rPr>
                        <a:t> сельского поселения на 2020 – 2022 годы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5 127 384,29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96,5%</a:t>
                      </a:r>
                    </a:p>
                  </a:txBody>
                  <a:tcPr marL="9525" marR="9525" marT="9525" marB="0" anchor="b"/>
                </a:tc>
              </a:tr>
              <a:tr h="363793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400" u="none" strike="noStrike">
                          <a:effectLst/>
                        </a:rPr>
                        <a:t>Обеспечение пожарной безопасности в Китовском сельском поселении на 2020-2022 годы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116 320,00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100,0%</a:t>
                      </a:r>
                    </a:p>
                  </a:txBody>
                  <a:tcPr marL="9525" marR="9525" marT="9525" marB="0" anchor="b"/>
                </a:tc>
              </a:tr>
              <a:tr h="375593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400" u="none" strike="noStrike">
                          <a:effectLst/>
                        </a:rPr>
                        <a:t>Благоустройство Китовского сельского поселения на 2020 -2022 годы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2 149 747,37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91,7%</a:t>
                      </a:r>
                    </a:p>
                  </a:txBody>
                  <a:tcPr marL="9525" marR="9525" marT="9525" marB="0" anchor="b"/>
                </a:tc>
              </a:tr>
              <a:tr h="358925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400" u="none" strike="noStrike">
                          <a:effectLst/>
                        </a:rPr>
                        <a:t>Молодое поколение» на 2021 – 2023 годы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0,0%</a:t>
                      </a:r>
                    </a:p>
                  </a:txBody>
                  <a:tcPr marL="9525" marR="9525" marT="9525" marB="0" anchor="b"/>
                </a:tc>
              </a:tr>
              <a:tr h="386049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400" u="none" strike="noStrike" dirty="0">
                          <a:effectLst/>
                        </a:rPr>
                        <a:t>Развитие культуры на территории </a:t>
                      </a:r>
                      <a:r>
                        <a:rPr lang="ru-RU" sz="1400" u="none" strike="noStrike" dirty="0" err="1">
                          <a:effectLst/>
                        </a:rPr>
                        <a:t>Китовского</a:t>
                      </a:r>
                      <a:r>
                        <a:rPr lang="ru-RU" sz="1400" u="none" strike="noStrike" dirty="0">
                          <a:effectLst/>
                        </a:rPr>
                        <a:t> сельского поселения на 2020 – 2022 годы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2 123 313,84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85,5%</a:t>
                      </a:r>
                    </a:p>
                  </a:txBody>
                  <a:tcPr marL="9525" marR="9525" marT="9525" marB="0" anchor="b"/>
                </a:tc>
              </a:tr>
              <a:tr h="405352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400" u="none" strike="noStrike">
                          <a:effectLst/>
                        </a:rPr>
                        <a:t>Развитие массового спорта и физической культуры в Китовском сельском поселении на 2021- 2023 годы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0,0%</a:t>
                      </a:r>
                    </a:p>
                  </a:txBody>
                  <a:tcPr marL="9525" marR="9525" marT="9525" marB="0" anchor="b"/>
                </a:tc>
              </a:tr>
              <a:tr h="566567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400" u="none" strike="noStrike">
                          <a:effectLst/>
                        </a:rPr>
                        <a:t>Развитие и поддержка малого и среднего предпринимательства в Китовском сельском поселении Шуйского муниципального района на 2020-2022 годы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0,0%</a:t>
                      </a:r>
                    </a:p>
                  </a:txBody>
                  <a:tcPr marL="9525" marR="9525" marT="9525" marB="0" anchor="b"/>
                </a:tc>
              </a:tr>
              <a:tr h="428213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400" u="none" strike="noStrike">
                          <a:effectLst/>
                        </a:rPr>
                        <a:t>Энергосбережение и повышение энергетической эффективности экономики и сокращения экономических издержек в бюджетном секторе Китовского сельского поселения на 2021 -2023 годы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29 390,22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98,0%</a:t>
                      </a:r>
                    </a:p>
                  </a:txBody>
                  <a:tcPr marL="9525" marR="9525" marT="9525" marB="0" anchor="b"/>
                </a:tc>
              </a:tr>
              <a:tr h="453254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400" u="none" strike="noStrike">
                          <a:effectLst/>
                        </a:rPr>
                        <a:t>Формирование современной городской среды на территории Китовского сельского поселенияна 2018-2024 годы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0,0%</a:t>
                      </a:r>
                    </a:p>
                  </a:txBody>
                  <a:tcPr marL="9525" marR="9525" marT="9525" marB="0" anchor="b"/>
                </a:tc>
              </a:tr>
              <a:tr h="453254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400" u="none" strike="noStrike">
                          <a:effectLst/>
                        </a:rPr>
                        <a:t>Содействие и развитие сельскохозяйственного производства, создание условий для развития малого и среднего предпринимательства на территории Китовского сельского поселения в 2019 -2021 годах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0,0%</a:t>
                      </a:r>
                    </a:p>
                  </a:txBody>
                  <a:tcPr marL="9525" marR="9525" marT="9525" marB="0" anchor="b"/>
                </a:tc>
              </a:tr>
              <a:tr h="453254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400" u="none" strike="noStrike" dirty="0">
                          <a:effectLst/>
                        </a:rPr>
                        <a:t>Улучшение условий и охраны труда в </a:t>
                      </a:r>
                      <a:r>
                        <a:rPr lang="ru-RU" sz="1400" u="none" strike="noStrike" dirty="0" err="1">
                          <a:effectLst/>
                        </a:rPr>
                        <a:t>Китовском</a:t>
                      </a:r>
                      <a:r>
                        <a:rPr lang="ru-RU" sz="1400" u="none" strike="noStrike" dirty="0">
                          <a:effectLst/>
                        </a:rPr>
                        <a:t> сельском поселении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14 500,00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0,0%</a:t>
                      </a:r>
                    </a:p>
                  </a:txBody>
                  <a:tcPr marL="9525" marR="9525" marT="9525" marB="0" anchor="b"/>
                </a:tc>
              </a:tr>
              <a:tr h="453254">
                <a:tc>
                  <a:txBody>
                    <a:bodyPr/>
                    <a:lstStyle/>
                    <a:p>
                      <a:r>
                        <a:rPr lang="ru-RU" dirty="0" smtClean="0">
                          <a:ln>
                            <a:solidFill>
                              <a:schemeClr val="tx1"/>
                            </a:solidFill>
                          </a:ln>
                          <a:effectLst/>
                        </a:rPr>
                        <a:t>ИТОГО</a:t>
                      </a:r>
                      <a:endParaRPr lang="ru-RU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9 560 655,72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92,6%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59118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effectLst>
            <a:glow rad="127000">
              <a:schemeClr val="bg1"/>
            </a:glow>
          </a:effectLst>
        </p:spPr>
      </p:pic>
      <p:sp>
        <p:nvSpPr>
          <p:cNvPr id="6" name="TextBox 5"/>
          <p:cNvSpPr txBox="1"/>
          <p:nvPr/>
        </p:nvSpPr>
        <p:spPr>
          <a:xfrm>
            <a:off x="1118150" y="406343"/>
            <a:ext cx="9761517" cy="33855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bg1"/>
            </a:solidFill>
          </a:ln>
          <a:effectLst>
            <a:glow rad="215900">
              <a:schemeClr val="bg2">
                <a:alpha val="36000"/>
              </a:schemeClr>
            </a:glo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 indent="45085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  <a:latin typeface="Arial Black" pitchFamily="34" charset="0"/>
                <a:ea typeface="Times New Roman" pitchFamily="18" charset="0"/>
              </a:rPr>
              <a:t>Сведения о реализуемых в 2021 году муниципальных программах</a:t>
            </a:r>
            <a:endParaRPr lang="ru-RU" sz="1600" dirty="0" smtClean="0">
              <a:solidFill>
                <a:schemeClr val="accent1">
                  <a:lumMod val="50000"/>
                </a:schemeClr>
              </a:solidFill>
              <a:latin typeface="Arial Black" pitchFamily="34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6815399"/>
              </p:ext>
            </p:extLst>
          </p:nvPr>
        </p:nvGraphicFramePr>
        <p:xfrm>
          <a:off x="540028" y="862639"/>
          <a:ext cx="10983378" cy="7083925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{0505E3EF-67EA-436B-97B2-0124C06EBD24}</a:tableStyleId>
              </a:tblPr>
              <a:tblGrid>
                <a:gridCol w="605445"/>
                <a:gridCol w="5550295"/>
                <a:gridCol w="1071716"/>
                <a:gridCol w="88490"/>
                <a:gridCol w="1101213"/>
                <a:gridCol w="1297858"/>
                <a:gridCol w="1268361"/>
              </a:tblGrid>
              <a:tr h="380020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№ п/п</a:t>
                      </a:r>
                      <a:endParaRPr lang="ru-RU" sz="1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26772" marR="26772" marT="0" marB="0" anchor="b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Наименование муниципальной программы Китовского сельского поселения</a:t>
                      </a:r>
                      <a:endParaRPr lang="ru-RU" sz="1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26772" marR="26772" marT="0" marB="0" anchor="b"/>
                </a:tc>
                <a:tc gridSpan="2"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Уточненный </a:t>
                      </a:r>
                      <a:r>
                        <a:rPr lang="ru-RU" sz="1000" dirty="0" smtClean="0">
                          <a:effectLst/>
                        </a:rPr>
                        <a:t>план, руб.</a:t>
                      </a:r>
                      <a:endParaRPr lang="ru-RU" sz="1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26772" marR="26772" marT="0" marB="0" anchor="b"/>
                </a:tc>
                <a:tc hMerge="1"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26772" marR="26772" marT="0" marB="0" anchor="b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Исполнение , </a:t>
                      </a:r>
                      <a:r>
                        <a:rPr lang="ru-RU" sz="1000" dirty="0" smtClean="0">
                          <a:effectLst/>
                        </a:rPr>
                        <a:t>руб.</a:t>
                      </a:r>
                      <a:endParaRPr lang="ru-RU" sz="1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26772" marR="26772" marT="0" marB="0" anchor="b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Отклонение от плана, </a:t>
                      </a:r>
                      <a:r>
                        <a:rPr lang="ru-RU" sz="1000" dirty="0" smtClean="0">
                          <a:effectLst/>
                        </a:rPr>
                        <a:t>руб.</a:t>
                      </a:r>
                      <a:endParaRPr lang="ru-RU" sz="1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26772" marR="26772" marT="0" marB="0" anchor="b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% исполнения</a:t>
                      </a:r>
                      <a:endParaRPr lang="ru-RU" sz="1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26772" marR="26772" marT="0" marB="0" anchor="b"/>
                </a:tc>
              </a:tr>
              <a:tr h="186967">
                <a:tc gridSpan="2"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>
                          <a:effectLst/>
                        </a:rPr>
                        <a:t>Расходы бюджета, всего:</a:t>
                      </a:r>
                      <a:endParaRPr lang="ru-RU" sz="12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13 179 718,09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r" fontAlgn="b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12 377 817,48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-801 900,61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93,9%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163835">
                <a:tc gridSpan="2"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из них:</a:t>
                      </a:r>
                      <a:endParaRPr lang="ru-RU" sz="1200" b="1" i="1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198430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Расходы на реализацию муниципальных программ Китовского сельского поселения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76547"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200" u="none" strike="noStrike" dirty="0">
                          <a:effectLst/>
                        </a:rPr>
                        <a:t>Муниципальное управление </a:t>
                      </a:r>
                      <a:r>
                        <a:rPr lang="ru-RU" sz="1200" u="none" strike="noStrike" dirty="0" err="1">
                          <a:effectLst/>
                        </a:rPr>
                        <a:t>Китовского</a:t>
                      </a:r>
                      <a:r>
                        <a:rPr lang="ru-RU" sz="1200" u="none" strike="noStrike" dirty="0">
                          <a:effectLst/>
                        </a:rPr>
                        <a:t> сельского поселения на 2020 – 2022 годы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5 313 401,93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5 127 384,29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-186 017,64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96,5%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476547"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200" u="none" strike="noStrike">
                          <a:effectLst/>
                        </a:rPr>
                        <a:t>Обеспечение пожарной безопасности в Китовском сельском поселении на 2020-2022 годы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116 320,00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116 320,00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0,00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100,0%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380020"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3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200" u="none" strike="noStrike">
                          <a:effectLst/>
                        </a:rPr>
                        <a:t>Благоустройство Китовского сельского поселения на 2020 -2022 годы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2 344 714,48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2 149 747,37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-194 967,11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91,7%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83494"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4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200" u="none" strike="noStrike">
                          <a:effectLst/>
                        </a:rPr>
                        <a:t>Молодое поколение» на 2021 – 2023 годы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0,00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0,00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0,00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0,0%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528176"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5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200" u="none" strike="noStrike">
                          <a:effectLst/>
                        </a:rPr>
                        <a:t>Развитие культуры на территории Китовского сельского поселения на 2020 – 2022 годы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2 483 019,92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2 123 313,84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-359 706,08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85,5%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424763"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6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200" u="none" strike="noStrike">
                          <a:effectLst/>
                        </a:rPr>
                        <a:t>Развитие массового спорта и физической культуры в Китовском сельском поселении на 2021- 2023 годы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20 000,00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0,00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-20 000,00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0,0%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591768"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7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200" u="none" strike="noStrike">
                          <a:effectLst/>
                        </a:rPr>
                        <a:t>Развитие и поддержка малого и среднего предпринимательства в Китовском сельском поселении Шуйского муниципального района на 2020-2022 годы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0,00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0,00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0,00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0,0%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797454"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8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200" u="none" strike="noStrike">
                          <a:effectLst/>
                        </a:rPr>
                        <a:t>Энергосбережение и повышение энергетической эффективности экономики и сокращения экономических издержек в бюджетном секторе Китовского сельского поселения на 2021 -2023 годы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30 000,00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29 390,22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-609,78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98,0%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797454"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9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200" u="none" strike="noStrike">
                          <a:effectLst/>
                        </a:rPr>
                        <a:t>Формирование современной городской среды на территории Китовского сельского поселенияна 2018-2024 годы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0,00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0,00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0,00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0,0%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797454"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10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200" u="none" strike="noStrike">
                          <a:effectLst/>
                        </a:rPr>
                        <a:t>Содействие и развитие сельскохозяйственного производства, создание условий для развития малого и среднего предпринимательства на территории Китовского сельского поселения в 2019 -2021 годах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0,00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0,00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0,00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0,0%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83494"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11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200" u="none" strike="noStrike">
                          <a:effectLst/>
                        </a:rPr>
                        <a:t>Улучшение условий и охраны труда в Китовском сельском поселении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14 500,00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14 500,00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0,00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0,0%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83494">
                <a:tc gridSpan="2"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>
                          <a:effectLst/>
                        </a:rPr>
                        <a:t>Расходы бюджета на исполнение муниципальных программ:</a:t>
                      </a:r>
                      <a:endParaRPr lang="ru-RU" sz="12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10 321 956,33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9 560 655,72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-761 300,61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>
                          <a:effectLst/>
                        </a:rPr>
                        <a:t>92,6%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9556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2" name="Объект 1"/>
          <p:cNvGraphicFramePr>
            <a:graphicFrameLocks noGrp="1"/>
          </p:cNvGraphicFramePr>
          <p:nvPr>
            <p:ph idx="1"/>
          </p:nvPr>
        </p:nvGraphicFramePr>
        <p:xfrm>
          <a:off x="5557837" y="3818414"/>
          <a:ext cx="1076325" cy="365760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1076325"/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МБУК КДЦ с. </a:t>
                      </a:r>
                      <a:r>
                        <a:rPr lang="ru-RU" sz="1200" dirty="0" err="1">
                          <a:effectLst/>
                        </a:rPr>
                        <a:t>Китово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45141"/>
            <a:ext cx="12441382" cy="7003141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2945081" y="391887"/>
            <a:ext cx="619891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0850"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Arial Black" pitchFamily="34" charset="0"/>
                <a:ea typeface="Times New Roman" pitchFamily="18" charset="0"/>
              </a:rPr>
              <a:t>Сведения </a:t>
            </a:r>
          </a:p>
          <a:p>
            <a:pPr lvl="0" indent="450850"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Arial Black" pitchFamily="34" charset="0"/>
                <a:ea typeface="Times New Roman" pitchFamily="18" charset="0"/>
              </a:rPr>
              <a:t>о выполнении в 2021 году обязательств по финансированию социально-значимых проектов</a:t>
            </a:r>
            <a:endParaRPr lang="ru-RU" dirty="0" smtClean="0">
              <a:solidFill>
                <a:schemeClr val="accent1">
                  <a:lumMod val="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36470" y="2011679"/>
            <a:ext cx="104548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>
                <a:cs typeface="Arial" pitchFamily="34" charset="0"/>
              </a:rPr>
              <a:t>В рамках иных непрограммных мероприятий по наказам </a:t>
            </a:r>
            <a:r>
              <a:rPr lang="ru-RU" dirty="0">
                <a:cs typeface="Arial" pitchFamily="34" charset="0"/>
              </a:rPr>
              <a:t>избирателей депутатам Ивановской областной думы на 2021 </a:t>
            </a:r>
            <a:r>
              <a:rPr lang="ru-RU" dirty="0" smtClean="0">
                <a:cs typeface="Arial" pitchFamily="34" charset="0"/>
              </a:rPr>
              <a:t>год осуществлено благоустройство </a:t>
            </a:r>
            <a:r>
              <a:rPr lang="ru-RU" dirty="0">
                <a:cs typeface="Arial" pitchFamily="34" charset="0"/>
              </a:rPr>
              <a:t>с асфальтированием по адресу с. </a:t>
            </a:r>
            <a:r>
              <a:rPr lang="ru-RU" dirty="0" err="1">
                <a:cs typeface="Arial" pitchFamily="34" charset="0"/>
              </a:rPr>
              <a:t>Китово</a:t>
            </a:r>
            <a:r>
              <a:rPr lang="ru-RU" dirty="0">
                <a:cs typeface="Arial" pitchFamily="34" charset="0"/>
              </a:rPr>
              <a:t>, ул. Центральная, д. 103, общая сумма </a:t>
            </a:r>
            <a:r>
              <a:rPr lang="ru-RU" dirty="0" smtClean="0">
                <a:cs typeface="Arial" pitchFamily="34" charset="0"/>
              </a:rPr>
              <a:t>расходов составила 854 150,40 </a:t>
            </a:r>
            <a:r>
              <a:rPr lang="ru-RU" dirty="0">
                <a:cs typeface="Arial" pitchFamily="34" charset="0"/>
              </a:rPr>
              <a:t>рублей из них 800 000,00 рублей – областной бюджет, </a:t>
            </a:r>
            <a:r>
              <a:rPr lang="ru-RU" dirty="0" smtClean="0">
                <a:cs typeface="Arial" pitchFamily="34" charset="0"/>
              </a:rPr>
              <a:t>54 150,40 </a:t>
            </a:r>
            <a:r>
              <a:rPr lang="ru-RU" dirty="0">
                <a:cs typeface="Arial" pitchFamily="34" charset="0"/>
              </a:rPr>
              <a:t>рублей – </a:t>
            </a:r>
            <a:r>
              <a:rPr lang="ru-RU" dirty="0" err="1">
                <a:cs typeface="Arial" pitchFamily="34" charset="0"/>
              </a:rPr>
              <a:t>софинансирование</a:t>
            </a:r>
            <a:r>
              <a:rPr lang="ru-RU" dirty="0">
                <a:cs typeface="Arial" pitchFamily="34" charset="0"/>
              </a:rPr>
              <a:t> из бюджета </a:t>
            </a:r>
            <a:r>
              <a:rPr lang="ru-RU" dirty="0" err="1">
                <a:cs typeface="Arial" pitchFamily="34" charset="0"/>
              </a:rPr>
              <a:t>Китовского</a:t>
            </a:r>
            <a:r>
              <a:rPr lang="ru-RU" dirty="0">
                <a:cs typeface="Arial" pitchFamily="34" charset="0"/>
              </a:rPr>
              <a:t> сельского поселения.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145141"/>
            <a:ext cx="12441382" cy="7003141"/>
          </a:xfrm>
          <a:prstGeom prst="rect">
            <a:avLst/>
          </a:prstGeom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1083D-64FB-4D7D-8960-C86E8E2BF22D}" type="slidenum">
              <a:rPr lang="ru-RU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15</a:t>
            </a:fld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70467" y="169333"/>
            <a:ext cx="1075266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Сведения об объемах муниципального долга </a:t>
            </a:r>
          </a:p>
          <a:p>
            <a:pPr algn="ctr"/>
            <a:endParaRPr lang="ru-RU" dirty="0"/>
          </a:p>
          <a:p>
            <a:pPr algn="ctr"/>
            <a:endParaRPr lang="ru-RU" dirty="0" smtClean="0"/>
          </a:p>
          <a:p>
            <a:pPr algn="ctr"/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0183208"/>
              </p:ext>
            </p:extLst>
          </p:nvPr>
        </p:nvGraphicFramePr>
        <p:xfrm>
          <a:off x="1016000" y="1962002"/>
          <a:ext cx="9972675" cy="14782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61260"/>
                <a:gridCol w="3752215"/>
                <a:gridCol w="3759200"/>
              </a:tblGrid>
              <a:tr h="0"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Наименование муниципального образования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Утверждено решением о бюджете</a:t>
                      </a:r>
                      <a:endParaRPr lang="ru-RU" sz="14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669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Верхний предел долга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5177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 01.01.2021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 01.01.2022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6585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 err="1" smtClean="0">
                          <a:effectLst/>
                        </a:rPr>
                        <a:t>Китовское</a:t>
                      </a:r>
                      <a:r>
                        <a:rPr lang="ru-RU" sz="1100" dirty="0" smtClean="0">
                          <a:effectLst/>
                        </a:rPr>
                        <a:t> сельское поселение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9888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1351" y="0"/>
            <a:ext cx="12183533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64996" y="1000718"/>
            <a:ext cx="10960945" cy="2677656"/>
          </a:xfrm>
          <a:prstGeom prst="rect">
            <a:avLst/>
          </a:prstGeom>
          <a:solidFill>
            <a:srgbClr val="57D3FF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Palatino Linotype" panose="02040502050505030304" pitchFamily="18" charset="0"/>
              </a:rPr>
              <a:t>Администрацией </a:t>
            </a:r>
            <a:r>
              <a:rPr lang="ru-RU" sz="2400" dirty="0" err="1" smtClean="0">
                <a:latin typeface="Palatino Linotype" panose="02040502050505030304" pitchFamily="18" charset="0"/>
              </a:rPr>
              <a:t>Китовского</a:t>
            </a:r>
            <a:r>
              <a:rPr lang="ru-RU" sz="2400" dirty="0" smtClean="0">
                <a:latin typeface="Palatino Linotype" panose="02040502050505030304" pitchFamily="18" charset="0"/>
              </a:rPr>
              <a:t> сельского поселения в целях повышения открытости и доступности информации о бюджете и бюджетном процессе в </a:t>
            </a:r>
            <a:r>
              <a:rPr lang="ru-RU" sz="2400" dirty="0" err="1" smtClean="0">
                <a:latin typeface="Palatino Linotype" panose="02040502050505030304" pitchFamily="18" charset="0"/>
              </a:rPr>
              <a:t>Китовском</a:t>
            </a:r>
            <a:r>
              <a:rPr lang="ru-RU" sz="2400" dirty="0" smtClean="0">
                <a:latin typeface="Palatino Linotype" panose="02040502050505030304" pitchFamily="18" charset="0"/>
              </a:rPr>
              <a:t> сельском поселении, на официальном сайте </a:t>
            </a:r>
            <a:r>
              <a:rPr lang="ru-RU" sz="2400" dirty="0" err="1" smtClean="0">
                <a:latin typeface="Palatino Linotype" panose="02040502050505030304" pitchFamily="18" charset="0"/>
              </a:rPr>
              <a:t>Китовского</a:t>
            </a:r>
            <a:r>
              <a:rPr lang="ru-RU" sz="2400" dirty="0" smtClean="0">
                <a:latin typeface="Palatino Linotype" panose="02040502050505030304" pitchFamily="18" charset="0"/>
              </a:rPr>
              <a:t> сельского поселения создана страница «Бюджет»</a:t>
            </a:r>
          </a:p>
          <a:p>
            <a:endParaRPr lang="ru-RU" sz="1600" dirty="0">
              <a:latin typeface="Palatino Linotype" panose="02040502050505030304" pitchFamily="18" charset="0"/>
            </a:endParaRPr>
          </a:p>
          <a:p>
            <a:pPr algn="ctr"/>
            <a:endParaRPr lang="ru-RU" sz="1600" dirty="0">
              <a:latin typeface="Palatino Linotype" panose="02040502050505030304" pitchFamily="18" charset="0"/>
            </a:endParaRPr>
          </a:p>
          <a:p>
            <a:pPr algn="ctr"/>
            <a:r>
              <a:rPr lang="en-US" sz="2400" dirty="0" smtClean="0">
                <a:solidFill>
                  <a:srgbClr val="002060"/>
                </a:solidFill>
                <a:latin typeface="Palatino Linotype" panose="02040502050505030304" pitchFamily="18" charset="0"/>
                <a:hlinkClick r:id="rId3"/>
              </a:rPr>
              <a:t>http://kitovo.ru/byudzhet.html</a:t>
            </a:r>
            <a:endParaRPr lang="ru-RU" sz="2400" dirty="0" smtClean="0">
              <a:latin typeface="Palatino Linotype" panose="02040502050505030304" pitchFamily="18" charset="0"/>
            </a:endParaRPr>
          </a:p>
          <a:p>
            <a:endParaRPr lang="ru-RU" sz="1600" dirty="0"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4925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Рисунок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6" y="0"/>
            <a:ext cx="12183533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201333" y="372533"/>
            <a:ext cx="786553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Главные направления оптимизации бюджета поселения</a:t>
            </a:r>
            <a:endParaRPr lang="ru-RU" sz="2800" b="1" dirty="0">
              <a:solidFill>
                <a:srgbClr val="002060"/>
              </a:solidFill>
              <a:latin typeface="Arial Black" panose="020B0A04020102020204" pitchFamily="34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591733" y="2040467"/>
            <a:ext cx="9228667" cy="1557866"/>
          </a:xfrm>
          <a:prstGeom prst="roundRect">
            <a:avLst/>
          </a:prstGeom>
          <a:solidFill>
            <a:schemeClr val="bg1"/>
          </a:solidFill>
          <a:ln>
            <a:solidFill>
              <a:srgbClr val="002060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Увеличение доходной части бюджета за счет увеличения доли собственных доходов</a:t>
            </a:r>
            <a:endParaRPr lang="ru-RU" dirty="0">
              <a:solidFill>
                <a:srgbClr val="002060"/>
              </a:solidFill>
              <a:latin typeface="Arial Black" panose="020B0A04020102020204" pitchFamily="34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591732" y="4312160"/>
            <a:ext cx="9228667" cy="1557866"/>
          </a:xfrm>
          <a:prstGeom prst="roundRect">
            <a:avLst/>
          </a:prstGeom>
          <a:solidFill>
            <a:schemeClr val="bg1"/>
          </a:solidFill>
          <a:ln>
            <a:solidFill>
              <a:srgbClr val="002060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Контроль за недопущением неэффективных расходов</a:t>
            </a:r>
            <a:endParaRPr lang="ru-RU" dirty="0">
              <a:solidFill>
                <a:srgbClr val="00206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8275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Рисунок 2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4061440" y="251604"/>
            <a:ext cx="9430227" cy="830997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2400" dirty="0">
                <a:solidFill>
                  <a:srgbClr val="002060"/>
                </a:solidFill>
                <a:latin typeface="Arial Black" panose="020B0A04020102020204" pitchFamily="34" charset="0"/>
              </a:rPr>
              <a:t>Доходы </a:t>
            </a:r>
            <a:r>
              <a:rPr lang="ru-RU" sz="24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бюджета за  2021 год</a:t>
            </a:r>
            <a:endParaRPr lang="ru-RU" sz="2400" dirty="0">
              <a:solidFill>
                <a:srgbClr val="002060"/>
              </a:solidFill>
              <a:latin typeface="Arial Black" panose="020B0A04020102020204" pitchFamily="34" charset="0"/>
            </a:endParaRPr>
          </a:p>
          <a:p>
            <a:pPr algn="ctr"/>
            <a:r>
              <a:rPr lang="ru-RU" sz="2400" dirty="0">
                <a:solidFill>
                  <a:srgbClr val="002060"/>
                </a:solidFill>
                <a:latin typeface="Arial Black" panose="020B0A04020102020204" pitchFamily="34" charset="0"/>
              </a:rPr>
              <a:t>(тыс. рублей)</a:t>
            </a:r>
          </a:p>
        </p:txBody>
      </p:sp>
      <p:graphicFrame>
        <p:nvGraphicFramePr>
          <p:cNvPr id="15" name="Таблица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0022034"/>
              </p:ext>
            </p:extLst>
          </p:nvPr>
        </p:nvGraphicFramePr>
        <p:xfrm>
          <a:off x="747253" y="1522428"/>
          <a:ext cx="10599172" cy="4449882"/>
        </p:xfrm>
        <a:graphic>
          <a:graphicData uri="http://schemas.openxmlformats.org/drawingml/2006/table">
            <a:tbl>
              <a:tblPr firstRow="1" bandRow="1"/>
              <a:tblGrid>
                <a:gridCol w="3403572"/>
                <a:gridCol w="3662543"/>
                <a:gridCol w="3533057"/>
              </a:tblGrid>
              <a:tr h="220959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 algn="ctr"/>
                      <a:endParaRPr lang="ru-RU" sz="2800" dirty="0" smtClean="0">
                        <a:latin typeface="Arial Black" panose="020B0A04020102020204" pitchFamily="34" charset="0"/>
                      </a:endParaRPr>
                    </a:p>
                    <a:p>
                      <a:pPr algn="ctr"/>
                      <a:endParaRPr lang="ru-RU" sz="2800" dirty="0" smtClean="0">
                        <a:latin typeface="Arial Black" panose="020B0A04020102020204" pitchFamily="34" charset="0"/>
                      </a:endParaRPr>
                    </a:p>
                    <a:p>
                      <a:pPr algn="ctr"/>
                      <a:r>
                        <a:rPr lang="ru-RU" sz="2800" dirty="0" smtClean="0">
                          <a:latin typeface="Arial Black" panose="020B0A04020102020204" pitchFamily="34" charset="0"/>
                        </a:rPr>
                        <a:t>Утверждено</a:t>
                      </a:r>
                      <a:endParaRPr lang="ru-RU" sz="2800" dirty="0">
                        <a:latin typeface="Arial Black" panose="020B0A04020102020204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 algn="ctr"/>
                      <a:endParaRPr lang="ru-RU" sz="2800" dirty="0" smtClean="0">
                        <a:latin typeface="Arial Black" panose="020B0A04020102020204" pitchFamily="34" charset="0"/>
                      </a:endParaRPr>
                    </a:p>
                    <a:p>
                      <a:pPr algn="ctr"/>
                      <a:endParaRPr lang="ru-RU" sz="2800" dirty="0" smtClean="0">
                        <a:latin typeface="Arial Black" panose="020B0A04020102020204" pitchFamily="34" charset="0"/>
                      </a:endParaRPr>
                    </a:p>
                    <a:p>
                      <a:pPr algn="ctr"/>
                      <a:r>
                        <a:rPr lang="ru-RU" sz="2800" dirty="0" smtClean="0">
                          <a:latin typeface="Arial Black" panose="020B0A04020102020204" pitchFamily="34" charset="0"/>
                        </a:rPr>
                        <a:t>Исполнено</a:t>
                      </a:r>
                      <a:endParaRPr lang="ru-RU" sz="2800" dirty="0">
                        <a:latin typeface="Arial Black" panose="020B0A04020102020204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 algn="ctr"/>
                      <a:endParaRPr lang="ru-RU" sz="2800" dirty="0" smtClean="0">
                        <a:latin typeface="Arial Black" panose="020B0A04020102020204" pitchFamily="34" charset="0"/>
                      </a:endParaRPr>
                    </a:p>
                    <a:p>
                      <a:pPr algn="ctr"/>
                      <a:endParaRPr lang="ru-RU" sz="2800" dirty="0" smtClean="0">
                        <a:latin typeface="Arial Black" panose="020B0A04020102020204" pitchFamily="34" charset="0"/>
                      </a:endParaRPr>
                    </a:p>
                    <a:p>
                      <a:pPr algn="ctr"/>
                      <a:r>
                        <a:rPr lang="ru-RU" sz="2800" dirty="0" smtClean="0">
                          <a:latin typeface="Arial Black" panose="020B0A04020102020204" pitchFamily="34" charset="0"/>
                        </a:rPr>
                        <a:t>% исполнения</a:t>
                      </a:r>
                      <a:endParaRPr lang="ru-RU" sz="2800" dirty="0">
                        <a:latin typeface="Arial Black" panose="020B0A04020102020204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</a:tr>
              <a:tr h="224028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 algn="ctr"/>
                      <a:endParaRPr lang="ru-RU" sz="2800" b="1" dirty="0" smtClean="0">
                        <a:solidFill>
                          <a:srgbClr val="002060"/>
                        </a:solidFill>
                        <a:latin typeface="Arial Black" panose="020B0A04020102020204" pitchFamily="34" charset="0"/>
                      </a:endParaRPr>
                    </a:p>
                    <a:p>
                      <a:pPr algn="ctr"/>
                      <a:endParaRPr lang="ru-RU" sz="2800" b="1" dirty="0" smtClean="0">
                        <a:solidFill>
                          <a:srgbClr val="002060"/>
                        </a:solidFill>
                        <a:latin typeface="Arial Black" panose="020B0A04020102020204" pitchFamily="34" charset="0"/>
                      </a:endParaRPr>
                    </a:p>
                    <a:p>
                      <a:pPr algn="ctr"/>
                      <a:r>
                        <a:rPr lang="ru-RU" sz="2800" b="1" dirty="0" smtClean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12 704,5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 algn="ctr"/>
                      <a:endParaRPr lang="ru-RU" sz="2800" b="1" dirty="0" smtClean="0">
                        <a:solidFill>
                          <a:srgbClr val="002060"/>
                        </a:solidFill>
                        <a:latin typeface="Arial Black" panose="020B0A04020102020204" pitchFamily="34" charset="0"/>
                      </a:endParaRPr>
                    </a:p>
                    <a:p>
                      <a:pPr algn="ctr"/>
                      <a:endParaRPr lang="ru-RU" sz="2800" b="1" dirty="0" smtClean="0">
                        <a:solidFill>
                          <a:srgbClr val="002060"/>
                        </a:solidFill>
                        <a:latin typeface="Arial Black" panose="020B0A04020102020204" pitchFamily="34" charset="0"/>
                      </a:endParaRPr>
                    </a:p>
                    <a:p>
                      <a:pPr algn="ctr"/>
                      <a:r>
                        <a:rPr lang="ru-RU" sz="2800" b="1" dirty="0" smtClean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13 952,9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 algn="ctr"/>
                      <a:endParaRPr lang="ru-RU" sz="2800" b="1" dirty="0" smtClean="0">
                        <a:solidFill>
                          <a:srgbClr val="002060"/>
                        </a:solidFill>
                        <a:latin typeface="Arial Black" panose="020B0A04020102020204" pitchFamily="34" charset="0"/>
                      </a:endParaRPr>
                    </a:p>
                    <a:p>
                      <a:pPr algn="ctr"/>
                      <a:endParaRPr lang="ru-RU" sz="2800" b="1" dirty="0" smtClean="0">
                        <a:solidFill>
                          <a:srgbClr val="002060"/>
                        </a:solidFill>
                        <a:latin typeface="Arial Black" panose="020B0A04020102020204" pitchFamily="34" charset="0"/>
                      </a:endParaRPr>
                    </a:p>
                    <a:p>
                      <a:pPr algn="ctr"/>
                      <a:r>
                        <a:rPr lang="ru-RU" sz="2800" b="1" dirty="0" smtClean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109,8%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16" name="Рисунок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5302" y="0"/>
            <a:ext cx="1613583" cy="1613583"/>
          </a:xfrm>
          <a:prstGeom prst="rect">
            <a:avLst/>
          </a:prstGeom>
        </p:spPr>
      </p:pic>
      <p:pic>
        <p:nvPicPr>
          <p:cNvPr id="21" name="Рисунок 2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5711" y="83151"/>
            <a:ext cx="2498624" cy="19988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0857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959714" y="166046"/>
            <a:ext cx="8485238" cy="707886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Доходы бюджета Китовского сельского поселения за 2021 год составили 13 952,9 тыс. рублей, в том числе:</a:t>
            </a:r>
            <a:endParaRPr lang="ru-RU" sz="2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graphicFrame>
        <p:nvGraphicFramePr>
          <p:cNvPr id="19" name="Диаграмма 18"/>
          <p:cNvGraphicFramePr/>
          <p:nvPr>
            <p:extLst>
              <p:ext uri="{D42A27DB-BD31-4B8C-83A1-F6EECF244321}">
                <p14:modId xmlns:p14="http://schemas.microsoft.com/office/powerpoint/2010/main" val="3156208347"/>
              </p:ext>
            </p:extLst>
          </p:nvPr>
        </p:nvGraphicFramePr>
        <p:xfrm>
          <a:off x="698089" y="945808"/>
          <a:ext cx="11149781" cy="57302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825655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1658897884"/>
              </p:ext>
            </p:extLst>
          </p:nvPr>
        </p:nvGraphicFramePr>
        <p:xfrm>
          <a:off x="265471" y="849760"/>
          <a:ext cx="11130116" cy="55787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19432" y="224825"/>
            <a:ext cx="11228439" cy="400110"/>
          </a:xfrm>
          <a:prstGeom prst="rect">
            <a:avLst/>
          </a:prstGeom>
          <a:noFill/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ln w="0"/>
                <a:solidFill>
                  <a:srgbClr val="7030A0"/>
                </a:solidFill>
                <a:latin typeface="Arial Black" panose="020B0A04020102020204" pitchFamily="34" charset="0"/>
              </a:rPr>
              <a:t>Налоговые доходы – 3 124,5 тыс. рублей (исполнены на 160,6% к плану)</a:t>
            </a:r>
            <a:endParaRPr lang="ru-RU" sz="2000" dirty="0">
              <a:ln w="0"/>
              <a:solidFill>
                <a:srgbClr val="7030A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4587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206477" y="146031"/>
            <a:ext cx="11857704" cy="521484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dk1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uLnTx/>
                <a:uFillTx/>
                <a:latin typeface="Arial Black" panose="020B0A04020102020204" pitchFamily="34" charset="0"/>
              </a:rPr>
              <a:t>Неналоговые доходы бюджета </a:t>
            </a:r>
            <a:r>
              <a:rPr lang="ru-RU" sz="2000" dirty="0" err="1" smtClean="0">
                <a:solidFill>
                  <a:srgbClr val="002060"/>
                </a:solidFill>
                <a:latin typeface="Arial Black" panose="020B0A04020102020204" pitchFamily="34" charset="0"/>
              </a:rPr>
              <a:t>Китовского</a:t>
            </a:r>
            <a:r>
              <a:rPr lang="ru-RU" sz="20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 сельского поселения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uLnTx/>
                <a:uFillTx/>
                <a:latin typeface="Arial Black" panose="020B0A04020102020204" pitchFamily="34" charset="0"/>
              </a:rPr>
              <a:t> за 2021 год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  <a:uLnTx/>
              <a:uFillTx/>
              <a:latin typeface="Arial Black" panose="020B0A04020102020204" pitchFamily="34" charset="0"/>
            </a:endParaRPr>
          </a:p>
        </p:txBody>
      </p:sp>
      <p:graphicFrame>
        <p:nvGraphicFramePr>
          <p:cNvPr id="6" name="Group 14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02883023"/>
              </p:ext>
            </p:extLst>
          </p:nvPr>
        </p:nvGraphicFramePr>
        <p:xfrm>
          <a:off x="432618" y="1219780"/>
          <a:ext cx="11405421" cy="4020089"/>
        </p:xfrm>
        <a:graphic>
          <a:graphicData uri="http://schemas.openxmlformats.org/drawingml/2006/table">
            <a:tbl>
              <a:tblPr>
                <a:tableStyleId>{BDBED569-4797-4DF1-A0F4-6AAB3CD982D8}</a:tableStyleId>
              </a:tblPr>
              <a:tblGrid>
                <a:gridCol w="8228581"/>
                <a:gridCol w="1588420"/>
                <a:gridCol w="1588420"/>
              </a:tblGrid>
              <a:tr h="141274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u="none" strike="noStrike" cap="none" normalizeH="0" baseline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Показатели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anose="020B0A04020102020204" pitchFamily="34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u="none" strike="noStrike" cap="none" normalizeH="0" baseline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2021 год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u="none" strike="noStrike" cap="none" normalizeH="0" baseline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тыс. руб. 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anose="020B0A04020102020204" pitchFamily="34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u="none" strike="noStrike" cap="none" normalizeH="0" baseline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% исполнения 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anose="020B0A04020102020204" pitchFamily="34" charset="0"/>
                        <a:cs typeface="Arial" charset="0"/>
                      </a:endParaRPr>
                    </a:p>
                  </a:txBody>
                  <a:tcPr anchor="ctr" horzOverflow="overflow"/>
                </a:tc>
              </a:tr>
              <a:tr h="66759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u="none" strike="noStrike" cap="none" normalizeH="0" baseline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Неналоговые доходы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u="none" strike="noStrike" cap="none" normalizeH="0" baseline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из них: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anose="020B0A04020102020204" pitchFamily="34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Palatino Linotype"/>
                          <a:cs typeface="+mn-cs"/>
                        </a:rPr>
                        <a:t>310,1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anose="020B0A04020102020204" pitchFamily="34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+mn-cs"/>
                        </a:rPr>
                        <a:t>128,6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anose="020B0A04020102020204" pitchFamily="34" charset="0"/>
                        <a:cs typeface="Arial" charset="0"/>
                      </a:endParaRPr>
                    </a:p>
                  </a:txBody>
                  <a:tcPr anchor="ctr" horzOverflow="overflow"/>
                </a:tc>
              </a:tr>
              <a:tr h="97849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u="none" strike="noStrike" cap="none" normalizeH="0" baseline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Доходы от использования имущества, находящегося в государственной и муниципальной собственности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anose="020B0A04020102020204" pitchFamily="34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Palatino Linotype"/>
                          <a:cs typeface="+mn-cs"/>
                        </a:rPr>
                        <a:t>139,6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anose="020B0A04020102020204" pitchFamily="34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+mn-cs"/>
                        </a:rPr>
                        <a:t>98,9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anose="020B0A04020102020204" pitchFamily="34" charset="0"/>
                        <a:cs typeface="Arial" charset="0"/>
                      </a:endParaRPr>
                    </a:p>
                  </a:txBody>
                  <a:tcPr anchor="ctr" horzOverflow="overflow"/>
                </a:tc>
              </a:tr>
              <a:tr h="93390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u="none" strike="noStrike" cap="none" normalizeH="0" baseline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Доходы от оказания платных услуг (работ) и компенсации затрат государства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anose="020B0A04020102020204" pitchFamily="34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Palatino Linotype"/>
                          <a:cs typeface="+mn-cs"/>
                        </a:rPr>
                        <a:t>170,5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anose="020B0A04020102020204" pitchFamily="34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+mn-cs"/>
                        </a:rPr>
                        <a:t>170,5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anose="020B0A04020102020204" pitchFamily="34" charset="0"/>
                        <a:cs typeface="Arial" charset="0"/>
                      </a:endParaRPr>
                    </a:p>
                  </a:txBody>
                  <a:tcPr anchor="ctr" horzOverflow="overflow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76704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243826" y="76551"/>
            <a:ext cx="11926529" cy="523220"/>
          </a:xfrm>
          <a:prstGeom prst="rect">
            <a:avLst/>
          </a:prstGeom>
          <a:blipFill dpi="0" rotWithShape="1">
            <a:blip r:embed="rId2" cstate="print">
              <a:alphaModFix amt="44000"/>
            </a:blip>
            <a:srcRect/>
            <a:stretch>
              <a:fillRect/>
            </a:stretch>
          </a:blipFill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Безвозмездные поступления – 10 518,3 тыс. рублей</a:t>
            </a:r>
            <a:endParaRPr lang="ru-RU" sz="2800" dirty="0">
              <a:solidFill>
                <a:srgbClr val="002060"/>
              </a:solidFill>
              <a:latin typeface="Arial Black" panose="020B0A04020102020204" pitchFamily="34" charset="0"/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258966254"/>
              </p:ext>
            </p:extLst>
          </p:nvPr>
        </p:nvGraphicFramePr>
        <p:xfrm>
          <a:off x="1089400" y="884903"/>
          <a:ext cx="10235380" cy="54618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184997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328085"/>
            <a:ext cx="12192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Arial Black" pitchFamily="34" charset="0"/>
                <a:ea typeface="Times New Roman" pitchFamily="18" charset="0"/>
              </a:rPr>
              <a:t>Сведения об исполнение доходов местного бюджета </a:t>
            </a:r>
          </a:p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Arial Black" pitchFamily="34" charset="0"/>
                <a:ea typeface="Times New Roman" pitchFamily="18" charset="0"/>
              </a:rPr>
              <a:t>по кодам классификации доходов бюджетов за 2021 год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Arial Black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1586609"/>
              </p:ext>
            </p:extLst>
          </p:nvPr>
        </p:nvGraphicFramePr>
        <p:xfrm>
          <a:off x="969434" y="949017"/>
          <a:ext cx="10562166" cy="5528575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{22838BEF-8BB2-4498-84A7-C5851F593DF1}</a:tableStyleId>
              </a:tblPr>
              <a:tblGrid>
                <a:gridCol w="3331633"/>
                <a:gridCol w="1828800"/>
                <a:gridCol w="1507066"/>
                <a:gridCol w="1109134"/>
                <a:gridCol w="1524000"/>
                <a:gridCol w="1261533"/>
              </a:tblGrid>
              <a:tr h="574983">
                <a:tc>
                  <a:txBody>
                    <a:bodyPr/>
                    <a:lstStyle/>
                    <a:p>
                      <a:pPr indent="1143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</a:rPr>
                        <a:t>Наименование показателя</a:t>
                      </a:r>
                      <a:endParaRPr lang="ru-RU" sz="1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21499" marR="21499" marT="0" marB="0" anchor="b"/>
                </a:tc>
                <a:tc>
                  <a:txBody>
                    <a:bodyPr/>
                    <a:lstStyle/>
                    <a:p>
                      <a:pPr indent="1143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Код доходов по КД</a:t>
                      </a:r>
                      <a:endParaRPr lang="ru-RU" sz="1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21499" marR="21499" marT="0" marB="0" anchor="b"/>
                </a:tc>
                <a:tc>
                  <a:txBody>
                    <a:bodyPr/>
                    <a:lstStyle/>
                    <a:p>
                      <a:pPr indent="1143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Утвержденные плановые назначения в последней редакции решения, руб.</a:t>
                      </a:r>
                      <a:endParaRPr lang="ru-RU" sz="1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21499" marR="21499" marT="0" marB="0" anchor="b"/>
                </a:tc>
                <a:tc>
                  <a:txBody>
                    <a:bodyPr/>
                    <a:lstStyle/>
                    <a:p>
                      <a:pPr indent="1143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Исполнено</a:t>
                      </a:r>
                    </a:p>
                    <a:p>
                      <a:pPr indent="1143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руб.</a:t>
                      </a:r>
                      <a:endParaRPr lang="ru-RU" sz="1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21499" marR="21499" marT="0" marB="0" anchor="b"/>
                </a:tc>
                <a:tc>
                  <a:txBody>
                    <a:bodyPr/>
                    <a:lstStyle/>
                    <a:p>
                      <a:pPr indent="1143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Отклонение</a:t>
                      </a:r>
                    </a:p>
                    <a:p>
                      <a:pPr indent="1143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от плановых назначений</a:t>
                      </a:r>
                    </a:p>
                    <a:p>
                      <a:pPr indent="1143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руб.</a:t>
                      </a:r>
                      <a:endParaRPr lang="ru-RU" sz="1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21499" marR="21499" marT="0" marB="0" anchor="b"/>
                </a:tc>
                <a:tc>
                  <a:txBody>
                    <a:bodyPr/>
                    <a:lstStyle/>
                    <a:p>
                      <a:pPr indent="1143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Уровень исполнения</a:t>
                      </a:r>
                    </a:p>
                    <a:p>
                      <a:pPr indent="1143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%</a:t>
                      </a:r>
                      <a:endParaRPr lang="ru-RU" sz="1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21499" marR="21499" marT="0" marB="0" anchor="b"/>
                </a:tc>
              </a:tr>
              <a:tr h="17779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 dirty="0">
                          <a:effectLst/>
                        </a:rPr>
                        <a:t>НАЛОГОВЫЕ И НЕНАЛОГОВЫЕ ДОХОДЫ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000 1 00 0000 00 0000 000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 dirty="0">
                          <a:effectLst/>
                        </a:rPr>
                        <a:t>2 186 200,00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>
                          <a:effectLst/>
                        </a:rPr>
                        <a:t>3 434 637,84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>
                          <a:effectLst/>
                        </a:rPr>
                        <a:t>1 248 437,84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>
                          <a:effectLst/>
                        </a:rPr>
                        <a:t>157,1%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8763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НАЛОГИ НА ПРИБЫЛЬ, ДОХОДЫ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000 1 01 00000 00 0000 000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>
                          <a:effectLst/>
                        </a:rPr>
                        <a:t>400 000,00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>
                          <a:effectLst/>
                        </a:rPr>
                        <a:t>450 197,89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>
                          <a:effectLst/>
                        </a:rPr>
                        <a:t>50 197,89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>
                          <a:effectLst/>
                        </a:rPr>
                        <a:t>112,5%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НАЛОГ НА СОВОКУПНЫЙ ДОХОД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000 1 05 00000 00 0000 000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>
                          <a:effectLst/>
                        </a:rPr>
                        <a:t>0,00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>
                          <a:effectLst/>
                        </a:rPr>
                        <a:t>5 471,71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>
                          <a:effectLst/>
                        </a:rPr>
                        <a:t>5 471,71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>
                          <a:effectLst/>
                        </a:rPr>
                        <a:t>100,0%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14570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НАЛОГИ НА ИМУЩЕСТВО 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000 1 06 00000 00 0000 000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>
                          <a:effectLst/>
                        </a:rPr>
                        <a:t>1 535 000,00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>
                          <a:effectLst/>
                        </a:rPr>
                        <a:t>2 659 819,64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>
                          <a:effectLst/>
                        </a:rPr>
                        <a:t>1 124 819,64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>
                          <a:effectLst/>
                        </a:rPr>
                        <a:t>173,3%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14570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ГОСУДАРСТВЕННАЯ ПОШЛИНА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000 1 08 00000 00 0000 000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>
                          <a:effectLst/>
                        </a:rPr>
                        <a:t>10 000,00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>
                          <a:effectLst/>
                        </a:rPr>
                        <a:t>9 010,00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>
                          <a:effectLst/>
                        </a:rPr>
                        <a:t>-990,00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>
                          <a:effectLst/>
                        </a:rPr>
                        <a:t>90,1%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14570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НАЛОГОВЫЕ ДОХОДЫ-ВСЕГО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>
                          <a:effectLst/>
                        </a:rPr>
                        <a:t>1 945 000,00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>
                          <a:effectLst/>
                        </a:rPr>
                        <a:t>3 124 499,24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>
                          <a:effectLst/>
                        </a:rPr>
                        <a:t>1 179 499,24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>
                          <a:effectLst/>
                        </a:rPr>
                        <a:t>160,6%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43712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ДОХОДЫ ОТ ИСПОЛЬЗОВАНИЯ ИМУЩЕСТВА, НАХОДЯЩЕГОСЯ В ГОСУДАРСТВЕННОЙ И МУНИЦИПАЛЬНОЙ СОБСТВЕННОСТИ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 dirty="0">
                          <a:effectLst/>
                        </a:rPr>
                        <a:t>000 1 11 00000 00 0000 000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>
                          <a:effectLst/>
                        </a:rPr>
                        <a:t>141 200,00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>
                          <a:effectLst/>
                        </a:rPr>
                        <a:t>139 650,00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>
                          <a:effectLst/>
                        </a:rPr>
                        <a:t>-1 550,00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>
                          <a:effectLst/>
                        </a:rPr>
                        <a:t>98,9%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5559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ДОХОДЫ ОТ ОКАЗАНИЯ ПЛАТНЫХ УСЛУГ (РАБОТ)  И КОМПЕНСАЦИИ ЗАТРАТ ГОСУДАРСТВА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000 1 13 00000 00 0000 000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>
                          <a:effectLst/>
                        </a:rPr>
                        <a:t>100 000,00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>
                          <a:effectLst/>
                        </a:rPr>
                        <a:t>170 488,60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>
                          <a:effectLst/>
                        </a:rPr>
                        <a:t>70 488,60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>
                          <a:effectLst/>
                        </a:rPr>
                        <a:t>170,5%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14570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ПРОЧИЕ НЕНАЛОГОВЫЕ ДОХОДЫ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000 1 17 00000 00 0000 000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>
                          <a:effectLst/>
                        </a:rPr>
                        <a:t>0,00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>
                          <a:effectLst/>
                        </a:rPr>
                        <a:t>0,00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>
                          <a:effectLst/>
                        </a:rPr>
                        <a:t>0,00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>
                          <a:effectLst/>
                        </a:rPr>
                        <a:t>100,0%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14570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НЕНАЛОГОВЫЕ ДОХОДЫ-ВСЕГО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>
                          <a:effectLst/>
                        </a:rPr>
                        <a:t>241 200,00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>
                          <a:effectLst/>
                        </a:rPr>
                        <a:t>310 138,60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>
                          <a:effectLst/>
                        </a:rPr>
                        <a:t>68 938,60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>
                          <a:effectLst/>
                        </a:rPr>
                        <a:t>128,6%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9141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БЕЗВОЗМЕЗДНЫЕ ПОСТУПЛЕНИЯ ОТ ДРУГИХ БЮДЖЕТОВ БЮДЖЕТНОЙ СИСТЕМЫ РОССИЙСКОЙ ФЕДЕРАЦИИ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000 2 02 00000 00 0000 000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>
                          <a:effectLst/>
                        </a:rPr>
                        <a:t>10 518 261,23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>
                          <a:effectLst/>
                        </a:rPr>
                        <a:t>10 518 261,23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>
                          <a:effectLst/>
                        </a:rPr>
                        <a:t>0,00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>
                          <a:effectLst/>
                        </a:rPr>
                        <a:t>100,0%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41251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ДОТАЦИИ БЮДЖЕТАМ СЕЛЬСКИХ ПОСЕЛЕНИЙ НА ВЫРАВНИВАНИЕ БЮДЖЕТНОЙ ОБЕСПЕЧЕННОСТИ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000 2 02 01000 00 0000 150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>
                          <a:effectLst/>
                        </a:rPr>
                        <a:t>7 054 900,00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>
                          <a:effectLst/>
                        </a:rPr>
                        <a:t>7 054 900,00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>
                          <a:effectLst/>
                        </a:rPr>
                        <a:t>0,00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>
                          <a:effectLst/>
                        </a:rPr>
                        <a:t>100,0%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43712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ДОТАЦИИ БЮДЖЕТАМ СЕЛЬСКИХ ПОСЕЛЕНИЙ НА ПОДДЕРЖКУ МЕР ПО ОБЕСПЕЧЕНИЮ СБАЛАНСИРОВАННОСТИ БЮДЖЕТОВ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000 2 0215002 10 0000 150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>
                          <a:effectLst/>
                        </a:rPr>
                        <a:t>195 290,00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>
                          <a:effectLst/>
                        </a:rPr>
                        <a:t>195 290,00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>
                          <a:effectLst/>
                        </a:rPr>
                        <a:t>0,00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>
                          <a:effectLst/>
                        </a:rPr>
                        <a:t>100,0%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43712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СУБСИДИИ БЮДЖЕТАМ СУБЪЕКТОВ РОССИЙСКОЙ ФЕДЕРАЦИИ И МУНИЦИПАЛЬНЫХ ОБРАЗОВАНИЙ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000 2 02 02000 00 0000 150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>
                          <a:effectLst/>
                        </a:rPr>
                        <a:t>1 308 357,00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>
                          <a:effectLst/>
                        </a:rPr>
                        <a:t>1 308 357,00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>
                          <a:effectLst/>
                        </a:rPr>
                        <a:t>0,00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>
                          <a:effectLst/>
                        </a:rPr>
                        <a:t>100,0%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8286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СУБВЕНЦИИ БЮДЖЕТАМ СУБЪЕКТОВ РОССИЙСКОЙ ФЕДЕРАЦИИ И МУНИЦИПАЛЬНЫХ ОБРАЗОВАНИЙ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000 2 02 03000 00 0000 150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>
                          <a:effectLst/>
                        </a:rPr>
                        <a:t>232 400,00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>
                          <a:effectLst/>
                        </a:rPr>
                        <a:t>232 400,00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>
                          <a:effectLst/>
                        </a:rPr>
                        <a:t>0,00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>
                          <a:effectLst/>
                        </a:rPr>
                        <a:t>100,0%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17779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ИНЫЕ МЕЖБЮДЖЕТНЫЕ ТРАНСФЕРТЫ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000 2 02 04000 00 0000 150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>
                          <a:effectLst/>
                        </a:rPr>
                        <a:t>1 727 314,23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>
                          <a:effectLst/>
                        </a:rPr>
                        <a:t>1 727 314,23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>
                          <a:effectLst/>
                        </a:rPr>
                        <a:t>0,00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>
                          <a:effectLst/>
                        </a:rPr>
                        <a:t>100,0%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43712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ВОЗВРАТ ОСТАТКОВ СУБСИДИЙ, СУБВЕНЦИЙ И ИНЫХ МЕЖБЮДЖЕТНЫХ ТРАНСФЕРТОВ, ИМЕЮЩИХ ЦЕЛЕВОЕ НАЗНАЧЕНИЕ, ПРОШЛЫХ ЛЕТ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000 2 19 00000 00 0000 150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>
                          <a:effectLst/>
                        </a:rPr>
                        <a:t>0,00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>
                          <a:effectLst/>
                        </a:rPr>
                        <a:t>0,00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>
                          <a:effectLst/>
                        </a:rPr>
                        <a:t>0,00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>
                          <a:effectLst/>
                        </a:rPr>
                        <a:t>0,0%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14570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ДОХОДЫ БЮДЖЕТА -ВСЕГО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000 8 50 00000 00 0000 000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>
                          <a:effectLst/>
                        </a:rPr>
                        <a:t>12 704 461,23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>
                          <a:effectLst/>
                        </a:rPr>
                        <a:t>13 952 899,07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>
                          <a:effectLst/>
                        </a:rPr>
                        <a:t>1 248 437,84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 dirty="0">
                          <a:effectLst/>
                        </a:rPr>
                        <a:t>109,8%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Рисунок 2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-1734812" y="253144"/>
            <a:ext cx="9430227" cy="830997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Расходы </a:t>
            </a:r>
            <a:r>
              <a:rPr lang="ru-RU" sz="2400" dirty="0">
                <a:solidFill>
                  <a:srgbClr val="002060"/>
                </a:solidFill>
                <a:latin typeface="Arial Black" panose="020B0A04020102020204" pitchFamily="34" charset="0"/>
              </a:rPr>
              <a:t>бюджета</a:t>
            </a:r>
          </a:p>
          <a:p>
            <a:pPr algn="ctr"/>
            <a:r>
              <a:rPr lang="ru-RU" sz="2400" dirty="0">
                <a:solidFill>
                  <a:srgbClr val="002060"/>
                </a:solidFill>
                <a:latin typeface="Arial Black" panose="020B0A04020102020204" pitchFamily="34" charset="0"/>
              </a:rPr>
              <a:t>(тыс. рублей)</a:t>
            </a:r>
          </a:p>
        </p:txBody>
      </p:sp>
      <p:graphicFrame>
        <p:nvGraphicFramePr>
          <p:cNvPr id="15" name="Таблица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8313015"/>
              </p:ext>
            </p:extLst>
          </p:nvPr>
        </p:nvGraphicFramePr>
        <p:xfrm>
          <a:off x="747253" y="1522428"/>
          <a:ext cx="10599172" cy="4449882"/>
        </p:xfrm>
        <a:graphic>
          <a:graphicData uri="http://schemas.openxmlformats.org/drawingml/2006/table">
            <a:tbl>
              <a:tblPr firstRow="1" bandRow="1"/>
              <a:tblGrid>
                <a:gridCol w="3403572"/>
                <a:gridCol w="3662543"/>
                <a:gridCol w="3533057"/>
              </a:tblGrid>
              <a:tr h="220959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 algn="ctr"/>
                      <a:endParaRPr lang="ru-RU" sz="2800" dirty="0" smtClean="0">
                        <a:latin typeface="Arial Black" panose="020B0A04020102020204" pitchFamily="34" charset="0"/>
                      </a:endParaRPr>
                    </a:p>
                    <a:p>
                      <a:pPr algn="ctr"/>
                      <a:endParaRPr lang="ru-RU" sz="2800" dirty="0" smtClean="0">
                        <a:latin typeface="Arial Black" panose="020B0A04020102020204" pitchFamily="34" charset="0"/>
                      </a:endParaRPr>
                    </a:p>
                    <a:p>
                      <a:pPr algn="ctr"/>
                      <a:r>
                        <a:rPr lang="ru-RU" sz="2800" dirty="0" smtClean="0">
                          <a:latin typeface="Arial Black" panose="020B0A04020102020204" pitchFamily="34" charset="0"/>
                        </a:rPr>
                        <a:t>Утверждено</a:t>
                      </a:r>
                      <a:endParaRPr lang="ru-RU" sz="2800" dirty="0">
                        <a:latin typeface="Arial Black" panose="020B0A04020102020204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 algn="ctr"/>
                      <a:endParaRPr lang="ru-RU" sz="2800" dirty="0" smtClean="0">
                        <a:latin typeface="Arial Black" panose="020B0A04020102020204" pitchFamily="34" charset="0"/>
                      </a:endParaRPr>
                    </a:p>
                    <a:p>
                      <a:pPr algn="ctr"/>
                      <a:endParaRPr lang="ru-RU" sz="2800" dirty="0" smtClean="0">
                        <a:latin typeface="Arial Black" panose="020B0A04020102020204" pitchFamily="34" charset="0"/>
                      </a:endParaRPr>
                    </a:p>
                    <a:p>
                      <a:pPr algn="ctr"/>
                      <a:r>
                        <a:rPr lang="ru-RU" sz="2800" dirty="0" smtClean="0">
                          <a:latin typeface="Arial Black" panose="020B0A04020102020204" pitchFamily="34" charset="0"/>
                        </a:rPr>
                        <a:t>Исполнено</a:t>
                      </a:r>
                      <a:endParaRPr lang="ru-RU" sz="2800" dirty="0">
                        <a:latin typeface="Arial Black" panose="020B0A04020102020204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 algn="ctr"/>
                      <a:endParaRPr lang="ru-RU" sz="2800" dirty="0" smtClean="0">
                        <a:latin typeface="Arial Black" panose="020B0A04020102020204" pitchFamily="34" charset="0"/>
                      </a:endParaRPr>
                    </a:p>
                    <a:p>
                      <a:pPr algn="ctr"/>
                      <a:endParaRPr lang="ru-RU" sz="2800" dirty="0" smtClean="0">
                        <a:latin typeface="Arial Black" panose="020B0A04020102020204" pitchFamily="34" charset="0"/>
                      </a:endParaRPr>
                    </a:p>
                    <a:p>
                      <a:pPr algn="ctr"/>
                      <a:r>
                        <a:rPr lang="ru-RU" sz="2800" dirty="0" smtClean="0">
                          <a:latin typeface="Arial Black" panose="020B0A04020102020204" pitchFamily="34" charset="0"/>
                        </a:rPr>
                        <a:t>% исполнения</a:t>
                      </a:r>
                      <a:endParaRPr lang="ru-RU" sz="2800" dirty="0">
                        <a:latin typeface="Arial Black" panose="020B0A04020102020204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</a:tr>
              <a:tr h="224028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 algn="ctr"/>
                      <a:endParaRPr lang="ru-RU" sz="2800" b="1" dirty="0" smtClean="0">
                        <a:solidFill>
                          <a:srgbClr val="002060"/>
                        </a:solidFill>
                        <a:latin typeface="Arial Black" panose="020B0A04020102020204" pitchFamily="34" charset="0"/>
                      </a:endParaRPr>
                    </a:p>
                    <a:p>
                      <a:pPr algn="ctr"/>
                      <a:endParaRPr lang="ru-RU" sz="2800" b="1" dirty="0" smtClean="0">
                        <a:solidFill>
                          <a:srgbClr val="002060"/>
                        </a:solidFill>
                        <a:latin typeface="Arial Black" panose="020B0A04020102020204" pitchFamily="34" charset="0"/>
                      </a:endParaRPr>
                    </a:p>
                    <a:p>
                      <a:pPr algn="ctr"/>
                      <a:r>
                        <a:rPr lang="ru-RU" sz="2800" b="1" dirty="0" smtClean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13 179,7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 algn="ctr"/>
                      <a:endParaRPr lang="ru-RU" sz="2800" b="1" dirty="0" smtClean="0">
                        <a:solidFill>
                          <a:srgbClr val="002060"/>
                        </a:solidFill>
                        <a:latin typeface="Arial Black" panose="020B0A04020102020204" pitchFamily="34" charset="0"/>
                      </a:endParaRPr>
                    </a:p>
                    <a:p>
                      <a:pPr algn="ctr"/>
                      <a:endParaRPr lang="ru-RU" sz="2800" b="1" dirty="0" smtClean="0">
                        <a:solidFill>
                          <a:srgbClr val="002060"/>
                        </a:solidFill>
                        <a:latin typeface="Arial Black" panose="020B0A04020102020204" pitchFamily="34" charset="0"/>
                      </a:endParaRPr>
                    </a:p>
                    <a:p>
                      <a:pPr algn="ctr"/>
                      <a:r>
                        <a:rPr lang="ru-RU" sz="2800" b="1" dirty="0" smtClean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12 377,8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 algn="ctr"/>
                      <a:endParaRPr lang="ru-RU" sz="2800" b="1" dirty="0" smtClean="0">
                        <a:solidFill>
                          <a:srgbClr val="002060"/>
                        </a:solidFill>
                        <a:latin typeface="Arial Black" panose="020B0A04020102020204" pitchFamily="34" charset="0"/>
                      </a:endParaRPr>
                    </a:p>
                    <a:p>
                      <a:pPr algn="ctr"/>
                      <a:endParaRPr lang="ru-RU" sz="2800" b="1" dirty="0" smtClean="0">
                        <a:solidFill>
                          <a:srgbClr val="002060"/>
                        </a:solidFill>
                        <a:latin typeface="Arial Black" panose="020B0A04020102020204" pitchFamily="34" charset="0"/>
                      </a:endParaRPr>
                    </a:p>
                    <a:p>
                      <a:pPr algn="ctr"/>
                      <a:r>
                        <a:rPr lang="ru-RU" sz="2800" b="1" dirty="0" smtClean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93,9%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16" name="Рисунок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7470" y="-82313"/>
            <a:ext cx="1613583" cy="1613583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4586059" y="-82313"/>
            <a:ext cx="2755570" cy="21596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1044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2007</TotalTime>
  <Words>1632</Words>
  <Application>Microsoft Office PowerPoint</Application>
  <PresentationFormat>Широкоэкранный</PresentationFormat>
  <Paragraphs>498</Paragraphs>
  <Slides>16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4" baseType="lpstr">
      <vt:lpstr>Arial</vt:lpstr>
      <vt:lpstr>Arial Black</vt:lpstr>
      <vt:lpstr>Calibri</vt:lpstr>
      <vt:lpstr>Calibri Light</vt:lpstr>
      <vt:lpstr>Palatino Linotype</vt:lpstr>
      <vt:lpstr>Times New Roman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Krokoz™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Владелец</dc:creator>
  <cp:lastModifiedBy>Колосова</cp:lastModifiedBy>
  <cp:revision>290</cp:revision>
  <dcterms:created xsi:type="dcterms:W3CDTF">2016-04-12T08:22:33Z</dcterms:created>
  <dcterms:modified xsi:type="dcterms:W3CDTF">2022-05-12T09:54:03Z</dcterms:modified>
</cp:coreProperties>
</file>