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39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38" r:id="rId38"/>
    <p:sldId id="337" r:id="rId39"/>
    <p:sldId id="335" r:id="rId40"/>
    <p:sldId id="336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7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8507069381478830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79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4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 Исполнение</c:v>
                </c:pt>
                <c:pt idx="1">
                  <c:v>2020 г. План</c:v>
                </c:pt>
                <c:pt idx="2">
                  <c:v>2021 г. План</c:v>
                </c:pt>
                <c:pt idx="3">
                  <c:v>2022 г. План</c:v>
                </c:pt>
                <c:pt idx="4">
                  <c:v>2022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15450702.02</c:v>
                </c:pt>
                <c:pt idx="1">
                  <c:v>17084891.960000001</c:v>
                </c:pt>
                <c:pt idx="2">
                  <c:v>10411883.01</c:v>
                </c:pt>
                <c:pt idx="3">
                  <c:v>9147274</c:v>
                </c:pt>
                <c:pt idx="4">
                  <c:v>9150100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24E-2"/>
                  <c:y val="0.116747707864624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17E-2"/>
                  <c:y val="7.3735394440815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2993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57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59E-2"/>
                  <c:y val="-5.5604468736516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 Исполнение</c:v>
                </c:pt>
                <c:pt idx="1">
                  <c:v>2020 г. План</c:v>
                </c:pt>
                <c:pt idx="2">
                  <c:v>2021 г. План</c:v>
                </c:pt>
                <c:pt idx="3">
                  <c:v>2022 г. План</c:v>
                </c:pt>
                <c:pt idx="4">
                  <c:v>2022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15545739.65</c:v>
                </c:pt>
                <c:pt idx="1">
                  <c:v>18592644.43</c:v>
                </c:pt>
                <c:pt idx="2">
                  <c:v>10411883.01</c:v>
                </c:pt>
                <c:pt idx="3">
                  <c:v>9147274</c:v>
                </c:pt>
                <c:pt idx="4">
                  <c:v>915100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78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 Исполнение</c:v>
                </c:pt>
                <c:pt idx="1">
                  <c:v>2020 г. План</c:v>
                </c:pt>
                <c:pt idx="2">
                  <c:v>2021 г. План</c:v>
                </c:pt>
                <c:pt idx="3">
                  <c:v>2022 г. План</c:v>
                </c:pt>
                <c:pt idx="4">
                  <c:v>2022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-95037.63000000082</c:v>
                </c:pt>
                <c:pt idx="1">
                  <c:v>-1507752.4699999988</c:v>
                </c:pt>
                <c:pt idx="2">
                  <c:v>0</c:v>
                </c:pt>
                <c:pt idx="3">
                  <c:v>0</c:v>
                </c:pt>
                <c:pt idx="4">
                  <c:v>8235000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800608"/>
        <c:axId val="148801168"/>
      </c:barChart>
      <c:catAx>
        <c:axId val="1488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01168"/>
        <c:crosses val="autoZero"/>
        <c:auto val="1"/>
        <c:lblAlgn val="ctr"/>
        <c:lblOffset val="100"/>
        <c:noMultiLvlLbl val="0"/>
      </c:catAx>
      <c:valAx>
        <c:axId val="148801168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0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08E-2"/>
          <c:y val="7.2289156626506021E-2"/>
          <c:w val="0.77419354838709675"/>
          <c:h val="0.8674698795180725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78E-2"/>
          <c:y val="6.2145013123359578E-2"/>
          <c:w val="0.19910469361864269"/>
          <c:h val="0.38352830896137985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84922717993583E-2"/>
                  <c:y val="-9.7854087683484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684590183065993E-2"/>
                  <c:y val="8.9285714285714281E-3"/>
                </c:manualLayout>
              </c:layout>
              <c:tx>
                <c:rich>
                  <a:bodyPr/>
                  <a:lstStyle/>
                  <a:p>
                    <a:fld id="{E1774450-57C2-4DF3-9CE1-1A5B6F94699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49.708378396765887</c:v>
                </c:pt>
                <c:pt idx="1">
                  <c:v>45.365352784338263</c:v>
                </c:pt>
                <c:pt idx="2">
                  <c:v>1.5070342689084038</c:v>
                </c:pt>
                <c:pt idx="3">
                  <c:v>3.5775359814248349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7197562169135641"/>
          <c:w val="1"/>
          <c:h val="0.18720561412874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DDF3251-8131-439C-A16C-786EC9BB859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27E55BC-14C3-4DF2-BC45-534830FC6E0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8308923884514438E-2"/>
                  <c:y val="1.54320987654320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301AFC9-1EE0-4A2E-B58C-40B63F3D6226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0.0</c:formatCode>
                <c:ptCount val="4"/>
                <c:pt idx="0">
                  <c:v>85.99765868791691</c:v>
                </c:pt>
                <c:pt idx="1">
                  <c:v>8.1</c:v>
                </c:pt>
                <c:pt idx="2">
                  <c:v>2.7758367824103498</c:v>
                </c:pt>
                <c:pt idx="3">
                  <c:v>5.1966609286618173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342EB43-FFC7-4CD9-8B67-969FD6942C6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08923884514436E-2"/>
                  <c:y val="0"/>
                </c:manualLayout>
              </c:layout>
              <c:tx>
                <c:rich>
                  <a:bodyPr/>
                  <a:lstStyle/>
                  <a:p>
                    <a:fld id="{F905D813-74FC-46F0-B69E-076C12C43C1E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330708661417"/>
                      <c:h val="0.217901234567901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96.627525755385719</c:v>
                </c:pt>
                <c:pt idx="1">
                  <c:v>0</c:v>
                </c:pt>
                <c:pt idx="2">
                  <c:v>3.3724742446142755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7166074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6924400</c:v>
                </c:pt>
                <c:pt idx="1">
                  <c:v>0</c:v>
                </c:pt>
                <c:pt idx="2">
                  <c:v>241674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50"/>
                    </a:pPr>
                    <a:r>
                      <a:rPr lang="en-US" sz="1050" smtClean="0"/>
                      <a:t>96,6%</a:t>
                    </a:r>
                    <a:endParaRPr lang="en-US" sz="105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3333333333333"/>
                      <c:h val="0.1851851851851851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205774278215224E-2"/>
                  <c:y val="2.00617283950617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50"/>
                    </a:pPr>
                    <a:r>
                      <a:rPr lang="en-US" sz="1050" dirty="0" smtClean="0"/>
                      <a:t>3,4%</a:t>
                    </a:r>
                    <a:endParaRPr lang="en-U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96.603384061711012</c:v>
                </c:pt>
                <c:pt idx="1">
                  <c:v>0</c:v>
                </c:pt>
                <c:pt idx="2">
                  <c:v>3.3966159382889987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7168900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6925400</c:v>
                </c:pt>
                <c:pt idx="1">
                  <c:v>0</c:v>
                </c:pt>
                <c:pt idx="2">
                  <c:v>243500</c:v>
                </c:pt>
                <c:pt idx="3">
                  <c:v>0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6543229892525444E-2"/>
                  <c:y val="-1.850940939754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5110.3999999999996</c:v>
                </c:pt>
                <c:pt idx="1">
                  <c:v>5079.3999999999996</c:v>
                </c:pt>
                <c:pt idx="2">
                  <c:v>5043.3999999999996</c:v>
                </c:pt>
                <c:pt idx="3">
                  <c:v>5043.3999999999996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6432992"/>
        <c:axId val="266426272"/>
        <c:axId val="0"/>
      </c:bar3DChart>
      <c:catAx>
        <c:axId val="2664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6426272"/>
        <c:crosses val="autoZero"/>
        <c:auto val="1"/>
        <c:lblAlgn val="ctr"/>
        <c:lblOffset val="100"/>
        <c:noMultiLvlLbl val="0"/>
      </c:catAx>
      <c:valAx>
        <c:axId val="2664262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6432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458</c:v>
                </c:pt>
                <c:pt idx="1">
                  <c:v>116.3</c:v>
                </c:pt>
                <c:pt idx="2">
                  <c:v>127.6</c:v>
                </c:pt>
                <c:pt idx="3">
                  <c:v>127.6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3270640"/>
        <c:axId val="263275680"/>
        <c:axId val="0"/>
      </c:bar3DChart>
      <c:catAx>
        <c:axId val="26327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3275680"/>
        <c:crosses val="autoZero"/>
        <c:auto val="1"/>
        <c:lblAlgn val="ctr"/>
        <c:lblOffset val="100"/>
        <c:noMultiLvlLbl val="0"/>
      </c:catAx>
      <c:valAx>
        <c:axId val="26327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3270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2404271359209126E-2"/>
                  <c:y val="2.8371088539346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1744.5</c:v>
                </c:pt>
                <c:pt idx="1">
                  <c:v>1546.2</c:v>
                </c:pt>
                <c:pt idx="2">
                  <c:v>939.1</c:v>
                </c:pt>
                <c:pt idx="3">
                  <c:v>448.5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3284640"/>
        <c:axId val="263283520"/>
        <c:axId val="0"/>
      </c:bar3DChart>
      <c:catAx>
        <c:axId val="26328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3283520"/>
        <c:crosses val="autoZero"/>
        <c:auto val="1"/>
        <c:lblAlgn val="ctr"/>
        <c:lblOffset val="100"/>
        <c:noMultiLvlLbl val="0"/>
      </c:catAx>
      <c:valAx>
        <c:axId val="26328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3284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3511376"/>
        <c:axId val="263511936"/>
        <c:axId val="0"/>
      </c:bar3DChart>
      <c:catAx>
        <c:axId val="26351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3511936"/>
        <c:crosses val="autoZero"/>
        <c:auto val="1"/>
        <c:lblAlgn val="ctr"/>
        <c:lblOffset val="100"/>
        <c:noMultiLvlLbl val="0"/>
      </c:catAx>
      <c:valAx>
        <c:axId val="26351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35113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658880149257502E-2"/>
                  <c:y val="-4.4091760365324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9571.2999999999993</c:v>
                </c:pt>
                <c:pt idx="1">
                  <c:v>2483</c:v>
                </c:pt>
                <c:pt idx="2" formatCode="0.0">
                  <c:v>2078.1</c:v>
                </c:pt>
                <c:pt idx="3">
                  <c:v>2078.1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57682160"/>
        <c:axId val="257682720"/>
        <c:axId val="0"/>
      </c:bar3DChart>
      <c:catAx>
        <c:axId val="25768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57682720"/>
        <c:crosses val="autoZero"/>
        <c:auto val="1"/>
        <c:lblAlgn val="ctr"/>
        <c:lblOffset val="100"/>
        <c:noMultiLvlLbl val="0"/>
      </c:catAx>
      <c:valAx>
        <c:axId val="25768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576821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444444444456"/>
          <c:y val="0.14583333333333343"/>
          <c:w val="0.69444444444444464"/>
          <c:h val="0.7440476190476192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3673696"/>
        <c:axId val="263674256"/>
        <c:axId val="0"/>
      </c:bar3DChart>
      <c:catAx>
        <c:axId val="26367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3674256"/>
        <c:crosses val="autoZero"/>
        <c:auto val="1"/>
        <c:lblAlgn val="ctr"/>
        <c:lblOffset val="100"/>
        <c:noMultiLvlLbl val="0"/>
      </c:catAx>
      <c:valAx>
        <c:axId val="26367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3673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1980631170420019E-2"/>
                  <c:y val="-1.2330680608211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9.901966471373049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269.89999999999998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1180976"/>
        <c:axId val="261181536"/>
        <c:axId val="0"/>
      </c:bar3DChart>
      <c:catAx>
        <c:axId val="26118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1181536"/>
        <c:crosses val="autoZero"/>
        <c:auto val="1"/>
        <c:lblAlgn val="ctr"/>
        <c:lblOffset val="100"/>
        <c:noMultiLvlLbl val="0"/>
      </c:catAx>
      <c:valAx>
        <c:axId val="26118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1180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0748448"/>
        <c:axId val="310749008"/>
        <c:axId val="0"/>
      </c:bar3DChart>
      <c:catAx>
        <c:axId val="31074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0749008"/>
        <c:crosses val="autoZero"/>
        <c:auto val="1"/>
        <c:lblAlgn val="ctr"/>
        <c:lblOffset val="100"/>
        <c:noMultiLvlLbl val="0"/>
      </c:catAx>
      <c:valAx>
        <c:axId val="31074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07484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72546411086129725"/>
          <c:h val="0.407463301977462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21.652222380083277</c:v>
                </c:pt>
                <c:pt idx="1">
                  <c:v>78.347777619916727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9150100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1981200</c:v>
                </c:pt>
                <c:pt idx="1">
                  <c:v>7168900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2351319927437257E-2"/>
          <c:y val="0.6893516664244842"/>
          <c:w val="0.95148767624130615"/>
          <c:h val="0.254442327499071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21.658911715118627</c:v>
                </c:pt>
                <c:pt idx="1">
                  <c:v>78.34108828488138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9147274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1981200</c:v>
                </c:pt>
                <c:pt idx="1">
                  <c:v>7166074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19.028258366879211</c:v>
                </c:pt>
                <c:pt idx="1">
                  <c:v>80.971741633120786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10411883.01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1981200</c:v>
                </c:pt>
                <c:pt idx="1">
                  <c:v>8430683.0099999998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11.830329706348881</c:v>
                </c:pt>
                <c:pt idx="1">
                  <c:v>88.169670293651109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17084.900000000001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2021.2</c:v>
                </c:pt>
                <c:pt idx="1">
                  <c:v>15063.7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1.png"/><Relationship Id="rId7" Type="http://schemas.openxmlformats.org/officeDocument/2006/relationships/chart" Target="../charts/chart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image" Target="../media/image43.png"/><Relationship Id="rId10" Type="http://schemas.openxmlformats.org/officeDocument/2006/relationships/chart" Target="../charts/chart6.xml"/><Relationship Id="rId4" Type="http://schemas.openxmlformats.org/officeDocument/2006/relationships/image" Target="../media/image42.jpeg"/><Relationship Id="rId9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byudzhet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3" Type="http://schemas.openxmlformats.org/officeDocument/2006/relationships/image" Target="../media/image47.png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hart" Target="../charts/chart12.xml"/><Relationship Id="rId5" Type="http://schemas.openxmlformats.org/officeDocument/2006/relationships/image" Target="../media/image49.jpeg"/><Relationship Id="rId10" Type="http://schemas.openxmlformats.org/officeDocument/2006/relationships/chart" Target="../charts/chart11.xml"/><Relationship Id="rId4" Type="http://schemas.openxmlformats.org/officeDocument/2006/relationships/image" Target="../media/image48.png"/><Relationship Id="rId9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1@rambler.ru" TargetMode="Externa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b="1" spc="-1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800" b="1" spc="-2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8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29.12.2020 №16 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26431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15 450,7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17 034,9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10 411,9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9 147,3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9 150,1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15 249,3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16 807,9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10 177,9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925,6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8 906,6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2 364,9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1 730,0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12 421,7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14 836,7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168,9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15 545,7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18 542,6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10 411,9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9 147,3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9 150,1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-1507,7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09075"/>
              </p:ext>
            </p:extLst>
          </p:nvPr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23282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/>
                <a:gridCol w="1003317"/>
                <a:gridCol w="859897"/>
                <a:gridCol w="859897"/>
                <a:gridCol w="859896"/>
                <a:gridCol w="859896"/>
                <a:gridCol w="859896"/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33361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42108,5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43790,4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45630,7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47456,6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49354,6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14621,0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15205,0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15844,0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16478,0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17137,0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02621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Китовская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Китовский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с.Китово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2021 год и плановый период 2022 и 2023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37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обеспечение сбалансированности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67086"/>
              </p:ext>
            </p:extLst>
          </p:nvPr>
        </p:nvGraphicFramePr>
        <p:xfrm>
          <a:off x="281114" y="1065196"/>
          <a:ext cx="8569324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/>
                <a:gridCol w="1166303"/>
                <a:gridCol w="1149985"/>
                <a:gridCol w="1009650"/>
                <a:gridCol w="1009650"/>
                <a:gridCol w="1009650"/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 smtClean="0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15 450 702,02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17 084 891,96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10 411 883,01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9 147 274,0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9 150 100,0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154,1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110,6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60,9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87,9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15 545 739,65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18 592 644,43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10 411 883,01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9 147 274,0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9 150 100,0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157,2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119,6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56,0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87,9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95 037,63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-1 507 752,47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222 640,00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445 330,00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4604" marR="5080" indent="-1270">
              <a:lnSpc>
                <a:spcPct val="100000"/>
              </a:lnSpc>
            </a:pP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526195261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 smtClean="0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err="1" smtClean="0">
                <a:solidFill>
                  <a:schemeClr val="bg1"/>
                </a:solidFill>
                <a:effectLst/>
              </a:rPr>
              <a:t>Китовского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21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 smtClean="0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54497"/>
              </p:ext>
            </p:extLst>
          </p:nvPr>
        </p:nvGraphicFramePr>
        <p:xfrm>
          <a:off x="173053" y="942975"/>
          <a:ext cx="8760057" cy="35022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4747"/>
                <a:gridCol w="838200"/>
                <a:gridCol w="685800"/>
                <a:gridCol w="914400"/>
                <a:gridCol w="762000"/>
                <a:gridCol w="914400"/>
                <a:gridCol w="744620"/>
                <a:gridCol w="902181"/>
                <a:gridCol w="813762"/>
                <a:gridCol w="909947"/>
              </a:tblGrid>
              <a:tr h="95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ПОКАЗАТЕЛИ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2019 год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effectLst/>
                      </a:endParaRP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Оценка на 2020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2020 к 2019, </a:t>
                      </a:r>
                      <a:r>
                        <a:rPr lang="ru-RU" sz="900" dirty="0" smtClean="0"/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effectLst/>
                      </a:endParaRP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План на 2021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к 2020, %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План на 2022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к 2021, %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План на 2023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к 2022, %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73334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Налоговые</a:t>
                      </a:r>
                      <a:r>
                        <a:rPr lang="ru-RU" sz="1100" baseline="0" dirty="0" smtClean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2 827,6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2 021,2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1 981,2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1 981,2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1 981,2</a:t>
                      </a:r>
                    </a:p>
                    <a:p>
                      <a:pPr algn="r"/>
                      <a:endParaRPr lang="ru-RU" sz="11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</a:tr>
              <a:tr h="7067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межбюджетные трансферты:</a:t>
                      </a:r>
                    </a:p>
                    <a:p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12 623,1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15 063,7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8 430,7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7 166,1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7 168,9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3621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6 812,5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7 487,9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7 250,2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6 924,4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6 925,4</a:t>
                      </a:r>
                      <a:endParaRPr lang="ru-RU" sz="1100" b="1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3006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субвенции</a:t>
                      </a:r>
                      <a:endParaRPr lang="ru-RU" sz="1100" b="1" dirty="0" smtClean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241,7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243,5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44872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3 449,2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6 833,7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198,1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508,4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1" dirty="0" smtClean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1" dirty="0" smtClean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7039609" y="0"/>
                </a:moveTo>
                <a:lnTo>
                  <a:pt x="138557" y="0"/>
                </a:lnTo>
                <a:lnTo>
                  <a:pt x="94764" y="7063"/>
                </a:lnTo>
                <a:lnTo>
                  <a:pt x="56729" y="26731"/>
                </a:lnTo>
                <a:lnTo>
                  <a:pt x="26735" y="56723"/>
                </a:lnTo>
                <a:lnTo>
                  <a:pt x="7064" y="94759"/>
                </a:lnTo>
                <a:lnTo>
                  <a:pt x="0" y="138556"/>
                </a:lnTo>
                <a:lnTo>
                  <a:pt x="0" y="692797"/>
                </a:lnTo>
                <a:lnTo>
                  <a:pt x="7064" y="736595"/>
                </a:lnTo>
                <a:lnTo>
                  <a:pt x="26735" y="774630"/>
                </a:lnTo>
                <a:lnTo>
                  <a:pt x="56729" y="804623"/>
                </a:lnTo>
                <a:lnTo>
                  <a:pt x="94764" y="824291"/>
                </a:lnTo>
                <a:lnTo>
                  <a:pt x="138557" y="831354"/>
                </a:lnTo>
                <a:lnTo>
                  <a:pt x="7039609" y="831354"/>
                </a:lnTo>
                <a:lnTo>
                  <a:pt x="7083408" y="824291"/>
                </a:lnTo>
                <a:lnTo>
                  <a:pt x="7121447" y="804623"/>
                </a:lnTo>
                <a:lnTo>
                  <a:pt x="7151443" y="774630"/>
                </a:lnTo>
                <a:lnTo>
                  <a:pt x="7171115" y="736595"/>
                </a:lnTo>
                <a:lnTo>
                  <a:pt x="7178179" y="692797"/>
                </a:lnTo>
                <a:lnTo>
                  <a:pt x="7178179" y="138556"/>
                </a:lnTo>
                <a:lnTo>
                  <a:pt x="7171115" y="94759"/>
                </a:lnTo>
                <a:lnTo>
                  <a:pt x="7151443" y="56723"/>
                </a:lnTo>
                <a:lnTo>
                  <a:pt x="7121447" y="26731"/>
                </a:lnTo>
                <a:lnTo>
                  <a:pt x="7083408" y="7063"/>
                </a:lnTo>
                <a:lnTo>
                  <a:pt x="70396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0" y="138556"/>
                </a:moveTo>
                <a:lnTo>
                  <a:pt x="7064" y="94759"/>
                </a:lnTo>
                <a:lnTo>
                  <a:pt x="26735" y="56723"/>
                </a:lnTo>
                <a:lnTo>
                  <a:pt x="56729" y="26731"/>
                </a:lnTo>
                <a:lnTo>
                  <a:pt x="94764" y="7063"/>
                </a:lnTo>
                <a:lnTo>
                  <a:pt x="138557" y="0"/>
                </a:lnTo>
                <a:lnTo>
                  <a:pt x="7039609" y="0"/>
                </a:lnTo>
                <a:lnTo>
                  <a:pt x="7083408" y="7063"/>
                </a:lnTo>
                <a:lnTo>
                  <a:pt x="7121447" y="26731"/>
                </a:lnTo>
                <a:lnTo>
                  <a:pt x="7151443" y="56723"/>
                </a:lnTo>
                <a:lnTo>
                  <a:pt x="7171115" y="94759"/>
                </a:lnTo>
                <a:lnTo>
                  <a:pt x="7178179" y="138556"/>
                </a:lnTo>
                <a:lnTo>
                  <a:pt x="7178179" y="692797"/>
                </a:lnTo>
                <a:lnTo>
                  <a:pt x="7171115" y="736595"/>
                </a:lnTo>
                <a:lnTo>
                  <a:pt x="7151443" y="774630"/>
                </a:lnTo>
                <a:lnTo>
                  <a:pt x="7121447" y="804623"/>
                </a:lnTo>
                <a:lnTo>
                  <a:pt x="7083408" y="824291"/>
                </a:lnTo>
                <a:lnTo>
                  <a:pt x="7039609" y="831354"/>
                </a:lnTo>
                <a:lnTo>
                  <a:pt x="138557" y="831354"/>
                </a:lnTo>
                <a:lnTo>
                  <a:pt x="94764" y="824291"/>
                </a:lnTo>
                <a:lnTo>
                  <a:pt x="56729" y="804623"/>
                </a:lnTo>
                <a:lnTo>
                  <a:pt x="26735" y="774630"/>
                </a:lnTo>
                <a:lnTo>
                  <a:pt x="7064" y="736595"/>
                </a:lnTo>
                <a:lnTo>
                  <a:pt x="0" y="692797"/>
                </a:lnTo>
                <a:lnTo>
                  <a:pt x="0" y="13855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1" y="205740"/>
            <a:ext cx="66017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2021-2023 годах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8000" y="149301"/>
            <a:ext cx="935999" cy="82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41119" y="57722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Bookman Old Style"/>
                <a:cs typeface="Bookman Old Style"/>
              </a:rPr>
              <a:t>БЮДЖЕТ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200" y="1524000"/>
            <a:ext cx="6192782" cy="30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200" y="1524000"/>
            <a:ext cx="6193155" cy="302260"/>
          </a:xfrm>
          <a:custGeom>
            <a:avLst/>
            <a:gdLst/>
            <a:ahLst/>
            <a:cxnLst/>
            <a:rect l="l" t="t" r="r" b="b"/>
            <a:pathLst>
              <a:path w="6193155" h="302260">
                <a:moveTo>
                  <a:pt x="0" y="150990"/>
                </a:moveTo>
                <a:lnTo>
                  <a:pt x="36804" y="127639"/>
                </a:lnTo>
                <a:lnTo>
                  <a:pt x="81778" y="116370"/>
                </a:lnTo>
                <a:lnTo>
                  <a:pt x="121134" y="109030"/>
                </a:lnTo>
                <a:lnTo>
                  <a:pt x="167751" y="101840"/>
                </a:lnTo>
                <a:lnTo>
                  <a:pt x="221424" y="94811"/>
                </a:lnTo>
                <a:lnTo>
                  <a:pt x="281951" y="87952"/>
                </a:lnTo>
                <a:lnTo>
                  <a:pt x="349127" y="81272"/>
                </a:lnTo>
                <a:lnTo>
                  <a:pt x="422749" y="74783"/>
                </a:lnTo>
                <a:lnTo>
                  <a:pt x="461912" y="71612"/>
                </a:lnTo>
                <a:lnTo>
                  <a:pt x="502611" y="68493"/>
                </a:lnTo>
                <a:lnTo>
                  <a:pt x="544819" y="65427"/>
                </a:lnTo>
                <a:lnTo>
                  <a:pt x="588510" y="62414"/>
                </a:lnTo>
                <a:lnTo>
                  <a:pt x="633660" y="59456"/>
                </a:lnTo>
                <a:lnTo>
                  <a:pt x="680243" y="56554"/>
                </a:lnTo>
                <a:lnTo>
                  <a:pt x="728233" y="53709"/>
                </a:lnTo>
                <a:lnTo>
                  <a:pt x="777605" y="50924"/>
                </a:lnTo>
                <a:lnTo>
                  <a:pt x="828333" y="48198"/>
                </a:lnTo>
                <a:lnTo>
                  <a:pt x="880392" y="45533"/>
                </a:lnTo>
                <a:lnTo>
                  <a:pt x="933757" y="42931"/>
                </a:lnTo>
                <a:lnTo>
                  <a:pt x="988401" y="40392"/>
                </a:lnTo>
                <a:lnTo>
                  <a:pt x="1044299" y="37919"/>
                </a:lnTo>
                <a:lnTo>
                  <a:pt x="1101427" y="35511"/>
                </a:lnTo>
                <a:lnTo>
                  <a:pt x="1159757" y="33171"/>
                </a:lnTo>
                <a:lnTo>
                  <a:pt x="1219266" y="30899"/>
                </a:lnTo>
                <a:lnTo>
                  <a:pt x="1279927" y="28698"/>
                </a:lnTo>
                <a:lnTo>
                  <a:pt x="1341714" y="26567"/>
                </a:lnTo>
                <a:lnTo>
                  <a:pt x="1404604" y="24509"/>
                </a:lnTo>
                <a:lnTo>
                  <a:pt x="1468568" y="22524"/>
                </a:lnTo>
                <a:lnTo>
                  <a:pt x="1533584" y="20614"/>
                </a:lnTo>
                <a:lnTo>
                  <a:pt x="1599624" y="18781"/>
                </a:lnTo>
                <a:lnTo>
                  <a:pt x="1666664" y="17024"/>
                </a:lnTo>
                <a:lnTo>
                  <a:pt x="1734677" y="15347"/>
                </a:lnTo>
                <a:lnTo>
                  <a:pt x="1803639" y="13749"/>
                </a:lnTo>
                <a:lnTo>
                  <a:pt x="1873523" y="12232"/>
                </a:lnTo>
                <a:lnTo>
                  <a:pt x="1944306" y="10797"/>
                </a:lnTo>
                <a:lnTo>
                  <a:pt x="2015960" y="9446"/>
                </a:lnTo>
                <a:lnTo>
                  <a:pt x="2088460" y="8180"/>
                </a:lnTo>
                <a:lnTo>
                  <a:pt x="2161781" y="6999"/>
                </a:lnTo>
                <a:lnTo>
                  <a:pt x="2235898" y="5906"/>
                </a:lnTo>
                <a:lnTo>
                  <a:pt x="2310785" y="4902"/>
                </a:lnTo>
                <a:lnTo>
                  <a:pt x="2386416" y="3987"/>
                </a:lnTo>
                <a:lnTo>
                  <a:pt x="2462765" y="3164"/>
                </a:lnTo>
                <a:lnTo>
                  <a:pt x="2539809" y="2432"/>
                </a:lnTo>
                <a:lnTo>
                  <a:pt x="2617520" y="1794"/>
                </a:lnTo>
                <a:lnTo>
                  <a:pt x="2695874" y="1251"/>
                </a:lnTo>
                <a:lnTo>
                  <a:pt x="2774844" y="804"/>
                </a:lnTo>
                <a:lnTo>
                  <a:pt x="2854407" y="454"/>
                </a:lnTo>
                <a:lnTo>
                  <a:pt x="2934535" y="202"/>
                </a:lnTo>
                <a:lnTo>
                  <a:pt x="3015203" y="50"/>
                </a:lnTo>
                <a:lnTo>
                  <a:pt x="3096387" y="0"/>
                </a:lnTo>
                <a:lnTo>
                  <a:pt x="3177571" y="50"/>
                </a:lnTo>
                <a:lnTo>
                  <a:pt x="3258240" y="202"/>
                </a:lnTo>
                <a:lnTo>
                  <a:pt x="3338368" y="454"/>
                </a:lnTo>
                <a:lnTo>
                  <a:pt x="3417931" y="804"/>
                </a:lnTo>
                <a:lnTo>
                  <a:pt x="3496902" y="1251"/>
                </a:lnTo>
                <a:lnTo>
                  <a:pt x="3575256" y="1794"/>
                </a:lnTo>
                <a:lnTo>
                  <a:pt x="3652968" y="2432"/>
                </a:lnTo>
                <a:lnTo>
                  <a:pt x="3730012" y="3164"/>
                </a:lnTo>
                <a:lnTo>
                  <a:pt x="3806362" y="3987"/>
                </a:lnTo>
                <a:lnTo>
                  <a:pt x="3881994" y="4902"/>
                </a:lnTo>
                <a:lnTo>
                  <a:pt x="3956881" y="5906"/>
                </a:lnTo>
                <a:lnTo>
                  <a:pt x="4030998" y="6999"/>
                </a:lnTo>
                <a:lnTo>
                  <a:pt x="4104319" y="8180"/>
                </a:lnTo>
                <a:lnTo>
                  <a:pt x="4176820" y="9446"/>
                </a:lnTo>
                <a:lnTo>
                  <a:pt x="4248475" y="10797"/>
                </a:lnTo>
                <a:lnTo>
                  <a:pt x="4319257" y="12232"/>
                </a:lnTo>
                <a:lnTo>
                  <a:pt x="4389142" y="13749"/>
                </a:lnTo>
                <a:lnTo>
                  <a:pt x="4458104" y="15347"/>
                </a:lnTo>
                <a:lnTo>
                  <a:pt x="4526118" y="17024"/>
                </a:lnTo>
                <a:lnTo>
                  <a:pt x="4593158" y="18781"/>
                </a:lnTo>
                <a:lnTo>
                  <a:pt x="4659198" y="20614"/>
                </a:lnTo>
                <a:lnTo>
                  <a:pt x="4724214" y="22524"/>
                </a:lnTo>
                <a:lnTo>
                  <a:pt x="4788179" y="24509"/>
                </a:lnTo>
                <a:lnTo>
                  <a:pt x="4851068" y="26567"/>
                </a:lnTo>
                <a:lnTo>
                  <a:pt x="4912856" y="28698"/>
                </a:lnTo>
                <a:lnTo>
                  <a:pt x="4973517" y="30899"/>
                </a:lnTo>
                <a:lnTo>
                  <a:pt x="5033026" y="33171"/>
                </a:lnTo>
                <a:lnTo>
                  <a:pt x="5091357" y="35511"/>
                </a:lnTo>
                <a:lnTo>
                  <a:pt x="5148484" y="37919"/>
                </a:lnTo>
                <a:lnTo>
                  <a:pt x="5204383" y="40392"/>
                </a:lnTo>
                <a:lnTo>
                  <a:pt x="5259027" y="42931"/>
                </a:lnTo>
                <a:lnTo>
                  <a:pt x="5312392" y="45533"/>
                </a:lnTo>
                <a:lnTo>
                  <a:pt x="5364451" y="48198"/>
                </a:lnTo>
                <a:lnTo>
                  <a:pt x="5415179" y="50924"/>
                </a:lnTo>
                <a:lnTo>
                  <a:pt x="5464551" y="53709"/>
                </a:lnTo>
                <a:lnTo>
                  <a:pt x="5512542" y="56554"/>
                </a:lnTo>
                <a:lnTo>
                  <a:pt x="5559124" y="59456"/>
                </a:lnTo>
                <a:lnTo>
                  <a:pt x="5604274" y="62414"/>
                </a:lnTo>
                <a:lnTo>
                  <a:pt x="5647966" y="65427"/>
                </a:lnTo>
                <a:lnTo>
                  <a:pt x="5690174" y="68493"/>
                </a:lnTo>
                <a:lnTo>
                  <a:pt x="5730873" y="71612"/>
                </a:lnTo>
                <a:lnTo>
                  <a:pt x="5770037" y="74783"/>
                </a:lnTo>
                <a:lnTo>
                  <a:pt x="5843658" y="81272"/>
                </a:lnTo>
                <a:lnTo>
                  <a:pt x="5910834" y="87952"/>
                </a:lnTo>
                <a:lnTo>
                  <a:pt x="5971361" y="94811"/>
                </a:lnTo>
                <a:lnTo>
                  <a:pt x="6025035" y="101840"/>
                </a:lnTo>
                <a:lnTo>
                  <a:pt x="6071652" y="109030"/>
                </a:lnTo>
                <a:lnTo>
                  <a:pt x="6111008" y="116370"/>
                </a:lnTo>
                <a:lnTo>
                  <a:pt x="6155981" y="127639"/>
                </a:lnTo>
                <a:lnTo>
                  <a:pt x="6191743" y="147031"/>
                </a:lnTo>
                <a:lnTo>
                  <a:pt x="6192786" y="150990"/>
                </a:lnTo>
                <a:lnTo>
                  <a:pt x="6191743" y="154949"/>
                </a:lnTo>
                <a:lnTo>
                  <a:pt x="6155981" y="174341"/>
                </a:lnTo>
                <a:lnTo>
                  <a:pt x="6111008" y="185610"/>
                </a:lnTo>
                <a:lnTo>
                  <a:pt x="6071652" y="192950"/>
                </a:lnTo>
                <a:lnTo>
                  <a:pt x="6025035" y="200139"/>
                </a:lnTo>
                <a:lnTo>
                  <a:pt x="5971361" y="207169"/>
                </a:lnTo>
                <a:lnTo>
                  <a:pt x="5910834" y="214028"/>
                </a:lnTo>
                <a:lnTo>
                  <a:pt x="5843658" y="220707"/>
                </a:lnTo>
                <a:lnTo>
                  <a:pt x="5770037" y="227197"/>
                </a:lnTo>
                <a:lnTo>
                  <a:pt x="5730873" y="230367"/>
                </a:lnTo>
                <a:lnTo>
                  <a:pt x="5690174" y="233486"/>
                </a:lnTo>
                <a:lnTo>
                  <a:pt x="5647966" y="236553"/>
                </a:lnTo>
                <a:lnTo>
                  <a:pt x="5604274" y="239566"/>
                </a:lnTo>
                <a:lnTo>
                  <a:pt x="5559124" y="242524"/>
                </a:lnTo>
                <a:lnTo>
                  <a:pt x="5512542" y="245426"/>
                </a:lnTo>
                <a:lnTo>
                  <a:pt x="5464551" y="248270"/>
                </a:lnTo>
                <a:lnTo>
                  <a:pt x="5415179" y="251056"/>
                </a:lnTo>
                <a:lnTo>
                  <a:pt x="5364451" y="253782"/>
                </a:lnTo>
                <a:lnTo>
                  <a:pt x="5312392" y="256447"/>
                </a:lnTo>
                <a:lnTo>
                  <a:pt x="5259027" y="259049"/>
                </a:lnTo>
                <a:lnTo>
                  <a:pt x="5204383" y="261587"/>
                </a:lnTo>
                <a:lnTo>
                  <a:pt x="5148484" y="264061"/>
                </a:lnTo>
                <a:lnTo>
                  <a:pt x="5091357" y="266469"/>
                </a:lnTo>
                <a:lnTo>
                  <a:pt x="5033026" y="268809"/>
                </a:lnTo>
                <a:lnTo>
                  <a:pt x="4973517" y="271080"/>
                </a:lnTo>
                <a:lnTo>
                  <a:pt x="4912856" y="273282"/>
                </a:lnTo>
                <a:lnTo>
                  <a:pt x="4851068" y="275413"/>
                </a:lnTo>
                <a:lnTo>
                  <a:pt x="4788179" y="277471"/>
                </a:lnTo>
                <a:lnTo>
                  <a:pt x="4724214" y="279455"/>
                </a:lnTo>
                <a:lnTo>
                  <a:pt x="4659198" y="281365"/>
                </a:lnTo>
                <a:lnTo>
                  <a:pt x="4593158" y="283199"/>
                </a:lnTo>
                <a:lnTo>
                  <a:pt x="4526118" y="284955"/>
                </a:lnTo>
                <a:lnTo>
                  <a:pt x="4458104" y="286633"/>
                </a:lnTo>
                <a:lnTo>
                  <a:pt x="4389142" y="288231"/>
                </a:lnTo>
                <a:lnTo>
                  <a:pt x="4319257" y="289748"/>
                </a:lnTo>
                <a:lnTo>
                  <a:pt x="4248475" y="291183"/>
                </a:lnTo>
                <a:lnTo>
                  <a:pt x="4176820" y="292534"/>
                </a:lnTo>
                <a:lnTo>
                  <a:pt x="4104319" y="293800"/>
                </a:lnTo>
                <a:lnTo>
                  <a:pt x="4030998" y="294980"/>
                </a:lnTo>
                <a:lnTo>
                  <a:pt x="3956881" y="296073"/>
                </a:lnTo>
                <a:lnTo>
                  <a:pt x="3881994" y="297078"/>
                </a:lnTo>
                <a:lnTo>
                  <a:pt x="3806362" y="297992"/>
                </a:lnTo>
                <a:lnTo>
                  <a:pt x="3730012" y="298816"/>
                </a:lnTo>
                <a:lnTo>
                  <a:pt x="3652968" y="299547"/>
                </a:lnTo>
                <a:lnTo>
                  <a:pt x="3575256" y="300185"/>
                </a:lnTo>
                <a:lnTo>
                  <a:pt x="3496902" y="300729"/>
                </a:lnTo>
                <a:lnTo>
                  <a:pt x="3417931" y="301176"/>
                </a:lnTo>
                <a:lnTo>
                  <a:pt x="3338368" y="301526"/>
                </a:lnTo>
                <a:lnTo>
                  <a:pt x="3258240" y="301777"/>
                </a:lnTo>
                <a:lnTo>
                  <a:pt x="3177571" y="301929"/>
                </a:lnTo>
                <a:lnTo>
                  <a:pt x="3096387" y="301980"/>
                </a:lnTo>
                <a:lnTo>
                  <a:pt x="3015203" y="301929"/>
                </a:lnTo>
                <a:lnTo>
                  <a:pt x="2934535" y="301777"/>
                </a:lnTo>
                <a:lnTo>
                  <a:pt x="2854407" y="301526"/>
                </a:lnTo>
                <a:lnTo>
                  <a:pt x="2774844" y="301176"/>
                </a:lnTo>
                <a:lnTo>
                  <a:pt x="2695874" y="300729"/>
                </a:lnTo>
                <a:lnTo>
                  <a:pt x="2617520" y="300185"/>
                </a:lnTo>
                <a:lnTo>
                  <a:pt x="2539809" y="299547"/>
                </a:lnTo>
                <a:lnTo>
                  <a:pt x="2462765" y="298816"/>
                </a:lnTo>
                <a:lnTo>
                  <a:pt x="2386416" y="297992"/>
                </a:lnTo>
                <a:lnTo>
                  <a:pt x="2310785" y="297078"/>
                </a:lnTo>
                <a:lnTo>
                  <a:pt x="2235898" y="296073"/>
                </a:lnTo>
                <a:lnTo>
                  <a:pt x="2161781" y="294980"/>
                </a:lnTo>
                <a:lnTo>
                  <a:pt x="2088460" y="293800"/>
                </a:lnTo>
                <a:lnTo>
                  <a:pt x="2015960" y="292534"/>
                </a:lnTo>
                <a:lnTo>
                  <a:pt x="1944306" y="291183"/>
                </a:lnTo>
                <a:lnTo>
                  <a:pt x="1873523" y="289748"/>
                </a:lnTo>
                <a:lnTo>
                  <a:pt x="1803639" y="288231"/>
                </a:lnTo>
                <a:lnTo>
                  <a:pt x="1734677" y="286633"/>
                </a:lnTo>
                <a:lnTo>
                  <a:pt x="1666664" y="284955"/>
                </a:lnTo>
                <a:lnTo>
                  <a:pt x="1599624" y="283199"/>
                </a:lnTo>
                <a:lnTo>
                  <a:pt x="1533584" y="281365"/>
                </a:lnTo>
                <a:lnTo>
                  <a:pt x="1468568" y="279455"/>
                </a:lnTo>
                <a:lnTo>
                  <a:pt x="1404604" y="277471"/>
                </a:lnTo>
                <a:lnTo>
                  <a:pt x="1341714" y="275413"/>
                </a:lnTo>
                <a:lnTo>
                  <a:pt x="1279927" y="273282"/>
                </a:lnTo>
                <a:lnTo>
                  <a:pt x="1219266" y="271080"/>
                </a:lnTo>
                <a:lnTo>
                  <a:pt x="1159757" y="268809"/>
                </a:lnTo>
                <a:lnTo>
                  <a:pt x="1101427" y="266469"/>
                </a:lnTo>
                <a:lnTo>
                  <a:pt x="1044299" y="264061"/>
                </a:lnTo>
                <a:lnTo>
                  <a:pt x="988401" y="261587"/>
                </a:lnTo>
                <a:lnTo>
                  <a:pt x="933757" y="259049"/>
                </a:lnTo>
                <a:lnTo>
                  <a:pt x="880392" y="256447"/>
                </a:lnTo>
                <a:lnTo>
                  <a:pt x="828333" y="253782"/>
                </a:lnTo>
                <a:lnTo>
                  <a:pt x="777605" y="251056"/>
                </a:lnTo>
                <a:lnTo>
                  <a:pt x="728233" y="248270"/>
                </a:lnTo>
                <a:lnTo>
                  <a:pt x="680243" y="245426"/>
                </a:lnTo>
                <a:lnTo>
                  <a:pt x="633660" y="242524"/>
                </a:lnTo>
                <a:lnTo>
                  <a:pt x="588510" y="239566"/>
                </a:lnTo>
                <a:lnTo>
                  <a:pt x="544819" y="236553"/>
                </a:lnTo>
                <a:lnTo>
                  <a:pt x="502611" y="233486"/>
                </a:lnTo>
                <a:lnTo>
                  <a:pt x="461912" y="230367"/>
                </a:lnTo>
                <a:lnTo>
                  <a:pt x="422749" y="227197"/>
                </a:lnTo>
                <a:lnTo>
                  <a:pt x="349127" y="220707"/>
                </a:lnTo>
                <a:lnTo>
                  <a:pt x="281951" y="214028"/>
                </a:lnTo>
                <a:lnTo>
                  <a:pt x="221424" y="207169"/>
                </a:lnTo>
                <a:lnTo>
                  <a:pt x="167751" y="200139"/>
                </a:lnTo>
                <a:lnTo>
                  <a:pt x="121134" y="192950"/>
                </a:lnTo>
                <a:lnTo>
                  <a:pt x="81778" y="185610"/>
                </a:lnTo>
                <a:lnTo>
                  <a:pt x="36804" y="174341"/>
                </a:lnTo>
                <a:lnTo>
                  <a:pt x="1043" y="154949"/>
                </a:lnTo>
                <a:lnTo>
                  <a:pt x="0" y="15099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1524000"/>
            <a:ext cx="455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smtClean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20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3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годах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09" name="Диаграмма 108"/>
          <p:cNvGraphicFramePr/>
          <p:nvPr>
            <p:extLst>
              <p:ext uri="{D42A27DB-BD31-4B8C-83A1-F6EECF244321}">
                <p14:modId xmlns:p14="http://schemas.microsoft.com/office/powerpoint/2010/main" val="2476666908"/>
              </p:ext>
            </p:extLst>
          </p:nvPr>
        </p:nvGraphicFramePr>
        <p:xfrm>
          <a:off x="4876800" y="1600200"/>
          <a:ext cx="228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0" name="Диаграмма 109"/>
          <p:cNvGraphicFramePr/>
          <p:nvPr>
            <p:extLst>
              <p:ext uri="{D42A27DB-BD31-4B8C-83A1-F6EECF244321}">
                <p14:modId xmlns:p14="http://schemas.microsoft.com/office/powerpoint/2010/main" val="186260156"/>
              </p:ext>
            </p:extLst>
          </p:nvPr>
        </p:nvGraphicFramePr>
        <p:xfrm>
          <a:off x="6934200" y="1752600"/>
          <a:ext cx="2209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147528791"/>
              </p:ext>
            </p:extLst>
          </p:nvPr>
        </p:nvGraphicFramePr>
        <p:xfrm>
          <a:off x="6585253" y="2022995"/>
          <a:ext cx="2284368" cy="406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870576356"/>
              </p:ext>
            </p:extLst>
          </p:nvPr>
        </p:nvGraphicFramePr>
        <p:xfrm>
          <a:off x="4429891" y="2254238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799903201"/>
              </p:ext>
            </p:extLst>
          </p:nvPr>
        </p:nvGraphicFramePr>
        <p:xfrm>
          <a:off x="2358390" y="2254238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914230824"/>
              </p:ext>
            </p:extLst>
          </p:nvPr>
        </p:nvGraphicFramePr>
        <p:xfrm>
          <a:off x="470323" y="2254238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4400" y="4311638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2020 г.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2368" y="4277475"/>
            <a:ext cx="127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2023 г.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68333" y="4311637"/>
            <a:ext cx="127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2022 г.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43273" y="4318732"/>
            <a:ext cx="127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2021 г.</a:t>
            </a:r>
          </a:p>
        </p:txBody>
      </p:sp>
    </p:spTree>
    <p:extLst>
      <p:ext uri="{BB962C8B-B14F-4D97-AF65-F5344CB8AC3E}">
        <p14:creationId xmlns:p14="http://schemas.microsoft.com/office/powerpoint/2010/main" val="2172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72963"/>
              </p:ext>
            </p:extLst>
          </p:nvPr>
        </p:nvGraphicFramePr>
        <p:xfrm>
          <a:off x="263650" y="1334466"/>
          <a:ext cx="8575550" cy="3680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279"/>
                <a:gridCol w="865725"/>
                <a:gridCol w="702346"/>
                <a:gridCol w="634737"/>
                <a:gridCol w="738755"/>
                <a:gridCol w="708099"/>
                <a:gridCol w="738755"/>
                <a:gridCol w="708099"/>
                <a:gridCol w="738755"/>
              </a:tblGrid>
              <a:tr h="341934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 marR="408305" indent="-869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9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Решение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lang="ru-RU" sz="900" b="1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 err="1" smtClean="0">
                          <a:latin typeface="Arial"/>
                          <a:cs typeface="Arial"/>
                        </a:rPr>
                        <a:t>год</a:t>
                      </a:r>
                      <a:r>
                        <a:rPr sz="900" b="1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15 063,7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R="132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8 430,7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7 166,1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7 168,9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15 087,5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8 430,7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7 166,1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7 487,9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6 924,4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6 925,4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6 833,7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227,0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538,9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-23,8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 smtClean="0">
                <a:solidFill>
                  <a:srgbClr val="000000"/>
                </a:solidFill>
              </a:rPr>
              <a:t>Китовского</a:t>
            </a:r>
            <a:r>
              <a:rPr sz="2500" spc="-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kitovo.ru/byudzhet.html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Китовском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 err="1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dirty="0" smtClean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20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 smtClean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23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21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20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22г</a:t>
            </a:r>
            <a:r>
              <a:rPr sz="1100" dirty="0" smtClean="0">
                <a:latin typeface="Times New Roman"/>
                <a:cs typeface="Times New Roman"/>
              </a:rPr>
              <a:t>.</a:t>
            </a:r>
            <a:r>
              <a:rPr sz="1100" spc="-55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3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66495460"/>
              </p:ext>
            </p:extLst>
          </p:nvPr>
        </p:nvGraphicFramePr>
        <p:xfrm>
          <a:off x="254315" y="2228750"/>
          <a:ext cx="832885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452619635"/>
              </p:ext>
            </p:extLst>
          </p:nvPr>
        </p:nvGraphicFramePr>
        <p:xfrm>
          <a:off x="2618232" y="2297594"/>
          <a:ext cx="202996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130190288"/>
              </p:ext>
            </p:extLst>
          </p:nvPr>
        </p:nvGraphicFramePr>
        <p:xfrm>
          <a:off x="4572000" y="2297594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117662272"/>
              </p:ext>
            </p:extLst>
          </p:nvPr>
        </p:nvGraphicFramePr>
        <p:xfrm>
          <a:off x="6525768" y="2257419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 smtClean="0">
                <a:latin typeface="Arial"/>
                <a:cs typeface="Arial"/>
              </a:rPr>
              <a:t>Финансовое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действующих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расходных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обязательств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err="1" smtClean="0">
                <a:latin typeface="Arial"/>
                <a:cs typeface="Arial"/>
              </a:rPr>
              <a:t>Китовского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с </a:t>
            </a:r>
            <a:r>
              <a:rPr sz="1400" spc="-15" dirty="0" err="1" smtClean="0">
                <a:latin typeface="Arial"/>
                <a:cs typeface="Arial"/>
              </a:rPr>
              <a:t>учетом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целей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и </a:t>
            </a:r>
            <a:r>
              <a:rPr sz="1400" spc="-10" dirty="0" err="1" smtClean="0">
                <a:latin typeface="Arial"/>
                <a:cs typeface="Arial"/>
              </a:rPr>
              <a:t>задач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деятельности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органов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местного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самоуправления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6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 smtClean="0">
                <a:latin typeface="Arial"/>
                <a:cs typeface="Arial"/>
              </a:rPr>
              <a:t>Китовском</a:t>
            </a:r>
            <a:r>
              <a:rPr lang="ru-RU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 smtClean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21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3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33011"/>
              </p:ext>
            </p:extLst>
          </p:nvPr>
        </p:nvGraphicFramePr>
        <p:xfrm>
          <a:off x="207932" y="1136671"/>
          <a:ext cx="8402668" cy="4449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/>
                <a:gridCol w="671195"/>
                <a:gridCol w="3307079"/>
                <a:gridCol w="931259"/>
                <a:gridCol w="914400"/>
                <a:gridCol w="914400"/>
                <a:gridCol w="990600"/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5 489 333,38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5 313 501,50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5 287 333,50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5 280 359,50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54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802 360,29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3 570 141,81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3 557 816,00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3 532 696,00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3 532 696,00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kern="120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(Закупка товаров, работ и услуг для обеспечения государственных (муниципальных) нужд)</a:t>
                      </a:r>
                      <a:endParaRPr sz="1050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1 515,0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1 622,00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6 974,00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 выборов и референдумов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178,0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975 138,28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929 439,30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923 029,30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923 029,30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232 400,00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234 700,00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243 500,00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232 400,00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234 700,00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243 500,00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lang="en-US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1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en-US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74957"/>
              </p:ext>
            </p:extLst>
          </p:nvPr>
        </p:nvGraphicFramePr>
        <p:xfrm>
          <a:off x="457201" y="1295400"/>
          <a:ext cx="8229598" cy="519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/>
                <a:gridCol w="632527"/>
                <a:gridCol w="2630193"/>
                <a:gridCol w="1172936"/>
                <a:gridCol w="955221"/>
                <a:gridCol w="955221"/>
                <a:gridCol w="955221"/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116 320,00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116 320,00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381 923,37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281 127,48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5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371 923,37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271 127,48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5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5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 </a:t>
                      </a:r>
                      <a:r>
                        <a:rPr sz="105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1 971 500,09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1 743 236,03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949 068,96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727 378,96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1 971 500,09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1 743 236,03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949 068,96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727 378,96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9 781 190,90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2 483 019,92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9 781 190,90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2 483 019,92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202 278,08</a:t>
                      </a:r>
                      <a:endParaRPr lang="ru-RU" sz="10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  <a:endParaRPr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202 278,08</a:t>
                      </a:r>
                      <a:endParaRPr lang="ru-RU" sz="105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5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18 592 644,43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10 411 883,01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8 924 634,00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8 704 770,00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Проект бюджета Китовского сельского поселения на </a:t>
            </a:r>
            <a:r>
              <a:rPr lang="ru-RU" sz="2000" dirty="0" smtClean="0"/>
              <a:t>2021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2022 </a:t>
            </a:r>
            <a:r>
              <a:rPr lang="ru-RU" sz="2000" dirty="0"/>
              <a:t>и </a:t>
            </a:r>
            <a:r>
              <a:rPr lang="ru-RU" sz="2000" dirty="0" smtClean="0"/>
              <a:t>2023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 smtClean="0"/>
              <a:t>9 </a:t>
            </a:r>
            <a:r>
              <a:rPr lang="ru-RU" sz="2000" b="1" dirty="0"/>
              <a:t>муниципальных </a:t>
            </a:r>
            <a:r>
              <a:rPr lang="ru-RU" sz="2000" b="1" dirty="0" smtClean="0"/>
              <a:t>программ</a:t>
            </a:r>
            <a:r>
              <a:rPr lang="ru-RU" sz="2000" dirty="0" smtClean="0"/>
              <a:t>, перечень которых утвержден </a:t>
            </a:r>
            <a:r>
              <a:rPr lang="ru-RU" sz="2000" dirty="0"/>
              <a:t>постановлением Администрации Китовского сельского поселения от 14.11.2016 № </a:t>
            </a:r>
            <a:r>
              <a:rPr lang="ru-RU" sz="2000" dirty="0" smtClean="0"/>
              <a:t>254.( в действующей редакции)</a:t>
            </a:r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2021 </a:t>
            </a:r>
            <a:r>
              <a:rPr lang="ru-RU" sz="2000" dirty="0"/>
              <a:t>году – </a:t>
            </a:r>
            <a:r>
              <a:rPr lang="ru-RU" sz="2000" b="1" dirty="0" smtClean="0"/>
              <a:t>93,1%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8945"/>
              </p:ext>
            </p:extLst>
          </p:nvPr>
        </p:nvGraphicFramePr>
        <p:xfrm>
          <a:off x="409575" y="1467997"/>
          <a:ext cx="8487374" cy="3478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102235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658441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5 110 436,92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5 079 410,78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5 043 381,74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5 043 381,74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поселении»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458 004,97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127 620,00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127 620,00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1 744  513,56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1 546 249,50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939 068,96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717 378,96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61404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 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9 571 290,90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2 483 019,92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2 078 142,50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2 078 142,50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70451"/>
              </p:ext>
            </p:extLst>
          </p:nvPr>
        </p:nvGraphicFramePr>
        <p:xfrm>
          <a:off x="275626" y="1262434"/>
          <a:ext cx="8487374" cy="4087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371179"/>
                <a:gridCol w="1066800"/>
                <a:gridCol w="1143000"/>
                <a:gridCol w="1416050"/>
                <a:gridCol w="102235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658441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 Шуйского муниципального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Энергосбережение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269 900,00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Китовского сельского поселения»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17 204 146,35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9 305 000,20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8 248 213,20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8 026 523,20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поселения»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63139"/>
              </p:ext>
            </p:extLst>
          </p:nvPr>
        </p:nvGraphicFramePr>
        <p:xfrm>
          <a:off x="152399" y="3581400"/>
          <a:ext cx="8732447" cy="30965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/>
                <a:gridCol w="652876"/>
                <a:gridCol w="625727"/>
                <a:gridCol w="644197"/>
                <a:gridCol w="688704"/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3570,1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3 557,8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3 532,7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3 532,7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и муниципальных служащих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66029231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Целью </a:t>
            </a:r>
            <a:r>
              <a:rPr lang="ru-RU" sz="1600" dirty="0"/>
              <a:t>муниципальной </a:t>
            </a:r>
            <a:r>
              <a:rPr lang="ru-RU" sz="1600" dirty="0" smtClean="0"/>
              <a:t>программы является</a:t>
            </a:r>
            <a:r>
              <a:rPr lang="ru-RU" sz="1600" dirty="0"/>
              <a:t>: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овышение </a:t>
            </a:r>
            <a:r>
              <a:rPr lang="ru-RU" sz="1600" dirty="0"/>
              <a:t>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67508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г.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 smtClean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 smtClean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79916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сельского поселения»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пожарной безопасности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сельском поселении»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6705"/>
              </p:ext>
            </p:extLst>
          </p:nvPr>
        </p:nvGraphicFramePr>
        <p:xfrm>
          <a:off x="212645" y="3886200"/>
          <a:ext cx="8778592" cy="1563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601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4982424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повышение уровня обеспечения пожарной безопасности в </a:t>
            </a:r>
            <a:r>
              <a:rPr lang="ru-RU" sz="1400" dirty="0" err="1"/>
              <a:t>Китовском</a:t>
            </a:r>
            <a:r>
              <a:rPr lang="ru-RU" sz="1400" dirty="0"/>
              <a:t>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00198"/>
              </p:ext>
            </p:extLst>
          </p:nvPr>
        </p:nvGraphicFramePr>
        <p:xfrm>
          <a:off x="868139" y="5486400"/>
          <a:ext cx="7467603" cy="115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/>
                <a:gridCol w="459776"/>
                <a:gridCol w="590643"/>
                <a:gridCol w="656080"/>
                <a:gridCol w="721512"/>
                <a:gridCol w="614966"/>
              </a:tblGrid>
              <a:tr h="492652">
                <a:tc>
                  <a:txBody>
                    <a:bodyPr/>
                    <a:lstStyle/>
                    <a:p>
                      <a:pPr marL="1568450" indent="-946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14789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распашки защитных полос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««Благоустройство Китовского сельского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поселения»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23871"/>
              </p:ext>
            </p:extLst>
          </p:nvPr>
        </p:nvGraphicFramePr>
        <p:xfrm>
          <a:off x="228600" y="3211258"/>
          <a:ext cx="8778592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/>
                <a:gridCol w="609600"/>
                <a:gridCol w="685800"/>
                <a:gridCol w="578701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245,7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1 040,5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47098356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485" y="2362200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02621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/>
                <a:gridCol w="439078"/>
                <a:gridCol w="794937"/>
                <a:gridCol w="794937"/>
                <a:gridCol w="794937"/>
                <a:gridCol w="794937"/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«Молодое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поколение»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23750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27209231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24690"/>
              </p:ext>
            </p:extLst>
          </p:nvPr>
        </p:nvGraphicFramePr>
        <p:xfrm>
          <a:off x="808856" y="5257800"/>
          <a:ext cx="7651576" cy="1259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396744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670056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поселения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Шуйского муниципального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района»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12490"/>
              </p:ext>
            </p:extLst>
          </p:nvPr>
        </p:nvGraphicFramePr>
        <p:xfrm>
          <a:off x="232598" y="3832428"/>
          <a:ext cx="8695305" cy="28731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/>
                <a:gridCol w="650099"/>
                <a:gridCol w="623066"/>
                <a:gridCol w="641457"/>
                <a:gridCol w="685775"/>
              </a:tblGrid>
              <a:tr h="3092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», в том числе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2 931,5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2 333,0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1 928,1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1 928,1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Китовского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06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Капитальный ремонт нежилого здания дома культуры, расположенного по адресу: Ивановская область, Шуйский район, с.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Китово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, ул. Центральная, д. 94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6 216,1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2958145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</a:t>
            </a:r>
            <a:r>
              <a:rPr lang="ru-RU" sz="1200" dirty="0" smtClean="0"/>
              <a:t>программы являются</a:t>
            </a:r>
            <a:r>
              <a:rPr lang="ru-RU" sz="1200" dirty="0"/>
              <a:t>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</a:t>
            </a:r>
            <a:r>
              <a:rPr lang="ru-RU" sz="1200" dirty="0" smtClean="0"/>
              <a:t>потенциала</a:t>
            </a:r>
            <a:r>
              <a:rPr lang="ru-RU" sz="1200" dirty="0"/>
              <a:t>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</a:t>
            </a:r>
            <a:r>
              <a:rPr lang="ru-RU" sz="1200" dirty="0" smtClean="0"/>
              <a:t>и совершенствование </a:t>
            </a:r>
            <a:r>
              <a:rPr lang="ru-RU" sz="1200" dirty="0"/>
              <a:t>материально-технической базы </a:t>
            </a:r>
            <a:r>
              <a:rPr lang="ru-RU" sz="1200" dirty="0" smtClean="0"/>
              <a:t>для </a:t>
            </a:r>
            <a:r>
              <a:rPr lang="ru-RU" sz="1200" dirty="0"/>
              <a:t>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Развитие  культуры на территории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сельского поселения Шуйского муниципального района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19149"/>
              </p:ext>
            </p:extLst>
          </p:nvPr>
        </p:nvGraphicFramePr>
        <p:xfrm>
          <a:off x="215631" y="1828800"/>
          <a:ext cx="8839199" cy="1355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/>
                <a:gridCol w="672830"/>
                <a:gridCol w="685800"/>
                <a:gridCol w="685800"/>
                <a:gridCol w="685800"/>
                <a:gridCol w="762000"/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21г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год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6683">
                <a:tc>
                  <a:txBody>
                    <a:bodyPr/>
                    <a:lstStyle/>
                    <a:p>
                      <a:pPr marL="97155" marR="41211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Укрепление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метериально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-технической базы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6683">
                <a:tc>
                  <a:txBody>
                    <a:bodyPr/>
                    <a:lstStyle/>
                    <a:p>
                      <a:pPr marL="97155" marR="41211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учреждений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«Физическая культура 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85973"/>
              </p:ext>
            </p:extLst>
          </p:nvPr>
        </p:nvGraphicFramePr>
        <p:xfrm>
          <a:off x="228599" y="4479416"/>
          <a:ext cx="8778592" cy="11902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40115477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smtClean="0"/>
              <a:t>-</a:t>
            </a:r>
            <a:r>
              <a:rPr lang="ru-RU" dirty="0"/>
              <a:t>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</a:t>
            </a:r>
            <a:r>
              <a:rPr lang="ru-RU" dirty="0" smtClean="0"/>
              <a:t>мероприятиях.</a:t>
            </a:r>
            <a:endParaRPr lang="ru-RU" dirty="0"/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84733"/>
              </p:ext>
            </p:extLst>
          </p:nvPr>
        </p:nvGraphicFramePr>
        <p:xfrm>
          <a:off x="604006" y="5715000"/>
          <a:ext cx="82665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повышение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энергетической эффективности экономики и сокращения экономических издержек в бюджетном секторе Китовского сельского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поселения»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30785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269,9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8065188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73179"/>
              </p:ext>
            </p:extLst>
          </p:nvPr>
        </p:nvGraphicFramePr>
        <p:xfrm>
          <a:off x="808856" y="5257800"/>
          <a:ext cx="7651576" cy="111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463531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шт.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3535">
                <a:tc>
                  <a:txBody>
                    <a:bodyPr/>
                    <a:lstStyle/>
                    <a:p>
                      <a:pPr marL="97790" marR="40830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узла учета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тепловой энергии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ед.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и поддержка малого и среднего предпринимательства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 Шуйского муниципального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района»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4375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10524176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 smtClean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2021 – 2023 годах,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23852"/>
              </p:ext>
            </p:extLst>
          </p:nvPr>
        </p:nvGraphicFramePr>
        <p:xfrm>
          <a:off x="474414" y="1428019"/>
          <a:ext cx="7831386" cy="502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59"/>
                <a:gridCol w="3516252"/>
                <a:gridCol w="958918"/>
                <a:gridCol w="958919"/>
                <a:gridCol w="958919"/>
                <a:gridCol w="958919"/>
              </a:tblGrid>
              <a:tr h="466184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56587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225 500,00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232 400,00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234 700,00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243 500,00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752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92230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72 395,18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74 746,80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74 746,80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74 746,80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538 909,90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438 114,01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563374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1 515,00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1 622,00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6 974,00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72821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120 000,00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38891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муниципальных выборов в органы местного самоуправления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130 178,00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1 388 498,08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1 106 882,81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676 420,80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678 246,80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83820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Китовского сельского поселения на 2021 год не планируются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на 2020  год, руб.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 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38661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/>
                <a:gridCol w="1225695"/>
                <a:gridCol w="2530197"/>
                <a:gridCol w="1371600"/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01.01.2022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01.01.2022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 smtClean="0">
                <a:latin typeface="Arial"/>
                <a:cs typeface="Arial"/>
              </a:rPr>
              <a:t>земельный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Презентация «Бюджет для граждан» к решению Совета Китовского сельского поселения « О бюджете Китовского  сельского поселения на 2021 год и на плановый период 2022 и  2023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 smtClean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155927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Ивановская область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dirty="0" smtClean="0">
                <a:latin typeface="Arial"/>
                <a:cs typeface="Arial"/>
              </a:rPr>
              <a:t>Шуйский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 smtClean="0">
                <a:latin typeface="Arial"/>
                <a:cs typeface="Arial"/>
              </a:rPr>
              <a:t>с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lang="ru-RU" sz="1800" spc="-20" dirty="0" err="1" smtClean="0">
                <a:latin typeface="Arial"/>
                <a:cs typeface="Arial"/>
              </a:rPr>
              <a:t>Китово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5" dirty="0" smtClean="0">
                <a:latin typeface="Arial"/>
                <a:cs typeface="Arial"/>
              </a:rPr>
              <a:t>Северная 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 на </a:t>
            </a:r>
            <a:r>
              <a:rPr sz="1800" spc="-5" dirty="0">
                <a:latin typeface="Arial"/>
                <a:cs typeface="Arial"/>
              </a:rPr>
              <a:t>электронный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sz="1800" spc="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lang="ru-RU" sz="1800" spc="40" dirty="0" smtClean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5"/>
              </a:rPr>
              <a:t>kitovo1@rambler.ru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ru-RU" sz="1800" spc="-5" dirty="0" smtClean="0">
                <a:latin typeface="Arial"/>
                <a:cs typeface="Arial"/>
              </a:rPr>
              <a:t>30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6</a:t>
            </a:r>
            <a:r>
              <a:rPr sz="1800" spc="-10" dirty="0" smtClean="0">
                <a:latin typeface="Arial"/>
                <a:cs typeface="Arial"/>
              </a:rPr>
              <a:t>.00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13.</a:t>
            </a:r>
            <a:r>
              <a:rPr lang="ru-RU" sz="1800" spc="-10" dirty="0" smtClean="0">
                <a:latin typeface="Arial"/>
                <a:cs typeface="Arial"/>
              </a:rPr>
              <a:t>45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 smtClean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20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3304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 smtClean="0"/>
              <a:t>23540</a:t>
            </a:r>
            <a:r>
              <a:rPr lang="ru-RU" dirty="0" smtClean="0"/>
              <a:t> </a:t>
            </a:r>
            <a:r>
              <a:rPr sz="1800" b="1" spc="-5" dirty="0" err="1" smtClean="0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 smtClean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 smtClean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 smtClean="0">
                <a:latin typeface="Arial"/>
                <a:cs typeface="Arial"/>
              </a:rPr>
              <a:t>с.Китово</a:t>
            </a:r>
            <a:endParaRPr lang="ru-RU" spc="-5" dirty="0" smtClean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 smtClean="0"/>
              <a:t>Деревени</a:t>
            </a:r>
            <a:r>
              <a:rPr lang="ru-RU" dirty="0" smtClean="0"/>
              <a:t>: </a:t>
            </a:r>
            <a:r>
              <a:rPr lang="ru-RU" dirty="0" err="1" smtClean="0"/>
              <a:t>Брылиха</a:t>
            </a:r>
            <a:r>
              <a:rPr lang="ru-RU" dirty="0" smtClean="0"/>
              <a:t>, Высоково, </a:t>
            </a:r>
            <a:r>
              <a:rPr lang="ru-RU" dirty="0" err="1" smtClean="0"/>
              <a:t>Горяново</a:t>
            </a:r>
            <a:r>
              <a:rPr lang="ru-RU" dirty="0" smtClean="0"/>
              <a:t>, Елизарово, Палкино, </a:t>
            </a:r>
            <a:r>
              <a:rPr lang="ru-RU" dirty="0" err="1" smtClean="0"/>
              <a:t>Петрилово</a:t>
            </a:r>
            <a:r>
              <a:rPr lang="ru-RU" dirty="0" smtClean="0"/>
              <a:t>, </a:t>
            </a:r>
            <a:r>
              <a:rPr lang="ru-RU" dirty="0" err="1" smtClean="0"/>
              <a:t>Русилово</a:t>
            </a:r>
            <a:r>
              <a:rPr lang="ru-RU" dirty="0" smtClean="0"/>
              <a:t>, Слободка, </a:t>
            </a:r>
            <a:r>
              <a:rPr lang="ru-RU" dirty="0" err="1" smtClean="0"/>
              <a:t>Трутнево</a:t>
            </a:r>
            <a:r>
              <a:rPr lang="ru-RU" dirty="0" smtClean="0"/>
              <a:t>, </a:t>
            </a:r>
            <a:r>
              <a:rPr lang="ru-RU" dirty="0" err="1" smtClean="0"/>
              <a:t>Фатьяново</a:t>
            </a:r>
            <a:r>
              <a:rPr lang="ru-RU" dirty="0" smtClean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5638"/>
              </p:ext>
            </p:extLst>
          </p:nvPr>
        </p:nvGraphicFramePr>
        <p:xfrm>
          <a:off x="152400" y="838200"/>
          <a:ext cx="8763001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/>
                <a:gridCol w="1010830"/>
                <a:gridCol w="866336"/>
                <a:gridCol w="866336"/>
                <a:gridCol w="866335"/>
                <a:gridCol w="866335"/>
                <a:gridCol w="974894"/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2021-2023 годы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8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44675,6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45872,3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46182,3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46461,8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47182,6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году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102,70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К предыдущему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году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4932</Words>
  <Application>Microsoft Office PowerPoint</Application>
  <PresentationFormat>Экран (4:3)</PresentationFormat>
  <Paragraphs>1546</Paragraphs>
  <Slides>40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2021 год и плановый период 2022 и 2023 годов </vt:lpstr>
      <vt:lpstr>Презентация PowerPoint</vt:lpstr>
      <vt:lpstr>Доходы  бюджета  Китовского  сельского  поселения в 2021 - 2023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296</cp:revision>
  <cp:lastPrinted>2019-12-20T11:47:22Z</cp:lastPrinted>
  <dcterms:created xsi:type="dcterms:W3CDTF">2017-12-06T00:04:37Z</dcterms:created>
  <dcterms:modified xsi:type="dcterms:W3CDTF">2021-06-04T10:49:53Z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