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268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38" r:id="rId38"/>
    <p:sldId id="337" r:id="rId39"/>
    <p:sldId id="335" r:id="rId40"/>
    <p:sldId id="336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106" d="100"/>
          <a:sy n="106" d="100"/>
        </p:scale>
        <p:origin x="174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4615384615394"/>
          <c:y val="4.1666666666666678E-2"/>
          <c:w val="0.78205128205128205"/>
          <c:h val="0.847222222222222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4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 smtClean="0"/>
                      <a:t>13,6%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899202503533225"/>
                  <c:y val="-0.241666666666666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86,4</a:t>
                    </a:r>
                    <a:r>
                      <a:rPr lang="ru-RU" sz="1400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242.4</c:v>
                </c:pt>
                <c:pt idx="1">
                  <c:v>127.6</c:v>
                </c:pt>
                <c:pt idx="2">
                  <c:v>127.6</c:v>
                </c:pt>
                <c:pt idx="3">
                  <c:v>127.6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8166032"/>
        <c:axId val="268166592"/>
        <c:axId val="0"/>
      </c:bar3DChart>
      <c:catAx>
        <c:axId val="26816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8166592"/>
        <c:crosses val="autoZero"/>
        <c:auto val="1"/>
        <c:lblAlgn val="ctr"/>
        <c:lblOffset val="100"/>
        <c:noMultiLvlLbl val="0"/>
      </c:catAx>
      <c:valAx>
        <c:axId val="26816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8166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2029.2</c:v>
                </c:pt>
                <c:pt idx="1">
                  <c:v>1188.7</c:v>
                </c:pt>
                <c:pt idx="2">
                  <c:v>498.5</c:v>
                </c:pt>
                <c:pt idx="3">
                  <c:v>498.5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8171072"/>
        <c:axId val="268171632"/>
        <c:axId val="0"/>
      </c:bar3DChart>
      <c:catAx>
        <c:axId val="26817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8171632"/>
        <c:crosses val="autoZero"/>
        <c:auto val="1"/>
        <c:lblAlgn val="ctr"/>
        <c:lblOffset val="100"/>
        <c:noMultiLvlLbl val="0"/>
      </c:catAx>
      <c:valAx>
        <c:axId val="26817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817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8872224"/>
        <c:axId val="268872784"/>
        <c:axId val="0"/>
      </c:bar3DChart>
      <c:catAx>
        <c:axId val="26887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8872784"/>
        <c:crosses val="autoZero"/>
        <c:auto val="1"/>
        <c:lblAlgn val="ctr"/>
        <c:lblOffset val="100"/>
        <c:noMultiLvlLbl val="0"/>
      </c:catAx>
      <c:valAx>
        <c:axId val="26887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8872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2302.3000000000002</c:v>
                </c:pt>
                <c:pt idx="1">
                  <c:v>2336.6</c:v>
                </c:pt>
                <c:pt idx="2" formatCode="0.0">
                  <c:v>2291.8000000000002</c:v>
                </c:pt>
                <c:pt idx="3">
                  <c:v>2078.1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9297056"/>
        <c:axId val="269297616"/>
        <c:axId val="0"/>
      </c:bar3DChart>
      <c:catAx>
        <c:axId val="26929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9297616"/>
        <c:crosses val="autoZero"/>
        <c:auto val="1"/>
        <c:lblAlgn val="ctr"/>
        <c:lblOffset val="100"/>
        <c:noMultiLvlLbl val="0"/>
      </c:catAx>
      <c:valAx>
        <c:axId val="26929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9297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9302096"/>
        <c:axId val="269302656"/>
        <c:axId val="0"/>
      </c:bar3DChart>
      <c:catAx>
        <c:axId val="26930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9302656"/>
        <c:crosses val="autoZero"/>
        <c:auto val="1"/>
        <c:lblAlgn val="ctr"/>
        <c:lblOffset val="100"/>
        <c:noMultiLvlLbl val="0"/>
      </c:catAx>
      <c:valAx>
        <c:axId val="26930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93020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0424688"/>
        <c:axId val="270425248"/>
        <c:axId val="0"/>
      </c:bar3DChart>
      <c:catAx>
        <c:axId val="27042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0425248"/>
        <c:crosses val="autoZero"/>
        <c:auto val="1"/>
        <c:lblAlgn val="ctr"/>
        <c:lblOffset val="100"/>
        <c:noMultiLvlLbl val="0"/>
      </c:catAx>
      <c:valAx>
        <c:axId val="27042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04246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0780590351072115"/>
          <c:h val="0.52424823167796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0622592"/>
        <c:axId val="270623152"/>
        <c:axId val="0"/>
      </c:bar3DChart>
      <c:catAx>
        <c:axId val="27062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0623152"/>
        <c:crosses val="autoZero"/>
        <c:auto val="1"/>
        <c:lblAlgn val="ctr"/>
        <c:lblOffset val="100"/>
        <c:noMultiLvlLbl val="0"/>
      </c:catAx>
      <c:valAx>
        <c:axId val="27062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06225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5294117647092E-2"/>
          <c:y val="0.28757273104019898"/>
          <c:w val="0.55925235448510113"/>
          <c:h val="0.60046042271031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9.7105231032167491E-2"/>
                  <c:y val="0.122453740157480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444444444456"/>
          <c:y val="0.14583333333333343"/>
          <c:w val="0.69444444444444464"/>
          <c:h val="0.74404761904761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layout>
                <c:manualLayout>
                  <c:x val="-0.19317104111986003"/>
                  <c:y val="0.189761904761904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22,5%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648250218722661"/>
                  <c:y val="-0.2194642857142857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77,5%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23.4</c:v>
                </c:pt>
                <c:pt idx="1">
                  <c:v>76.599999999999994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 smtClean="0"/>
                      <a:t>22,5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dirty="0" smtClean="0"/>
                      <a:t>77,5%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23.8</c:v>
                </c:pt>
                <c:pt idx="1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83950617283952"/>
          <c:w val="0.85897435897435892"/>
          <c:h val="0.8271604938271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1.2284922717993583E-2"/>
                  <c:y val="-9.78540876834840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123748420336348"/>
                  <c:y val="-2.1814425974530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53.8</c:v>
                </c:pt>
                <c:pt idx="1">
                  <c:v>27.2</c:v>
                </c:pt>
                <c:pt idx="2">
                  <c:v>1.6</c:v>
                </c:pt>
                <c:pt idx="3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4.8308923884514438E-2"/>
                  <c:y val="1.54320987654320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837060367454068"/>
                  <c:y val="1.54320987654320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87.6</c:v>
                </c:pt>
                <c:pt idx="1">
                  <c:v>4.5999999999999996</c:v>
                </c:pt>
                <c:pt idx="2">
                  <c:v>2.6</c:v>
                </c:pt>
                <c:pt idx="3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5669024010887528"/>
                  <c:y val="6.410256410256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08E-2"/>
          <c:y val="7.2289156626506021E-2"/>
          <c:w val="0.77419354838709675"/>
          <c:h val="0.867469879518072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604919072615922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5317.5</c:v>
                </c:pt>
                <c:pt idx="1">
                  <c:v>4906</c:v>
                </c:pt>
                <c:pt idx="2">
                  <c:v>4921</c:v>
                </c:pt>
                <c:pt idx="3">
                  <c:v>4921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7152784"/>
        <c:axId val="267153344"/>
        <c:axId val="0"/>
      </c:bar3DChart>
      <c:catAx>
        <c:axId val="26715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7153344"/>
        <c:crosses val="autoZero"/>
        <c:auto val="1"/>
        <c:lblAlgn val="ctr"/>
        <c:lblOffset val="100"/>
        <c:noMultiLvlLbl val="0"/>
      </c:catAx>
      <c:valAx>
        <c:axId val="2671533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7152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1.png"/><Relationship Id="rId7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documents/905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chart" Target="../charts/chart8.xml"/><Relationship Id="rId4" Type="http://schemas.openxmlformats.org/officeDocument/2006/relationships/image" Target="../media/image48.png"/><Relationship Id="rId9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1@rambler.ru" TargetMode="Externa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b="1" spc="-1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800" b="1" spc="-2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800" b="1" spc="-2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00916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10024,4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15017,1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9809,2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8746,0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8745,1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9836,1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14815,7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9607,8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8544,6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8544,6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1913,3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2015,0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1730,0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268,5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344,2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241,3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7654,3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12456,5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7636,5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6573,3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6573,3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9890,8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16059,1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9809,2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8746,0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8745,1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133,6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-1042,0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52824"/>
              </p:ext>
            </p:extLst>
          </p:nvPr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165,00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159,00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42205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/>
                <a:gridCol w="1003317"/>
                <a:gridCol w="859897"/>
                <a:gridCol w="859897"/>
                <a:gridCol w="859896"/>
                <a:gridCol w="859896"/>
                <a:gridCol w="859896"/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3313,00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3310,00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91209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1988,00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40810,0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42442,4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44267,4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46126,7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47971,7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14737,00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15370,00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16016,00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16657,00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102,50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104,20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94614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180,10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67,70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Китовская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 smtClean="0">
                          <a:effectLst/>
                          <a:latin typeface="Times New Roman"/>
                        </a:rPr>
                        <a:t>Китовский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с.Китово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2020 год и плановый период 2021и 2022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37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обеспечение сбалансированности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03953"/>
              </p:ext>
            </p:extLst>
          </p:nvPr>
        </p:nvGraphicFramePr>
        <p:xfrm>
          <a:off x="281114" y="1065196"/>
          <a:ext cx="8569324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/>
                <a:gridCol w="1166303"/>
                <a:gridCol w="1149985"/>
                <a:gridCol w="1009650"/>
                <a:gridCol w="1009650"/>
                <a:gridCol w="1009650"/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 smtClean="0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10024415,89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15017112,26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9809247,93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8746066,80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8745150,00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106,5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149,8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65,3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89,2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9890826,06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16059153,54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9809247,93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8746066,80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8745150,00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97,7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162,4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61,1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89,2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133589,83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-1042041,28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213615,00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427230,00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4604" marR="5080" indent="-1270">
              <a:lnSpc>
                <a:spcPct val="100000"/>
              </a:lnSpc>
            </a:pP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" y="3949295"/>
            <a:ext cx="304800" cy="1651405"/>
          </a:xfrm>
          <a:custGeom>
            <a:avLst/>
            <a:gdLst/>
            <a:ahLst/>
            <a:cxnLst/>
            <a:rect l="l" t="t" r="r" b="b"/>
            <a:pathLst>
              <a:path w="304800" h="1790700">
                <a:moveTo>
                  <a:pt x="304800" y="0"/>
                </a:moveTo>
                <a:lnTo>
                  <a:pt x="0" y="0"/>
                </a:lnTo>
                <a:lnTo>
                  <a:pt x="0" y="1790700"/>
                </a:lnTo>
                <a:lnTo>
                  <a:pt x="304800" y="17907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3810000"/>
            <a:ext cx="304800" cy="1828800"/>
          </a:xfrm>
          <a:custGeom>
            <a:avLst/>
            <a:gdLst/>
            <a:ahLst/>
            <a:cxnLst/>
            <a:rect l="l" t="t" r="r" b="b"/>
            <a:pathLst>
              <a:path w="304800" h="2095500">
                <a:moveTo>
                  <a:pt x="304800" y="0"/>
                </a:moveTo>
                <a:lnTo>
                  <a:pt x="0" y="0"/>
                </a:lnTo>
                <a:lnTo>
                  <a:pt x="0" y="2095500"/>
                </a:lnTo>
                <a:lnTo>
                  <a:pt x="304800" y="20955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4038599"/>
            <a:ext cx="304800" cy="1583690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8844" y="4204980"/>
            <a:ext cx="306705" cy="1399276"/>
          </a:xfrm>
          <a:custGeom>
            <a:avLst/>
            <a:gdLst/>
            <a:ahLst/>
            <a:cxnLst/>
            <a:rect l="l" t="t" r="r" b="b"/>
            <a:pathLst>
              <a:path w="306704" h="1910079">
                <a:moveTo>
                  <a:pt x="306324" y="0"/>
                </a:moveTo>
                <a:lnTo>
                  <a:pt x="0" y="0"/>
                </a:lnTo>
                <a:lnTo>
                  <a:pt x="0" y="1909572"/>
                </a:lnTo>
                <a:lnTo>
                  <a:pt x="306324" y="1909572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3492" y="4204979"/>
            <a:ext cx="304800" cy="1399021"/>
          </a:xfrm>
          <a:custGeom>
            <a:avLst/>
            <a:gdLst/>
            <a:ahLst/>
            <a:cxnLst/>
            <a:rect l="l" t="t" r="r" b="b"/>
            <a:pathLst>
              <a:path w="304800" h="1941829">
                <a:moveTo>
                  <a:pt x="304800" y="0"/>
                </a:moveTo>
                <a:lnTo>
                  <a:pt x="0" y="0"/>
                </a:lnTo>
                <a:lnTo>
                  <a:pt x="0" y="1941576"/>
                </a:lnTo>
                <a:lnTo>
                  <a:pt x="304800" y="194157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4038599"/>
            <a:ext cx="304799" cy="1572399"/>
          </a:xfrm>
          <a:custGeom>
            <a:avLst/>
            <a:gdLst/>
            <a:ahLst/>
            <a:cxnLst/>
            <a:rect l="l" t="t" r="r" b="b"/>
            <a:pathLst>
              <a:path w="306705" h="1888489">
                <a:moveTo>
                  <a:pt x="306324" y="0"/>
                </a:moveTo>
                <a:lnTo>
                  <a:pt x="0" y="0"/>
                </a:lnTo>
                <a:lnTo>
                  <a:pt x="0" y="1888236"/>
                </a:lnTo>
                <a:lnTo>
                  <a:pt x="306324" y="1888236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3543300"/>
            <a:ext cx="306705" cy="2095500"/>
          </a:xfrm>
          <a:custGeom>
            <a:avLst/>
            <a:gdLst/>
            <a:ahLst/>
            <a:cxnLst/>
            <a:rect l="l" t="t" r="r" b="b"/>
            <a:pathLst>
              <a:path w="306705" h="2095500">
                <a:moveTo>
                  <a:pt x="306324" y="0"/>
                </a:moveTo>
                <a:lnTo>
                  <a:pt x="0" y="0"/>
                </a:lnTo>
                <a:lnTo>
                  <a:pt x="0" y="2095500"/>
                </a:lnTo>
                <a:lnTo>
                  <a:pt x="306324" y="2095500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4038599"/>
            <a:ext cx="304800" cy="1583690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4204980"/>
            <a:ext cx="304800" cy="1399276"/>
          </a:xfrm>
          <a:custGeom>
            <a:avLst/>
            <a:gdLst/>
            <a:ahLst/>
            <a:cxnLst/>
            <a:rect l="l" t="t" r="r" b="b"/>
            <a:pathLst>
              <a:path w="304800" h="1910079">
                <a:moveTo>
                  <a:pt x="304800" y="0"/>
                </a:moveTo>
                <a:lnTo>
                  <a:pt x="0" y="0"/>
                </a:lnTo>
                <a:lnTo>
                  <a:pt x="0" y="1909572"/>
                </a:lnTo>
                <a:lnTo>
                  <a:pt x="304800" y="1909572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8292" y="4204979"/>
            <a:ext cx="306705" cy="1399021"/>
          </a:xfrm>
          <a:custGeom>
            <a:avLst/>
            <a:gdLst/>
            <a:ahLst/>
            <a:cxnLst/>
            <a:rect l="l" t="t" r="r" b="b"/>
            <a:pathLst>
              <a:path w="306704" h="1941829">
                <a:moveTo>
                  <a:pt x="306324" y="0"/>
                </a:moveTo>
                <a:lnTo>
                  <a:pt x="0" y="0"/>
                </a:lnTo>
                <a:lnTo>
                  <a:pt x="0" y="1941576"/>
                </a:lnTo>
                <a:lnTo>
                  <a:pt x="306324" y="1941576"/>
                </a:lnTo>
                <a:lnTo>
                  <a:pt x="30632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7548" y="5603747"/>
            <a:ext cx="304800" cy="97790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3" y="53705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824" y="5603747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19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82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0948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59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24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4891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801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5800" y="4599148"/>
            <a:ext cx="990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10024415,89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7399" y="4447053"/>
            <a:ext cx="10351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15017112,26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9000" y="4512433"/>
            <a:ext cx="825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9809247,93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00600" y="4540170"/>
            <a:ext cx="8277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8746066,80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72201" y="4524168"/>
            <a:ext cx="8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8745150,00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23999" y="3741878"/>
            <a:ext cx="9143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9890826,06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3105" y="3496686"/>
            <a:ext cx="890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16059153,54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65093" y="3810000"/>
            <a:ext cx="81170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9809247,93</a:t>
            </a: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0480" y="3963950"/>
            <a:ext cx="914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8746066,80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37147" y="3932530"/>
            <a:ext cx="9113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8745150,00</a:t>
            </a:r>
            <a:endParaRPr sz="1200" b="1" spc="-5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8200" y="5381113"/>
            <a:ext cx="6934200" cy="488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53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133589,83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372870" algn="l"/>
                <a:tab pos="2645410" algn="l"/>
                <a:tab pos="4019550" algn="l"/>
                <a:tab pos="5393690" algn="l"/>
              </a:tabLst>
            </a:pPr>
            <a:r>
              <a:rPr sz="1200" spc="-30" dirty="0" smtClean="0">
                <a:latin typeface="Arial"/>
                <a:cs typeface="Arial"/>
              </a:rPr>
              <a:t>201</a:t>
            </a:r>
            <a:r>
              <a:rPr lang="ru-RU" sz="1200" spc="-30" dirty="0">
                <a:latin typeface="Arial"/>
                <a:cs typeface="Arial"/>
              </a:rPr>
              <a:t>8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Факт	</a:t>
            </a:r>
            <a:r>
              <a:rPr sz="1200" spc="-30" dirty="0" smtClean="0">
                <a:latin typeface="Arial"/>
                <a:cs typeface="Arial"/>
              </a:rPr>
              <a:t>201</a:t>
            </a:r>
            <a:r>
              <a:rPr lang="ru-RU" sz="1200" spc="-30" dirty="0">
                <a:latin typeface="Arial"/>
                <a:cs typeface="Arial"/>
              </a:rPr>
              <a:t>9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План	</a:t>
            </a:r>
            <a:r>
              <a:rPr sz="1200" spc="-30" dirty="0" smtClean="0">
                <a:latin typeface="Arial"/>
                <a:cs typeface="Arial"/>
              </a:rPr>
              <a:t>20</a:t>
            </a:r>
            <a:r>
              <a:rPr lang="ru-RU" sz="1200" spc="-30" dirty="0" smtClean="0">
                <a:latin typeface="Arial"/>
                <a:cs typeface="Arial"/>
              </a:rPr>
              <a:t>20г</a:t>
            </a:r>
            <a:r>
              <a:rPr sz="1200" spc="-30" dirty="0" smtClean="0">
                <a:latin typeface="Arial"/>
                <a:cs typeface="Arial"/>
              </a:rPr>
              <a:t>.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 smtClean="0">
                <a:latin typeface="Arial"/>
                <a:cs typeface="Arial"/>
              </a:rPr>
              <a:t>20</a:t>
            </a:r>
            <a:r>
              <a:rPr lang="ru-RU" sz="1200" spc="-30" dirty="0" smtClean="0">
                <a:latin typeface="Arial"/>
                <a:cs typeface="Arial"/>
              </a:rPr>
              <a:t>21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 smtClean="0">
                <a:latin typeface="Arial"/>
                <a:cs typeface="Arial"/>
              </a:rPr>
              <a:t>202</a:t>
            </a:r>
            <a:r>
              <a:rPr lang="ru-RU" sz="1200" spc="-30" dirty="0">
                <a:latin typeface="Arial"/>
                <a:cs typeface="Arial"/>
              </a:rPr>
              <a:t>2</a:t>
            </a:r>
            <a:r>
              <a:rPr sz="1200" spc="-30" dirty="0" smtClean="0">
                <a:latin typeface="Arial"/>
                <a:cs typeface="Arial"/>
              </a:rPr>
              <a:t>г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51647" y="4501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1647" y="4745735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0"/>
                </a:moveTo>
                <a:lnTo>
                  <a:pt x="76200" y="0"/>
                </a:lnTo>
                <a:lnTo>
                  <a:pt x="76200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1647" y="49911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948461" y="4366699"/>
            <a:ext cx="65151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доходы  </a:t>
            </a:r>
            <a:r>
              <a:rPr sz="1200" spc="-10" dirty="0">
                <a:latin typeface="Arial"/>
                <a:cs typeface="Arial"/>
              </a:rPr>
              <a:t>расходы  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ит</a:t>
            </a:r>
          </a:p>
        </p:txBody>
      </p:sp>
      <p:sp>
        <p:nvSpPr>
          <p:cNvPr id="55" name="object 64"/>
          <p:cNvSpPr/>
          <p:nvPr/>
        </p:nvSpPr>
        <p:spPr>
          <a:xfrm flipH="1">
            <a:off x="7848597" y="5181600"/>
            <a:ext cx="76202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7848600" y="5029200"/>
            <a:ext cx="914400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профицит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57" name="object 28"/>
          <p:cNvSpPr/>
          <p:nvPr/>
        </p:nvSpPr>
        <p:spPr>
          <a:xfrm>
            <a:off x="3124200" y="5562600"/>
            <a:ext cx="304800" cy="111253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2895600" y="5334000"/>
            <a:ext cx="104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-1042041,28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 smtClean="0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err="1" smtClean="0">
                <a:solidFill>
                  <a:schemeClr val="bg1"/>
                </a:solidFill>
                <a:effectLst/>
              </a:rPr>
              <a:t>Китовского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 smtClean="0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27680"/>
              </p:ext>
            </p:extLst>
          </p:nvPr>
        </p:nvGraphicFramePr>
        <p:xfrm>
          <a:off x="342899" y="1066800"/>
          <a:ext cx="8572498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97"/>
                <a:gridCol w="962222"/>
                <a:gridCol w="962222"/>
                <a:gridCol w="769777"/>
                <a:gridCol w="833926"/>
                <a:gridCol w="769777"/>
                <a:gridCol w="833926"/>
                <a:gridCol w="769777"/>
                <a:gridCol w="810574"/>
              </a:tblGrid>
              <a:tr h="1582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Отчет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2020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2020 к 2019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к 2020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к 2021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8618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2181,8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83,6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1971,2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8462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2197,2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406,6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6909,6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6812,46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6866,6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6573,3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6573,3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4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188,3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8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402,8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3446,9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363,4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7039609" y="0"/>
                </a:moveTo>
                <a:lnTo>
                  <a:pt x="138557" y="0"/>
                </a:lnTo>
                <a:lnTo>
                  <a:pt x="94764" y="7063"/>
                </a:lnTo>
                <a:lnTo>
                  <a:pt x="56729" y="26731"/>
                </a:lnTo>
                <a:lnTo>
                  <a:pt x="26735" y="56723"/>
                </a:lnTo>
                <a:lnTo>
                  <a:pt x="7064" y="94759"/>
                </a:lnTo>
                <a:lnTo>
                  <a:pt x="0" y="138556"/>
                </a:lnTo>
                <a:lnTo>
                  <a:pt x="0" y="692797"/>
                </a:lnTo>
                <a:lnTo>
                  <a:pt x="7064" y="736595"/>
                </a:lnTo>
                <a:lnTo>
                  <a:pt x="26735" y="774630"/>
                </a:lnTo>
                <a:lnTo>
                  <a:pt x="56729" y="804623"/>
                </a:lnTo>
                <a:lnTo>
                  <a:pt x="94764" y="824291"/>
                </a:lnTo>
                <a:lnTo>
                  <a:pt x="138557" y="831354"/>
                </a:lnTo>
                <a:lnTo>
                  <a:pt x="7039609" y="831354"/>
                </a:lnTo>
                <a:lnTo>
                  <a:pt x="7083408" y="824291"/>
                </a:lnTo>
                <a:lnTo>
                  <a:pt x="7121447" y="804623"/>
                </a:lnTo>
                <a:lnTo>
                  <a:pt x="7151443" y="774630"/>
                </a:lnTo>
                <a:lnTo>
                  <a:pt x="7171115" y="736595"/>
                </a:lnTo>
                <a:lnTo>
                  <a:pt x="7178179" y="692797"/>
                </a:lnTo>
                <a:lnTo>
                  <a:pt x="7178179" y="138556"/>
                </a:lnTo>
                <a:lnTo>
                  <a:pt x="7171115" y="94759"/>
                </a:lnTo>
                <a:lnTo>
                  <a:pt x="7151443" y="56723"/>
                </a:lnTo>
                <a:lnTo>
                  <a:pt x="7121447" y="26731"/>
                </a:lnTo>
                <a:lnTo>
                  <a:pt x="7083408" y="7063"/>
                </a:lnTo>
                <a:lnTo>
                  <a:pt x="70396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0" y="138556"/>
                </a:moveTo>
                <a:lnTo>
                  <a:pt x="7064" y="94759"/>
                </a:lnTo>
                <a:lnTo>
                  <a:pt x="26735" y="56723"/>
                </a:lnTo>
                <a:lnTo>
                  <a:pt x="56729" y="26731"/>
                </a:lnTo>
                <a:lnTo>
                  <a:pt x="94764" y="7063"/>
                </a:lnTo>
                <a:lnTo>
                  <a:pt x="138557" y="0"/>
                </a:lnTo>
                <a:lnTo>
                  <a:pt x="7039609" y="0"/>
                </a:lnTo>
                <a:lnTo>
                  <a:pt x="7083408" y="7063"/>
                </a:lnTo>
                <a:lnTo>
                  <a:pt x="7121447" y="26731"/>
                </a:lnTo>
                <a:lnTo>
                  <a:pt x="7151443" y="56723"/>
                </a:lnTo>
                <a:lnTo>
                  <a:pt x="7171115" y="94759"/>
                </a:lnTo>
                <a:lnTo>
                  <a:pt x="7178179" y="138556"/>
                </a:lnTo>
                <a:lnTo>
                  <a:pt x="7178179" y="692797"/>
                </a:lnTo>
                <a:lnTo>
                  <a:pt x="7171115" y="736595"/>
                </a:lnTo>
                <a:lnTo>
                  <a:pt x="7151443" y="774630"/>
                </a:lnTo>
                <a:lnTo>
                  <a:pt x="7121447" y="804623"/>
                </a:lnTo>
                <a:lnTo>
                  <a:pt x="7083408" y="824291"/>
                </a:lnTo>
                <a:lnTo>
                  <a:pt x="7039609" y="831354"/>
                </a:lnTo>
                <a:lnTo>
                  <a:pt x="138557" y="831354"/>
                </a:lnTo>
                <a:lnTo>
                  <a:pt x="94764" y="824291"/>
                </a:lnTo>
                <a:lnTo>
                  <a:pt x="56729" y="804623"/>
                </a:lnTo>
                <a:lnTo>
                  <a:pt x="26735" y="774630"/>
                </a:lnTo>
                <a:lnTo>
                  <a:pt x="7064" y="736595"/>
                </a:lnTo>
                <a:lnTo>
                  <a:pt x="0" y="692797"/>
                </a:lnTo>
                <a:lnTo>
                  <a:pt x="0" y="13855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1" y="205740"/>
            <a:ext cx="66017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2020-2022 годах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8000" y="149301"/>
            <a:ext cx="935999" cy="82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41119" y="57722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Bookman Old Style"/>
                <a:cs typeface="Bookman Old Style"/>
              </a:rPr>
              <a:t>БЮДЖЕТ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200" y="1524000"/>
            <a:ext cx="6192782" cy="30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200" y="1524000"/>
            <a:ext cx="6193155" cy="302260"/>
          </a:xfrm>
          <a:custGeom>
            <a:avLst/>
            <a:gdLst/>
            <a:ahLst/>
            <a:cxnLst/>
            <a:rect l="l" t="t" r="r" b="b"/>
            <a:pathLst>
              <a:path w="6193155" h="302260">
                <a:moveTo>
                  <a:pt x="0" y="150990"/>
                </a:moveTo>
                <a:lnTo>
                  <a:pt x="36804" y="127639"/>
                </a:lnTo>
                <a:lnTo>
                  <a:pt x="81778" y="116370"/>
                </a:lnTo>
                <a:lnTo>
                  <a:pt x="121134" y="109030"/>
                </a:lnTo>
                <a:lnTo>
                  <a:pt x="167751" y="101840"/>
                </a:lnTo>
                <a:lnTo>
                  <a:pt x="221424" y="94811"/>
                </a:lnTo>
                <a:lnTo>
                  <a:pt x="281951" y="87952"/>
                </a:lnTo>
                <a:lnTo>
                  <a:pt x="349127" y="81272"/>
                </a:lnTo>
                <a:lnTo>
                  <a:pt x="422749" y="74783"/>
                </a:lnTo>
                <a:lnTo>
                  <a:pt x="461912" y="71612"/>
                </a:lnTo>
                <a:lnTo>
                  <a:pt x="502611" y="68493"/>
                </a:lnTo>
                <a:lnTo>
                  <a:pt x="544819" y="65427"/>
                </a:lnTo>
                <a:lnTo>
                  <a:pt x="588510" y="62414"/>
                </a:lnTo>
                <a:lnTo>
                  <a:pt x="633660" y="59456"/>
                </a:lnTo>
                <a:lnTo>
                  <a:pt x="680243" y="56554"/>
                </a:lnTo>
                <a:lnTo>
                  <a:pt x="728233" y="53709"/>
                </a:lnTo>
                <a:lnTo>
                  <a:pt x="777605" y="50924"/>
                </a:lnTo>
                <a:lnTo>
                  <a:pt x="828333" y="48198"/>
                </a:lnTo>
                <a:lnTo>
                  <a:pt x="880392" y="45533"/>
                </a:lnTo>
                <a:lnTo>
                  <a:pt x="933757" y="42931"/>
                </a:lnTo>
                <a:lnTo>
                  <a:pt x="988401" y="40392"/>
                </a:lnTo>
                <a:lnTo>
                  <a:pt x="1044299" y="37919"/>
                </a:lnTo>
                <a:lnTo>
                  <a:pt x="1101427" y="35511"/>
                </a:lnTo>
                <a:lnTo>
                  <a:pt x="1159757" y="33171"/>
                </a:lnTo>
                <a:lnTo>
                  <a:pt x="1219266" y="30899"/>
                </a:lnTo>
                <a:lnTo>
                  <a:pt x="1279927" y="28698"/>
                </a:lnTo>
                <a:lnTo>
                  <a:pt x="1341714" y="26567"/>
                </a:lnTo>
                <a:lnTo>
                  <a:pt x="1404604" y="24509"/>
                </a:lnTo>
                <a:lnTo>
                  <a:pt x="1468568" y="22524"/>
                </a:lnTo>
                <a:lnTo>
                  <a:pt x="1533584" y="20614"/>
                </a:lnTo>
                <a:lnTo>
                  <a:pt x="1599624" y="18781"/>
                </a:lnTo>
                <a:lnTo>
                  <a:pt x="1666664" y="17024"/>
                </a:lnTo>
                <a:lnTo>
                  <a:pt x="1734677" y="15347"/>
                </a:lnTo>
                <a:lnTo>
                  <a:pt x="1803639" y="13749"/>
                </a:lnTo>
                <a:lnTo>
                  <a:pt x="1873523" y="12232"/>
                </a:lnTo>
                <a:lnTo>
                  <a:pt x="1944306" y="10797"/>
                </a:lnTo>
                <a:lnTo>
                  <a:pt x="2015960" y="9446"/>
                </a:lnTo>
                <a:lnTo>
                  <a:pt x="2088460" y="8180"/>
                </a:lnTo>
                <a:lnTo>
                  <a:pt x="2161781" y="6999"/>
                </a:lnTo>
                <a:lnTo>
                  <a:pt x="2235898" y="5906"/>
                </a:lnTo>
                <a:lnTo>
                  <a:pt x="2310785" y="4902"/>
                </a:lnTo>
                <a:lnTo>
                  <a:pt x="2386416" y="3987"/>
                </a:lnTo>
                <a:lnTo>
                  <a:pt x="2462765" y="3164"/>
                </a:lnTo>
                <a:lnTo>
                  <a:pt x="2539809" y="2432"/>
                </a:lnTo>
                <a:lnTo>
                  <a:pt x="2617520" y="1794"/>
                </a:lnTo>
                <a:lnTo>
                  <a:pt x="2695874" y="1251"/>
                </a:lnTo>
                <a:lnTo>
                  <a:pt x="2774844" y="804"/>
                </a:lnTo>
                <a:lnTo>
                  <a:pt x="2854407" y="454"/>
                </a:lnTo>
                <a:lnTo>
                  <a:pt x="2934535" y="202"/>
                </a:lnTo>
                <a:lnTo>
                  <a:pt x="3015203" y="50"/>
                </a:lnTo>
                <a:lnTo>
                  <a:pt x="3096387" y="0"/>
                </a:lnTo>
                <a:lnTo>
                  <a:pt x="3177571" y="50"/>
                </a:lnTo>
                <a:lnTo>
                  <a:pt x="3258240" y="202"/>
                </a:lnTo>
                <a:lnTo>
                  <a:pt x="3338368" y="454"/>
                </a:lnTo>
                <a:lnTo>
                  <a:pt x="3417931" y="804"/>
                </a:lnTo>
                <a:lnTo>
                  <a:pt x="3496902" y="1251"/>
                </a:lnTo>
                <a:lnTo>
                  <a:pt x="3575256" y="1794"/>
                </a:lnTo>
                <a:lnTo>
                  <a:pt x="3652968" y="2432"/>
                </a:lnTo>
                <a:lnTo>
                  <a:pt x="3730012" y="3164"/>
                </a:lnTo>
                <a:lnTo>
                  <a:pt x="3806362" y="3987"/>
                </a:lnTo>
                <a:lnTo>
                  <a:pt x="3881994" y="4902"/>
                </a:lnTo>
                <a:lnTo>
                  <a:pt x="3956881" y="5906"/>
                </a:lnTo>
                <a:lnTo>
                  <a:pt x="4030998" y="6999"/>
                </a:lnTo>
                <a:lnTo>
                  <a:pt x="4104319" y="8180"/>
                </a:lnTo>
                <a:lnTo>
                  <a:pt x="4176820" y="9446"/>
                </a:lnTo>
                <a:lnTo>
                  <a:pt x="4248475" y="10797"/>
                </a:lnTo>
                <a:lnTo>
                  <a:pt x="4319257" y="12232"/>
                </a:lnTo>
                <a:lnTo>
                  <a:pt x="4389142" y="13749"/>
                </a:lnTo>
                <a:lnTo>
                  <a:pt x="4458104" y="15347"/>
                </a:lnTo>
                <a:lnTo>
                  <a:pt x="4526118" y="17024"/>
                </a:lnTo>
                <a:lnTo>
                  <a:pt x="4593158" y="18781"/>
                </a:lnTo>
                <a:lnTo>
                  <a:pt x="4659198" y="20614"/>
                </a:lnTo>
                <a:lnTo>
                  <a:pt x="4724214" y="22524"/>
                </a:lnTo>
                <a:lnTo>
                  <a:pt x="4788179" y="24509"/>
                </a:lnTo>
                <a:lnTo>
                  <a:pt x="4851068" y="26567"/>
                </a:lnTo>
                <a:lnTo>
                  <a:pt x="4912856" y="28698"/>
                </a:lnTo>
                <a:lnTo>
                  <a:pt x="4973517" y="30899"/>
                </a:lnTo>
                <a:lnTo>
                  <a:pt x="5033026" y="33171"/>
                </a:lnTo>
                <a:lnTo>
                  <a:pt x="5091357" y="35511"/>
                </a:lnTo>
                <a:lnTo>
                  <a:pt x="5148484" y="37919"/>
                </a:lnTo>
                <a:lnTo>
                  <a:pt x="5204383" y="40392"/>
                </a:lnTo>
                <a:lnTo>
                  <a:pt x="5259027" y="42931"/>
                </a:lnTo>
                <a:lnTo>
                  <a:pt x="5312392" y="45533"/>
                </a:lnTo>
                <a:lnTo>
                  <a:pt x="5364451" y="48198"/>
                </a:lnTo>
                <a:lnTo>
                  <a:pt x="5415179" y="50924"/>
                </a:lnTo>
                <a:lnTo>
                  <a:pt x="5464551" y="53709"/>
                </a:lnTo>
                <a:lnTo>
                  <a:pt x="5512542" y="56554"/>
                </a:lnTo>
                <a:lnTo>
                  <a:pt x="5559124" y="59456"/>
                </a:lnTo>
                <a:lnTo>
                  <a:pt x="5604274" y="62414"/>
                </a:lnTo>
                <a:lnTo>
                  <a:pt x="5647966" y="65427"/>
                </a:lnTo>
                <a:lnTo>
                  <a:pt x="5690174" y="68493"/>
                </a:lnTo>
                <a:lnTo>
                  <a:pt x="5730873" y="71612"/>
                </a:lnTo>
                <a:lnTo>
                  <a:pt x="5770037" y="74783"/>
                </a:lnTo>
                <a:lnTo>
                  <a:pt x="5843658" y="81272"/>
                </a:lnTo>
                <a:lnTo>
                  <a:pt x="5910834" y="87952"/>
                </a:lnTo>
                <a:lnTo>
                  <a:pt x="5971361" y="94811"/>
                </a:lnTo>
                <a:lnTo>
                  <a:pt x="6025035" y="101840"/>
                </a:lnTo>
                <a:lnTo>
                  <a:pt x="6071652" y="109030"/>
                </a:lnTo>
                <a:lnTo>
                  <a:pt x="6111008" y="116370"/>
                </a:lnTo>
                <a:lnTo>
                  <a:pt x="6155981" y="127639"/>
                </a:lnTo>
                <a:lnTo>
                  <a:pt x="6191743" y="147031"/>
                </a:lnTo>
                <a:lnTo>
                  <a:pt x="6192786" y="150990"/>
                </a:lnTo>
                <a:lnTo>
                  <a:pt x="6191743" y="154949"/>
                </a:lnTo>
                <a:lnTo>
                  <a:pt x="6155981" y="174341"/>
                </a:lnTo>
                <a:lnTo>
                  <a:pt x="6111008" y="185610"/>
                </a:lnTo>
                <a:lnTo>
                  <a:pt x="6071652" y="192950"/>
                </a:lnTo>
                <a:lnTo>
                  <a:pt x="6025035" y="200139"/>
                </a:lnTo>
                <a:lnTo>
                  <a:pt x="5971361" y="207169"/>
                </a:lnTo>
                <a:lnTo>
                  <a:pt x="5910834" y="214028"/>
                </a:lnTo>
                <a:lnTo>
                  <a:pt x="5843658" y="220707"/>
                </a:lnTo>
                <a:lnTo>
                  <a:pt x="5770037" y="227197"/>
                </a:lnTo>
                <a:lnTo>
                  <a:pt x="5730873" y="230367"/>
                </a:lnTo>
                <a:lnTo>
                  <a:pt x="5690174" y="233486"/>
                </a:lnTo>
                <a:lnTo>
                  <a:pt x="5647966" y="236553"/>
                </a:lnTo>
                <a:lnTo>
                  <a:pt x="5604274" y="239566"/>
                </a:lnTo>
                <a:lnTo>
                  <a:pt x="5559124" y="242524"/>
                </a:lnTo>
                <a:lnTo>
                  <a:pt x="5512542" y="245426"/>
                </a:lnTo>
                <a:lnTo>
                  <a:pt x="5464551" y="248270"/>
                </a:lnTo>
                <a:lnTo>
                  <a:pt x="5415179" y="251056"/>
                </a:lnTo>
                <a:lnTo>
                  <a:pt x="5364451" y="253782"/>
                </a:lnTo>
                <a:lnTo>
                  <a:pt x="5312392" y="256447"/>
                </a:lnTo>
                <a:lnTo>
                  <a:pt x="5259027" y="259049"/>
                </a:lnTo>
                <a:lnTo>
                  <a:pt x="5204383" y="261587"/>
                </a:lnTo>
                <a:lnTo>
                  <a:pt x="5148484" y="264061"/>
                </a:lnTo>
                <a:lnTo>
                  <a:pt x="5091357" y="266469"/>
                </a:lnTo>
                <a:lnTo>
                  <a:pt x="5033026" y="268809"/>
                </a:lnTo>
                <a:lnTo>
                  <a:pt x="4973517" y="271080"/>
                </a:lnTo>
                <a:lnTo>
                  <a:pt x="4912856" y="273282"/>
                </a:lnTo>
                <a:lnTo>
                  <a:pt x="4851068" y="275413"/>
                </a:lnTo>
                <a:lnTo>
                  <a:pt x="4788179" y="277471"/>
                </a:lnTo>
                <a:lnTo>
                  <a:pt x="4724214" y="279455"/>
                </a:lnTo>
                <a:lnTo>
                  <a:pt x="4659198" y="281365"/>
                </a:lnTo>
                <a:lnTo>
                  <a:pt x="4593158" y="283199"/>
                </a:lnTo>
                <a:lnTo>
                  <a:pt x="4526118" y="284955"/>
                </a:lnTo>
                <a:lnTo>
                  <a:pt x="4458104" y="286633"/>
                </a:lnTo>
                <a:lnTo>
                  <a:pt x="4389142" y="288231"/>
                </a:lnTo>
                <a:lnTo>
                  <a:pt x="4319257" y="289748"/>
                </a:lnTo>
                <a:lnTo>
                  <a:pt x="4248475" y="291183"/>
                </a:lnTo>
                <a:lnTo>
                  <a:pt x="4176820" y="292534"/>
                </a:lnTo>
                <a:lnTo>
                  <a:pt x="4104319" y="293800"/>
                </a:lnTo>
                <a:lnTo>
                  <a:pt x="4030998" y="294980"/>
                </a:lnTo>
                <a:lnTo>
                  <a:pt x="3956881" y="296073"/>
                </a:lnTo>
                <a:lnTo>
                  <a:pt x="3881994" y="297078"/>
                </a:lnTo>
                <a:lnTo>
                  <a:pt x="3806362" y="297992"/>
                </a:lnTo>
                <a:lnTo>
                  <a:pt x="3730012" y="298816"/>
                </a:lnTo>
                <a:lnTo>
                  <a:pt x="3652968" y="299547"/>
                </a:lnTo>
                <a:lnTo>
                  <a:pt x="3575256" y="300185"/>
                </a:lnTo>
                <a:lnTo>
                  <a:pt x="3496902" y="300729"/>
                </a:lnTo>
                <a:lnTo>
                  <a:pt x="3417931" y="301176"/>
                </a:lnTo>
                <a:lnTo>
                  <a:pt x="3338368" y="301526"/>
                </a:lnTo>
                <a:lnTo>
                  <a:pt x="3258240" y="301777"/>
                </a:lnTo>
                <a:lnTo>
                  <a:pt x="3177571" y="301929"/>
                </a:lnTo>
                <a:lnTo>
                  <a:pt x="3096387" y="301980"/>
                </a:lnTo>
                <a:lnTo>
                  <a:pt x="3015203" y="301929"/>
                </a:lnTo>
                <a:lnTo>
                  <a:pt x="2934535" y="301777"/>
                </a:lnTo>
                <a:lnTo>
                  <a:pt x="2854407" y="301526"/>
                </a:lnTo>
                <a:lnTo>
                  <a:pt x="2774844" y="301176"/>
                </a:lnTo>
                <a:lnTo>
                  <a:pt x="2695874" y="300729"/>
                </a:lnTo>
                <a:lnTo>
                  <a:pt x="2617520" y="300185"/>
                </a:lnTo>
                <a:lnTo>
                  <a:pt x="2539809" y="299547"/>
                </a:lnTo>
                <a:lnTo>
                  <a:pt x="2462765" y="298816"/>
                </a:lnTo>
                <a:lnTo>
                  <a:pt x="2386416" y="297992"/>
                </a:lnTo>
                <a:lnTo>
                  <a:pt x="2310785" y="297078"/>
                </a:lnTo>
                <a:lnTo>
                  <a:pt x="2235898" y="296073"/>
                </a:lnTo>
                <a:lnTo>
                  <a:pt x="2161781" y="294980"/>
                </a:lnTo>
                <a:lnTo>
                  <a:pt x="2088460" y="293800"/>
                </a:lnTo>
                <a:lnTo>
                  <a:pt x="2015960" y="292534"/>
                </a:lnTo>
                <a:lnTo>
                  <a:pt x="1944306" y="291183"/>
                </a:lnTo>
                <a:lnTo>
                  <a:pt x="1873523" y="289748"/>
                </a:lnTo>
                <a:lnTo>
                  <a:pt x="1803639" y="288231"/>
                </a:lnTo>
                <a:lnTo>
                  <a:pt x="1734677" y="286633"/>
                </a:lnTo>
                <a:lnTo>
                  <a:pt x="1666664" y="284955"/>
                </a:lnTo>
                <a:lnTo>
                  <a:pt x="1599624" y="283199"/>
                </a:lnTo>
                <a:lnTo>
                  <a:pt x="1533584" y="281365"/>
                </a:lnTo>
                <a:lnTo>
                  <a:pt x="1468568" y="279455"/>
                </a:lnTo>
                <a:lnTo>
                  <a:pt x="1404604" y="277471"/>
                </a:lnTo>
                <a:lnTo>
                  <a:pt x="1341714" y="275413"/>
                </a:lnTo>
                <a:lnTo>
                  <a:pt x="1279927" y="273282"/>
                </a:lnTo>
                <a:lnTo>
                  <a:pt x="1219266" y="271080"/>
                </a:lnTo>
                <a:lnTo>
                  <a:pt x="1159757" y="268809"/>
                </a:lnTo>
                <a:lnTo>
                  <a:pt x="1101427" y="266469"/>
                </a:lnTo>
                <a:lnTo>
                  <a:pt x="1044299" y="264061"/>
                </a:lnTo>
                <a:lnTo>
                  <a:pt x="988401" y="261587"/>
                </a:lnTo>
                <a:lnTo>
                  <a:pt x="933757" y="259049"/>
                </a:lnTo>
                <a:lnTo>
                  <a:pt x="880392" y="256447"/>
                </a:lnTo>
                <a:lnTo>
                  <a:pt x="828333" y="253782"/>
                </a:lnTo>
                <a:lnTo>
                  <a:pt x="777605" y="251056"/>
                </a:lnTo>
                <a:lnTo>
                  <a:pt x="728233" y="248270"/>
                </a:lnTo>
                <a:lnTo>
                  <a:pt x="680243" y="245426"/>
                </a:lnTo>
                <a:lnTo>
                  <a:pt x="633660" y="242524"/>
                </a:lnTo>
                <a:lnTo>
                  <a:pt x="588510" y="239566"/>
                </a:lnTo>
                <a:lnTo>
                  <a:pt x="544819" y="236553"/>
                </a:lnTo>
                <a:lnTo>
                  <a:pt x="502611" y="233486"/>
                </a:lnTo>
                <a:lnTo>
                  <a:pt x="461912" y="230367"/>
                </a:lnTo>
                <a:lnTo>
                  <a:pt x="422749" y="227197"/>
                </a:lnTo>
                <a:lnTo>
                  <a:pt x="349127" y="220707"/>
                </a:lnTo>
                <a:lnTo>
                  <a:pt x="281951" y="214028"/>
                </a:lnTo>
                <a:lnTo>
                  <a:pt x="221424" y="207169"/>
                </a:lnTo>
                <a:lnTo>
                  <a:pt x="167751" y="200139"/>
                </a:lnTo>
                <a:lnTo>
                  <a:pt x="121134" y="192950"/>
                </a:lnTo>
                <a:lnTo>
                  <a:pt x="81778" y="185610"/>
                </a:lnTo>
                <a:lnTo>
                  <a:pt x="36804" y="174341"/>
                </a:lnTo>
                <a:lnTo>
                  <a:pt x="1043" y="154949"/>
                </a:lnTo>
                <a:lnTo>
                  <a:pt x="0" y="15099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1524000"/>
            <a:ext cx="455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smtClean="0">
                <a:latin typeface="Arial"/>
                <a:cs typeface="Arial"/>
              </a:rPr>
              <a:t>201</a:t>
            </a:r>
            <a:r>
              <a:rPr lang="ru-RU" sz="1400" b="1" spc="-5" dirty="0">
                <a:latin typeface="Arial"/>
                <a:cs typeface="Arial"/>
              </a:rPr>
              <a:t>9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1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годах</a:t>
            </a:r>
            <a:r>
              <a:rPr sz="1400" b="1" spc="-5" dirty="0" smtClean="0">
                <a:latin typeface="Arial"/>
                <a:cs typeface="Arial"/>
              </a:rPr>
              <a:t>,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dirty="0" smtClean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24000" y="3733800"/>
            <a:ext cx="106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201</a:t>
            </a:r>
            <a:r>
              <a:rPr lang="ru-RU" sz="1600" dirty="0">
                <a:latin typeface="Times New Roman"/>
                <a:cs typeface="Times New Roman"/>
              </a:rPr>
              <a:t>9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marL="32384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План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70050" y="3962400"/>
            <a:ext cx="7341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</a:t>
            </a:r>
            <a:r>
              <a:rPr lang="ru-RU" sz="1600" dirty="0" smtClean="0">
                <a:latin typeface="Times New Roman"/>
                <a:cs typeface="Times New Roman"/>
              </a:rPr>
              <a:t>20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5" name="object 95"/>
          <p:cNvSpPr/>
          <p:nvPr/>
        </p:nvSpPr>
        <p:spPr>
          <a:xfrm>
            <a:off x="3810000" y="3886201"/>
            <a:ext cx="4343400" cy="76199"/>
          </a:xfrm>
          <a:custGeom>
            <a:avLst/>
            <a:gdLst/>
            <a:ahLst/>
            <a:cxnLst/>
            <a:rect l="l" t="t" r="r" b="b"/>
            <a:pathLst>
              <a:path w="3528059" h="108585">
                <a:moveTo>
                  <a:pt x="3527996" y="0"/>
                </a:moveTo>
                <a:lnTo>
                  <a:pt x="3527289" y="21017"/>
                </a:lnTo>
                <a:lnTo>
                  <a:pt x="3525361" y="38182"/>
                </a:lnTo>
                <a:lnTo>
                  <a:pt x="3522499" y="49756"/>
                </a:lnTo>
                <a:lnTo>
                  <a:pt x="3518992" y="54000"/>
                </a:lnTo>
                <a:lnTo>
                  <a:pt x="1772996" y="54000"/>
                </a:lnTo>
                <a:lnTo>
                  <a:pt x="1769494" y="58244"/>
                </a:lnTo>
                <a:lnTo>
                  <a:pt x="1766631" y="69818"/>
                </a:lnTo>
                <a:lnTo>
                  <a:pt x="1764700" y="86983"/>
                </a:lnTo>
                <a:lnTo>
                  <a:pt x="1763991" y="108000"/>
                </a:lnTo>
                <a:lnTo>
                  <a:pt x="1763285" y="86983"/>
                </a:lnTo>
                <a:lnTo>
                  <a:pt x="1761358" y="69818"/>
                </a:lnTo>
                <a:lnTo>
                  <a:pt x="1758500" y="58244"/>
                </a:lnTo>
                <a:lnTo>
                  <a:pt x="1755000" y="54000"/>
                </a:lnTo>
                <a:lnTo>
                  <a:pt x="8991" y="54000"/>
                </a:lnTo>
                <a:lnTo>
                  <a:pt x="5491" y="49756"/>
                </a:lnTo>
                <a:lnTo>
                  <a:pt x="2633" y="38182"/>
                </a:lnTo>
                <a:lnTo>
                  <a:pt x="706" y="21017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791200" y="3962399"/>
            <a:ext cx="685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</a:t>
            </a:r>
            <a:r>
              <a:rPr lang="ru-RU" sz="1600" dirty="0" smtClean="0">
                <a:latin typeface="Times New Roman"/>
                <a:cs typeface="Times New Roman"/>
              </a:rPr>
              <a:t>21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924800" y="3962400"/>
            <a:ext cx="7280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202</a:t>
            </a:r>
            <a:r>
              <a:rPr lang="ru-RU" sz="1600" dirty="0">
                <a:latin typeface="Times New Roman"/>
                <a:cs typeface="Times New Roman"/>
              </a:rPr>
              <a:t>2</a:t>
            </a:r>
            <a:r>
              <a:rPr sz="1600" dirty="0" smtClean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362200" y="6102538"/>
            <a:ext cx="20675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latin typeface="Times New Roman"/>
                <a:cs typeface="Times New Roman"/>
              </a:rPr>
              <a:t>Безвозмездные поступления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81600" y="3657600"/>
            <a:ext cx="1981200" cy="27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6780">
              <a:lnSpc>
                <a:spcPct val="156100"/>
              </a:lnSpc>
              <a:spcBef>
                <a:spcPts val="95"/>
              </a:spcBef>
            </a:pPr>
            <a:r>
              <a:rPr sz="1100" spc="-5" dirty="0" err="1">
                <a:latin typeface="Times New Roman"/>
                <a:cs typeface="Times New Roman"/>
              </a:rPr>
              <a:t>Прогноз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940485" y="6131667"/>
            <a:ext cx="360045" cy="402209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24889" y="6148842"/>
            <a:ext cx="356711" cy="385034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660954636"/>
              </p:ext>
            </p:extLst>
          </p:nvPr>
        </p:nvGraphicFramePr>
        <p:xfrm>
          <a:off x="762000" y="1905000"/>
          <a:ext cx="1981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8" name="Диаграмма 107"/>
          <p:cNvGraphicFramePr/>
          <p:nvPr>
            <p:extLst>
              <p:ext uri="{D42A27DB-BD31-4B8C-83A1-F6EECF244321}">
                <p14:modId xmlns:p14="http://schemas.microsoft.com/office/powerpoint/2010/main" val="1718103989"/>
              </p:ext>
            </p:extLst>
          </p:nvPr>
        </p:nvGraphicFramePr>
        <p:xfrm>
          <a:off x="2667000" y="914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9" name="Диаграмма 108"/>
          <p:cNvGraphicFramePr/>
          <p:nvPr>
            <p:extLst>
              <p:ext uri="{D42A27DB-BD31-4B8C-83A1-F6EECF244321}">
                <p14:modId xmlns:p14="http://schemas.microsoft.com/office/powerpoint/2010/main" val="2109306468"/>
              </p:ext>
            </p:extLst>
          </p:nvPr>
        </p:nvGraphicFramePr>
        <p:xfrm>
          <a:off x="4876800" y="1600200"/>
          <a:ext cx="228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0" name="Диаграмма 109"/>
          <p:cNvGraphicFramePr/>
          <p:nvPr>
            <p:extLst>
              <p:ext uri="{D42A27DB-BD31-4B8C-83A1-F6EECF244321}">
                <p14:modId xmlns:p14="http://schemas.microsoft.com/office/powerpoint/2010/main" val="344661787"/>
              </p:ext>
            </p:extLst>
          </p:nvPr>
        </p:nvGraphicFramePr>
        <p:xfrm>
          <a:off x="6934200" y="1752600"/>
          <a:ext cx="2209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5256056" y="6148842"/>
            <a:ext cx="3437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Налоговые и неналоговые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28380"/>
              </p:ext>
            </p:extLst>
          </p:nvPr>
        </p:nvGraphicFramePr>
        <p:xfrm>
          <a:off x="263650" y="1334466"/>
          <a:ext cx="8575550" cy="5142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279"/>
                <a:gridCol w="865725"/>
                <a:gridCol w="628984"/>
                <a:gridCol w="708099"/>
                <a:gridCol w="738755"/>
                <a:gridCol w="708099"/>
                <a:gridCol w="738755"/>
                <a:gridCol w="708099"/>
                <a:gridCol w="738755"/>
              </a:tblGrid>
              <a:tr h="544631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 marR="40830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Решение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 smtClean="0">
                          <a:latin typeface="Arial"/>
                          <a:cs typeface="Arial"/>
                        </a:rPr>
                        <a:t>год</a:t>
                      </a:r>
                      <a:r>
                        <a:rPr sz="1000" b="1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b="1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76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сумма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объему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12657,9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7837,9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6774,8</a:t>
                      </a: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6773,9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12657,9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9837,9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6774,8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6773,9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6812,4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53,8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6866,6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87,6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6573,3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6573,3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97,0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6500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3446,9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27,2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363,4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4,6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81382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201,4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6201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2197,2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17,4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406,6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5,2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 smtClean="0">
                <a:solidFill>
                  <a:srgbClr val="000000"/>
                </a:solidFill>
              </a:rPr>
              <a:t>Китовского</a:t>
            </a:r>
            <a:r>
              <a:rPr sz="2500" spc="-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17946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</a:t>
            </a:r>
            <a:r>
              <a:rPr sz="1600" spc="-20" dirty="0" err="1" smtClean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latin typeface="Times New Roman" pitchFamily="18" charset="0"/>
                <a:cs typeface="Times New Roman" pitchFamily="18" charset="0"/>
                <a:hlinkClick r:id="rId5"/>
              </a:rPr>
              <a:t>kitovo.ru/documents/905.html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Китовском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 err="1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dirty="0" smtClean="0">
                <a:latin typeface="Arial"/>
                <a:cs typeface="Arial"/>
              </a:rPr>
              <a:t>201</a:t>
            </a:r>
            <a:r>
              <a:rPr lang="ru-RU" sz="1200" b="1" dirty="0">
                <a:latin typeface="Arial"/>
                <a:cs typeface="Arial"/>
              </a:rPr>
              <a:t>9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 smtClean="0">
                <a:latin typeface="Arial"/>
                <a:cs typeface="Arial"/>
              </a:rPr>
              <a:t>202</a:t>
            </a:r>
            <a:r>
              <a:rPr lang="ru-RU" sz="1200" b="1" dirty="0">
                <a:latin typeface="Arial"/>
                <a:cs typeface="Arial"/>
              </a:rPr>
              <a:t>2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20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201</a:t>
            </a:r>
            <a:r>
              <a:rPr lang="ru-RU" sz="1100" dirty="0" smtClean="0">
                <a:latin typeface="Times New Roman"/>
                <a:cs typeface="Times New Roman"/>
              </a:rPr>
              <a:t>9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smtClean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21</a:t>
            </a:r>
            <a:r>
              <a:rPr sz="1100" dirty="0" smtClean="0">
                <a:latin typeface="Times New Roman"/>
                <a:cs typeface="Times New Roman"/>
              </a:rPr>
              <a:t>.</a:t>
            </a:r>
            <a:r>
              <a:rPr sz="1100" spc="-55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2</a:t>
            </a:r>
            <a:r>
              <a:rPr sz="1100" dirty="0" smtClean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00200" y="5074365"/>
            <a:ext cx="8382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Дотации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61652" y="5053790"/>
            <a:ext cx="976948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Субсидии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65229" y="5074365"/>
            <a:ext cx="949771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Субвенции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19200" y="5143106"/>
            <a:ext cx="218122" cy="26709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 flipH="1">
            <a:off x="2628900" y="5143106"/>
            <a:ext cx="228600" cy="264439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4419601" y="5143106"/>
            <a:ext cx="211014" cy="26709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9"/>
          <p:cNvSpPr/>
          <p:nvPr/>
        </p:nvSpPr>
        <p:spPr>
          <a:xfrm flipH="1" flipV="1">
            <a:off x="6096000" y="5111977"/>
            <a:ext cx="228600" cy="295567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Прямоугольник 119"/>
          <p:cNvSpPr/>
          <p:nvPr/>
        </p:nvSpPr>
        <p:spPr>
          <a:xfrm>
            <a:off x="6417944" y="5074365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0" dirty="0" smtClean="0">
                <a:latin typeface="Arial"/>
                <a:cs typeface="Arial"/>
              </a:rPr>
              <a:t>Иные межбюджетные трансферты</a:t>
            </a:r>
            <a:endParaRPr lang="ru-RU" sz="1400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3846597804"/>
              </p:ext>
            </p:extLst>
          </p:nvPr>
        </p:nvGraphicFramePr>
        <p:xfrm>
          <a:off x="457200" y="2057400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 smtClean="0">
                <a:latin typeface="Arial"/>
                <a:cs typeface="Arial"/>
              </a:rPr>
              <a:t>Финансовое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действующих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расходных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обязательств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err="1" smtClean="0">
                <a:latin typeface="Arial"/>
                <a:cs typeface="Arial"/>
              </a:rPr>
              <a:t>Китовского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с </a:t>
            </a:r>
            <a:r>
              <a:rPr sz="1400" spc="-15" dirty="0" err="1" smtClean="0">
                <a:latin typeface="Arial"/>
                <a:cs typeface="Arial"/>
              </a:rPr>
              <a:t>учетом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5" dirty="0" err="1" smtClean="0">
                <a:latin typeface="Arial"/>
                <a:cs typeface="Arial"/>
              </a:rPr>
              <a:t>целей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и </a:t>
            </a:r>
            <a:r>
              <a:rPr sz="1400" spc="-10" dirty="0" err="1" smtClean="0">
                <a:latin typeface="Arial"/>
                <a:cs typeface="Arial"/>
              </a:rPr>
              <a:t>задач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деятельности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органов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5" dirty="0" err="1" smtClean="0">
                <a:latin typeface="Arial"/>
                <a:cs typeface="Arial"/>
              </a:rPr>
              <a:t>местного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самоуправления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сельского</a:t>
            </a:r>
            <a:r>
              <a:rPr sz="1400" spc="-60" dirty="0" smtClean="0">
                <a:latin typeface="Arial"/>
                <a:cs typeface="Arial"/>
              </a:rPr>
              <a:t> </a:t>
            </a:r>
            <a:r>
              <a:rPr sz="1400" spc="-10" dirty="0" err="1" smtClean="0">
                <a:latin typeface="Arial"/>
                <a:cs typeface="Arial"/>
              </a:rPr>
              <a:t>поселения</a:t>
            </a: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 smtClean="0">
                <a:latin typeface="Arial"/>
                <a:cs typeface="Arial"/>
              </a:rPr>
              <a:t>Китовском</a:t>
            </a:r>
            <a:r>
              <a:rPr lang="ru-RU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 smtClean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20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2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32351"/>
              </p:ext>
            </p:extLst>
          </p:nvPr>
        </p:nvGraphicFramePr>
        <p:xfrm>
          <a:off x="207932" y="1136671"/>
          <a:ext cx="8402668" cy="522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/>
                <a:gridCol w="671195"/>
                <a:gridCol w="3307079"/>
                <a:gridCol w="931259"/>
                <a:gridCol w="914400"/>
                <a:gridCol w="914400"/>
                <a:gridCol w="990600"/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5405007,30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5242558,80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5112425,80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5111509,00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высшего должностного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720551,00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781799,00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Правительства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Федерации, высших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исполнительных органов государственной  власти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субъектов Российской Федерации,  местных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администраций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3490841,00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3386014,00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3400980,00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3400980,00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(Закупка товаров, работ и услуг для обеспечения государственных (муниципальных) нужд)</a:t>
                      </a:r>
                      <a:endParaRPr sz="1200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833,30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871,80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916,80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Обеспечение </a:t>
                      </a:r>
                      <a:r>
                        <a:rPr lang="ru-RU" sz="1200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проведения выборов и референдумов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130178,00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Резервные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фонды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Другие общегосударственные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вопросы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1182782,00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918730,00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ОБОРОНА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Мобилизационная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вневойсковая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подготовка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200550,00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35411"/>
              </p:ext>
            </p:extLst>
          </p:nvPr>
        </p:nvGraphicFramePr>
        <p:xfrm>
          <a:off x="457201" y="1295400"/>
          <a:ext cx="8229598" cy="5079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/>
                <a:gridCol w="632527"/>
                <a:gridCol w="2774429"/>
                <a:gridCol w="1028700"/>
                <a:gridCol w="955221"/>
                <a:gridCol w="955221"/>
                <a:gridCol w="955221"/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2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242442,00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пожарной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безопасности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242442,00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127620,00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ЭКОНОМИКА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2027322,96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251453,60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Дорожное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хозяйство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(дорожные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фонды)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2017322,96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241453,60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27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МУ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ОЕ 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ХОЗЯЙСТВО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5229367,28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1383826,53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Благоустройство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5229367,28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1383826,53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508498,50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07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Молодежная политика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КИНЕМАТОГРАФИЯ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2302329,00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2336605,00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2291757,50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2078142,50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Культура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2302329,00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2336605,00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2291757,50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2078142,50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ПОЛИТИКА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542135,00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Пенсионное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dirty="0" smtClean="0">
                          <a:latin typeface="Arial"/>
                          <a:cs typeface="Arial"/>
                        </a:rPr>
                        <a:t>542135,00</a:t>
                      </a:r>
                      <a:endParaRPr sz="1000" b="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241600,00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ФИЗИЧЕСКАЯ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КУЛЬТУРА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СПОРТ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культура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РАСХОДОВ: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16059153,54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9809247,93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8532451,80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8317920,00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2021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Проект бюджета Китовского сельского поселения на </a:t>
            </a:r>
            <a:r>
              <a:rPr lang="ru-RU" sz="2000" dirty="0" smtClean="0"/>
              <a:t>2020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2021 </a:t>
            </a:r>
            <a:r>
              <a:rPr lang="ru-RU" sz="2000" dirty="0"/>
              <a:t>и </a:t>
            </a:r>
            <a:r>
              <a:rPr lang="ru-RU" sz="2000" dirty="0" smtClean="0"/>
              <a:t>2022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8 муниципальных </a:t>
            </a:r>
            <a:r>
              <a:rPr lang="ru-RU" sz="2000" b="1" dirty="0" smtClean="0"/>
              <a:t>программ</a:t>
            </a:r>
            <a:r>
              <a:rPr lang="ru-RU" sz="2000" dirty="0" smtClean="0"/>
              <a:t>, перечень которых утвержден </a:t>
            </a:r>
            <a:r>
              <a:rPr lang="ru-RU" sz="2000" dirty="0"/>
              <a:t>постановлением Администрации Китовского сельского поселения от 14.11.2016 № </a:t>
            </a:r>
            <a:r>
              <a:rPr lang="ru-RU" sz="2000" dirty="0" smtClean="0"/>
              <a:t>254.( в действующей редакции)</a:t>
            </a:r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2020 </a:t>
            </a:r>
            <a:r>
              <a:rPr lang="ru-RU" sz="2000" dirty="0"/>
              <a:t>году – </a:t>
            </a:r>
            <a:r>
              <a:rPr lang="ru-RU" sz="2000" b="1" dirty="0" smtClean="0"/>
              <a:t>88%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50075"/>
              </p:ext>
            </p:extLst>
          </p:nvPr>
        </p:nvGraphicFramePr>
        <p:xfrm>
          <a:off x="275626" y="1262434"/>
          <a:ext cx="8401014" cy="5354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 на 2017 – 2020 годы»</a:t>
                      </a:r>
                      <a:endParaRPr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5317589,00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4906413,00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4921379,00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4921379,00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 на 2017-2020 годы</a:t>
                      </a: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242442,00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127620,00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 на 2017-2020годы»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2029196,25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1188720,00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498498,50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498498,50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 на 2017 – 2020 годы»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 Развитие  и сохранение учреждений  культуры 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Шуйского муниципального района на   2017 – 2020  годы 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2302329,00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2336605,00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2291757,50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2078142,50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44077"/>
              </p:ext>
            </p:extLst>
          </p:nvPr>
        </p:nvGraphicFramePr>
        <p:xfrm>
          <a:off x="275626" y="1262434"/>
          <a:ext cx="8401014" cy="5126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371179"/>
                <a:gridCol w="1066800"/>
                <a:gridCol w="1143000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b="1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</a:t>
                      </a: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поселении» на 2017-2020 гг.»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Китовском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сельском поселении Шуйского муниципального района на 2017-2020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«Энергосбережения и повышения 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3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Китовского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 на 2017 -2020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9</a:t>
                      </a:r>
                      <a:endParaRPr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Китовского сельского поселения»</a:t>
                      </a:r>
                      <a:endParaRPr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3000303,03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13028859,28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8639358,00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7899255,00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7685640,00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поселения на 2017 – 2020 годы»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52286"/>
              </p:ext>
            </p:extLst>
          </p:nvPr>
        </p:nvGraphicFramePr>
        <p:xfrm>
          <a:off x="152399" y="3581400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/>
                <a:gridCol w="652876"/>
                <a:gridCol w="625727"/>
                <a:gridCol w="644197"/>
                <a:gridCol w="688704"/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336,2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163,6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3490,8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3386,0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и муниципальных служащих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3888362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Целью </a:t>
            </a:r>
            <a:r>
              <a:rPr lang="ru-RU" sz="1600" dirty="0"/>
              <a:t>муниципальной </a:t>
            </a:r>
            <a:r>
              <a:rPr lang="ru-RU" sz="1600" dirty="0" smtClean="0"/>
              <a:t>программы является</a:t>
            </a:r>
            <a:r>
              <a:rPr lang="ru-RU" sz="1600" dirty="0"/>
              <a:t>: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овышение </a:t>
            </a:r>
            <a:r>
              <a:rPr lang="ru-RU" sz="1600" dirty="0"/>
              <a:t>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18313"/>
              </p:ext>
            </p:extLst>
          </p:nvPr>
        </p:nvGraphicFramePr>
        <p:xfrm>
          <a:off x="381000" y="1524000"/>
          <a:ext cx="816991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19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г.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Удельный вес расходов бюджета, формируемых </a:t>
                      </a:r>
                      <a:r>
                        <a:rPr lang="ru-RU" sz="1200" spc="-10" dirty="0" err="1" smtClean="0">
                          <a:latin typeface="Arial"/>
                          <a:cs typeface="Arial"/>
                        </a:rPr>
                        <a:t>програмно-целевым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2152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 smtClean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 smtClean="0">
                        <a:latin typeface="Arial"/>
                        <a:cs typeface="Arial"/>
                      </a:endParaRPr>
                    </a:p>
                    <a:p>
                      <a:pPr marL="96520" marR="181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Муниципальное управление Китовского сельского </a:t>
            </a:r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поселения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на 2017 – 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пожарной безопасности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сельском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поселении на 2017-2020 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42731"/>
              </p:ext>
            </p:extLst>
          </p:nvPr>
        </p:nvGraphicFramePr>
        <p:xfrm>
          <a:off x="212645" y="3886200"/>
          <a:ext cx="8778592" cy="1563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601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82177425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повышение уровня обеспечения пожарной безопасности в </a:t>
            </a:r>
            <a:r>
              <a:rPr lang="ru-RU" sz="1400" dirty="0" err="1"/>
              <a:t>Китовском</a:t>
            </a:r>
            <a:r>
              <a:rPr lang="ru-RU" sz="1400" dirty="0"/>
              <a:t>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99127"/>
              </p:ext>
            </p:extLst>
          </p:nvPr>
        </p:nvGraphicFramePr>
        <p:xfrm>
          <a:off x="868139" y="5486400"/>
          <a:ext cx="7467603" cy="115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/>
                <a:gridCol w="459776"/>
                <a:gridCol w="590643"/>
                <a:gridCol w="656080"/>
                <a:gridCol w="721512"/>
                <a:gridCol w="614966"/>
              </a:tblGrid>
              <a:tr h="492652">
                <a:tc>
                  <a:txBody>
                    <a:bodyPr/>
                    <a:lstStyle/>
                    <a:p>
                      <a:pPr marL="1568450" indent="-946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14789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распашки защитных полос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««Благоустройство Китовского сельского поселения на 2017-2019годы»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18282"/>
              </p:ext>
            </p:extLst>
          </p:nvPr>
        </p:nvGraphicFramePr>
        <p:xfrm>
          <a:off x="228600" y="3211258"/>
          <a:ext cx="8778592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63426074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485" y="2362200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91723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/>
                <a:gridCol w="439078"/>
                <a:gridCol w="794937"/>
                <a:gridCol w="794937"/>
                <a:gridCol w="794937"/>
                <a:gridCol w="794937"/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«Молодое поколение» на 2017-2020 годы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1702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8849253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24690"/>
              </p:ext>
            </p:extLst>
          </p:nvPr>
        </p:nvGraphicFramePr>
        <p:xfrm>
          <a:off x="808856" y="5257800"/>
          <a:ext cx="7651576" cy="1259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396744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670056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и сохранение учреждений  культуры 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Китовского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сельского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поселени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Шуйского муниципального района на   2017 – 2020  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годы»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20000" y="878864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49811"/>
              </p:ext>
            </p:extLst>
          </p:nvPr>
        </p:nvGraphicFramePr>
        <p:xfrm>
          <a:off x="189542" y="4244608"/>
          <a:ext cx="8695305" cy="2429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/>
                <a:gridCol w="650099"/>
                <a:gridCol w="623066"/>
                <a:gridCol w="641457"/>
                <a:gridCol w="685775"/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1819,5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2141,8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1928,1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446,8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Китовского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4880003"/>
              </p:ext>
            </p:extLst>
          </p:nvPr>
        </p:nvGraphicFramePr>
        <p:xfrm>
          <a:off x="2057401" y="876964"/>
          <a:ext cx="5410200" cy="217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184038" cy="1452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7" y="1345792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843" y="3124200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</a:t>
            </a:r>
            <a:r>
              <a:rPr lang="ru-RU" sz="1200" dirty="0" smtClean="0"/>
              <a:t>программы являются</a:t>
            </a:r>
            <a:r>
              <a:rPr lang="ru-RU" sz="1200" dirty="0"/>
              <a:t>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</a:t>
            </a:r>
            <a:r>
              <a:rPr lang="ru-RU" sz="1200" dirty="0" smtClean="0"/>
              <a:t>потенциала</a:t>
            </a:r>
            <a:r>
              <a:rPr lang="ru-RU" sz="1200" dirty="0"/>
              <a:t>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</a:t>
            </a:r>
            <a:r>
              <a:rPr lang="ru-RU" sz="1200" dirty="0" smtClean="0"/>
              <a:t>и совершенствование </a:t>
            </a:r>
            <a:r>
              <a:rPr lang="ru-RU" sz="1200" dirty="0"/>
              <a:t>материально-технической базы </a:t>
            </a:r>
            <a:r>
              <a:rPr lang="ru-RU" sz="1200" dirty="0" smtClean="0"/>
              <a:t>для </a:t>
            </a:r>
            <a:r>
              <a:rPr lang="ru-RU" sz="1200" dirty="0"/>
              <a:t>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и сохранение учреждений  культуры  Китовского сельского </a:t>
            </a:r>
            <a:r>
              <a:rPr lang="ru-R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поселени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Шуйского муниципального района на   2017 – 2020   годы»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37126"/>
              </p:ext>
            </p:extLst>
          </p:nvPr>
        </p:nvGraphicFramePr>
        <p:xfrm>
          <a:off x="215631" y="1828800"/>
          <a:ext cx="8839199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399"/>
                <a:gridCol w="533400"/>
                <a:gridCol w="685800"/>
                <a:gridCol w="685800"/>
                <a:gridCol w="685800"/>
                <a:gridCol w="762000"/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20.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05076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год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ед.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формирований</a:t>
                      </a:r>
                    </a:p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ед.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массового спорта  и физической культуры 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поселении </a:t>
            </a:r>
          </a:p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      на 2017-2020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00512"/>
              </p:ext>
            </p:extLst>
          </p:nvPr>
        </p:nvGraphicFramePr>
        <p:xfrm>
          <a:off x="228599" y="4479416"/>
          <a:ext cx="8778592" cy="11902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91203587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smtClean="0"/>
              <a:t>-</a:t>
            </a:r>
            <a:r>
              <a:rPr lang="ru-RU" dirty="0"/>
              <a:t>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</a:t>
            </a:r>
            <a:r>
              <a:rPr lang="ru-RU" dirty="0" smtClean="0"/>
              <a:t>мероприятиях.</a:t>
            </a:r>
            <a:endParaRPr lang="ru-RU" dirty="0"/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6196"/>
              </p:ext>
            </p:extLst>
          </p:nvPr>
        </p:nvGraphicFramePr>
        <p:xfrm>
          <a:off x="604006" y="5715000"/>
          <a:ext cx="82665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Энергосбережения и повышения энергетической эффективности экономики и сокращения экономических издержек в бюджетном секторе Китовского сельского поселения на 2017 -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2020годы»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20968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 на 2017-2020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63929434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6017"/>
              </p:ext>
            </p:extLst>
          </p:nvPr>
        </p:nvGraphicFramePr>
        <p:xfrm>
          <a:off x="808856" y="5257800"/>
          <a:ext cx="7651576" cy="1116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/>
                <a:gridCol w="535448"/>
                <a:gridCol w="699432"/>
                <a:gridCol w="802428"/>
                <a:gridCol w="705310"/>
                <a:gridCol w="846372"/>
              </a:tblGrid>
              <a:tr h="463531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527069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шт.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Развитие и поддержка малого и среднего предпринимательства в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Китовском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сельском поселении Шуйского муниципального района на 2017-2020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годы»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0543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/>
                <a:gridCol w="503690"/>
                <a:gridCol w="503690"/>
                <a:gridCol w="503690"/>
                <a:gridCol w="503691"/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20427083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 smtClean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2020 – 2022 годах,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7360"/>
              </p:ext>
            </p:extLst>
          </p:nvPr>
        </p:nvGraphicFramePr>
        <p:xfrm>
          <a:off x="152400" y="1371600"/>
          <a:ext cx="8382000" cy="542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/>
                <a:gridCol w="3763475"/>
                <a:gridCol w="1026338"/>
                <a:gridCol w="1026339"/>
                <a:gridCol w="1026339"/>
                <a:gridCol w="1026339"/>
              </a:tblGrid>
              <a:tr h="516297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20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20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2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2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626703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1214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68720,0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71730,0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2167190,96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406560,13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 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833,30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916,8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4354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3027294,26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1169889,93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633196,80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632280,00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83820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Китовского сельского поселения на 2020 год не планируются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на 2020  год, руб.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 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6627"/>
              </p:ext>
            </p:extLst>
          </p:nvPr>
        </p:nvGraphicFramePr>
        <p:xfrm>
          <a:off x="228600" y="1981200"/>
          <a:ext cx="8382000" cy="4609880"/>
        </p:xfrm>
        <a:graphic>
          <a:graphicData uri="http://schemas.openxmlformats.org/drawingml/2006/table">
            <a:tbl>
              <a:tblPr/>
              <a:tblGrid>
                <a:gridCol w="3254508"/>
                <a:gridCol w="1225695"/>
                <a:gridCol w="2530197"/>
                <a:gridCol w="1371600"/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01.01.2021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 smtClean="0">
                <a:latin typeface="Arial"/>
                <a:cs typeface="Arial"/>
              </a:rPr>
              <a:t>земельный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Презентация «Бюджет для граждан» к решению Совета Китовского сельского поселения « О бюджете Китовского  сельского поселения на 2020 год и на плановый период 2021 и  2022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 smtClean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155927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Ивановская область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dirty="0" smtClean="0">
                <a:latin typeface="Arial"/>
                <a:cs typeface="Arial"/>
              </a:rPr>
              <a:t>Шуйский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 smtClean="0">
                <a:latin typeface="Arial"/>
                <a:cs typeface="Arial"/>
              </a:rPr>
              <a:t>с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lang="ru-RU" sz="1800" spc="-20" dirty="0" err="1" smtClean="0">
                <a:latin typeface="Arial"/>
                <a:cs typeface="Arial"/>
              </a:rPr>
              <a:t>Китово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5" dirty="0" smtClean="0">
                <a:latin typeface="Arial"/>
                <a:cs typeface="Arial"/>
              </a:rPr>
              <a:t>Северная 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 на </a:t>
            </a:r>
            <a:r>
              <a:rPr sz="1800" spc="-5" dirty="0">
                <a:latin typeface="Arial"/>
                <a:cs typeface="Arial"/>
              </a:rPr>
              <a:t>электронный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sz="1800" spc="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lang="ru-RU" sz="1800" spc="40" dirty="0" smtClean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5"/>
              </a:rPr>
              <a:t>kitovo1@rambler.ru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ru-RU" sz="1800" spc="-5" dirty="0" smtClean="0">
                <a:latin typeface="Arial"/>
                <a:cs typeface="Arial"/>
              </a:rPr>
              <a:t>30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6</a:t>
            </a:r>
            <a:r>
              <a:rPr sz="1800" spc="-10" dirty="0" smtClean="0">
                <a:latin typeface="Arial"/>
                <a:cs typeface="Arial"/>
              </a:rPr>
              <a:t>.00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13.</a:t>
            </a:r>
            <a:r>
              <a:rPr lang="ru-RU" sz="1800" spc="-10" dirty="0" smtClean="0">
                <a:latin typeface="Arial"/>
                <a:cs typeface="Arial"/>
              </a:rPr>
              <a:t>45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 smtClean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201</a:t>
            </a:r>
            <a:r>
              <a:rPr lang="ru-RU" b="1" spc="-10" dirty="0">
                <a:latin typeface="Arial"/>
                <a:cs typeface="Arial"/>
              </a:rPr>
              <a:t>9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3313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 smtClean="0"/>
              <a:t>23540</a:t>
            </a:r>
            <a:r>
              <a:rPr lang="ru-RU" dirty="0" smtClean="0"/>
              <a:t> </a:t>
            </a:r>
            <a:r>
              <a:rPr sz="1800" b="1" spc="-5" dirty="0" err="1" smtClean="0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 smtClean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 smtClean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 smtClean="0">
                <a:latin typeface="Arial"/>
                <a:cs typeface="Arial"/>
              </a:rPr>
              <a:t>с.Китово</a:t>
            </a:r>
            <a:endParaRPr lang="ru-RU" spc="-5" dirty="0" smtClean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 smtClean="0"/>
              <a:t>Деревени</a:t>
            </a:r>
            <a:r>
              <a:rPr lang="ru-RU" dirty="0" smtClean="0"/>
              <a:t>: </a:t>
            </a:r>
            <a:r>
              <a:rPr lang="ru-RU" dirty="0" err="1" smtClean="0"/>
              <a:t>Брылиха</a:t>
            </a:r>
            <a:r>
              <a:rPr lang="ru-RU" dirty="0" smtClean="0"/>
              <a:t>, Высоково, </a:t>
            </a:r>
            <a:r>
              <a:rPr lang="ru-RU" dirty="0" err="1" smtClean="0"/>
              <a:t>Горяново</a:t>
            </a:r>
            <a:r>
              <a:rPr lang="ru-RU" dirty="0" smtClean="0"/>
              <a:t>, Елизарово, Палкино, </a:t>
            </a:r>
            <a:r>
              <a:rPr lang="ru-RU" dirty="0" err="1" smtClean="0"/>
              <a:t>Петрилово</a:t>
            </a:r>
            <a:r>
              <a:rPr lang="ru-RU" dirty="0" smtClean="0"/>
              <a:t>, </a:t>
            </a:r>
            <a:r>
              <a:rPr lang="ru-RU" dirty="0" err="1" smtClean="0"/>
              <a:t>Русилово</a:t>
            </a:r>
            <a:r>
              <a:rPr lang="ru-RU" dirty="0" smtClean="0"/>
              <a:t>, Слободка, </a:t>
            </a:r>
            <a:r>
              <a:rPr lang="ru-RU" dirty="0" err="1" smtClean="0"/>
              <a:t>Трутнево</a:t>
            </a:r>
            <a:r>
              <a:rPr lang="ru-RU" dirty="0" smtClean="0"/>
              <a:t>, </a:t>
            </a:r>
            <a:r>
              <a:rPr lang="ru-RU" dirty="0" err="1" smtClean="0"/>
              <a:t>Фатьяново</a:t>
            </a:r>
            <a:r>
              <a:rPr lang="ru-RU" dirty="0" smtClean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63254"/>
              </p:ext>
            </p:extLst>
          </p:nvPr>
        </p:nvGraphicFramePr>
        <p:xfrm>
          <a:off x="152400" y="838200"/>
          <a:ext cx="8763001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/>
                <a:gridCol w="1010830"/>
                <a:gridCol w="866336"/>
                <a:gridCol w="866336"/>
                <a:gridCol w="866335"/>
                <a:gridCol w="866335"/>
                <a:gridCol w="974894"/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Китовского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2020-2022 годы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88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42842,8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44556,5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45982,3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47361,8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48782,6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104,0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20107,8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21294,1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22550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23880,5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25074,5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104,9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4622</Words>
  <Application>Microsoft Office PowerPoint</Application>
  <PresentationFormat>Экран (4:3)</PresentationFormat>
  <Paragraphs>1488</Paragraphs>
  <Slides>40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2020 год и плановый период 2021и 2022 годов </vt:lpstr>
      <vt:lpstr>Презентация PowerPoint</vt:lpstr>
      <vt:lpstr>Доходы  бюджета  Китовского  сельского  поселения в 2020 - 2022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249</cp:revision>
  <cp:lastPrinted>2019-12-20T11:47:22Z</cp:lastPrinted>
  <dcterms:created xsi:type="dcterms:W3CDTF">2017-12-06T00:04:37Z</dcterms:created>
  <dcterms:modified xsi:type="dcterms:W3CDTF">2020-06-15T11:28:27Z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