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7" r:id="rId4"/>
    <p:sldId id="263" r:id="rId5"/>
    <p:sldId id="310" r:id="rId6"/>
    <p:sldId id="264" r:id="rId7"/>
    <p:sldId id="312" r:id="rId8"/>
    <p:sldId id="311" r:id="rId9"/>
    <p:sldId id="313" r:id="rId10"/>
    <p:sldId id="314" r:id="rId11"/>
    <p:sldId id="265" r:id="rId12"/>
    <p:sldId id="266" r:id="rId13"/>
    <p:sldId id="267" r:id="rId14"/>
    <p:sldId id="268" r:id="rId15"/>
    <p:sldId id="278" r:id="rId16"/>
    <p:sldId id="279" r:id="rId17"/>
    <p:sldId id="281" r:id="rId18"/>
    <p:sldId id="282" r:id="rId19"/>
    <p:sldId id="283" r:id="rId20"/>
    <p:sldId id="287" r:id="rId21"/>
    <p:sldId id="315" r:id="rId22"/>
    <p:sldId id="289" r:id="rId23"/>
    <p:sldId id="316" r:id="rId24"/>
    <p:sldId id="291" r:id="rId25"/>
    <p:sldId id="293" r:id="rId26"/>
    <p:sldId id="295" r:id="rId27"/>
    <p:sldId id="297" r:id="rId28"/>
    <p:sldId id="304" r:id="rId29"/>
    <p:sldId id="305" r:id="rId30"/>
    <p:sldId id="306" r:id="rId31"/>
    <p:sldId id="309" r:id="rId32"/>
    <p:sldId id="307" r:id="rId33"/>
    <p:sldId id="308" r:id="rId34"/>
    <p:sldId id="303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>
        <p:scale>
          <a:sx n="98" d="100"/>
          <a:sy n="98" d="100"/>
        </p:scale>
        <p:origin x="-396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384615384615408"/>
          <c:y val="4.1666666666666692E-2"/>
          <c:w val="0.78205128205128205"/>
          <c:h val="0.847222222222222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explosion val="4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5899202503533241"/>
                  <c:y val="-0.241666666666666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8</a:t>
                    </a:r>
                    <a:r>
                      <a:rPr lang="en-US" sz="1400" dirty="0" smtClean="0"/>
                      <a:t>1,3</a:t>
                    </a:r>
                    <a:r>
                      <a:rPr lang="ru-RU" sz="1400" dirty="0" smtClean="0"/>
                      <a:t>%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18.7</c:v>
                </c:pt>
                <c:pt idx="1">
                  <c:v>81.3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8235294117647162E-2"/>
          <c:y val="0.28757273104019898"/>
          <c:w val="0.55925235448510113"/>
          <c:h val="0.600460422710319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explosion val="0"/>
            <c:spPr>
              <a:solidFill>
                <a:schemeClr val="accent6"/>
              </a:solidFill>
            </c:spPr>
          </c:dPt>
          <c:dPt>
            <c:idx val="1"/>
            <c:explosion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6687273888061288"/>
                  <c:y val="0.1099538807649043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</a:t>
                    </a:r>
                    <a:r>
                      <a:rPr lang="ru-RU" dirty="0" smtClean="0"/>
                      <a:t>6,5%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8</a:t>
                    </a:r>
                    <a:r>
                      <a:rPr lang="en-US" smtClean="0"/>
                      <a:t>3,5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16.5</c:v>
                </c:pt>
                <c:pt idx="1">
                  <c:v>83.5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944444444444476"/>
          <c:y val="0.14583333333333351"/>
          <c:w val="0.69444444444444464"/>
          <c:h val="0.74404761904761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0.14317116610423697"/>
                  <c:y val="0.1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17,6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82,4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82.4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17,6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82,4</a:t>
                    </a:r>
                    <a:r>
                      <a:rPr lang="ru-RU" sz="1200" dirty="0" smtClean="0"/>
                      <a:t>%</a:t>
                    </a:r>
                    <a:endParaRPr lang="en-US" sz="1200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82.4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7283950617283961"/>
          <c:w val="0.85897435897435892"/>
          <c:h val="0.8271604938271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9.1184109798775156E-2"/>
                  <c:y val="7.53073053368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0214074803149673E-2"/>
                  <c:y val="4.65447287839019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8195538057742824"/>
                  <c:y val="1.31293744531933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93.5</c:v>
                </c:pt>
                <c:pt idx="1">
                  <c:v>4.3</c:v>
                </c:pt>
                <c:pt idx="2">
                  <c:v>1.9000000000000001</c:v>
                </c:pt>
                <c:pt idx="3">
                  <c:v>0.30000000000000021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000000000000043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9.5468503937007898E-2"/>
                  <c:y val="6.99990278992904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88.3</c:v>
                </c:pt>
                <c:pt idx="1">
                  <c:v>6.2</c:v>
                </c:pt>
                <c:pt idx="2">
                  <c:v>1.9000000000000001</c:v>
                </c:pt>
                <c:pt idx="3">
                  <c:v>3.6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953679401185974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93.9</c:v>
                </c:pt>
                <c:pt idx="1">
                  <c:v>2.2000000000000002</c:v>
                </c:pt>
                <c:pt idx="2">
                  <c:v>3.9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774193548387177E-2"/>
          <c:y val="7.2289156626506021E-2"/>
          <c:w val="0.77419354838709675"/>
          <c:h val="0.86746987951807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2828740157480424E-2"/>
                  <c:y val="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93.9</c:v>
                </c:pt>
                <c:pt idx="1">
                  <c:v>2.2000000000000002</c:v>
                </c:pt>
                <c:pt idx="2">
                  <c:v>3.9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559999" y="1252110"/>
            <a:ext cx="1583999" cy="1119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03919" y="116540"/>
            <a:ext cx="8641080" cy="792480"/>
          </a:xfrm>
          <a:custGeom>
            <a:avLst/>
            <a:gdLst/>
            <a:ahLst/>
            <a:cxnLst/>
            <a:rect l="l" t="t" r="r" b="b"/>
            <a:pathLst>
              <a:path w="8641080" h="792480">
                <a:moveTo>
                  <a:pt x="8508949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8508949" y="792086"/>
                </a:lnTo>
                <a:lnTo>
                  <a:pt x="8550676" y="785356"/>
                </a:lnTo>
                <a:lnTo>
                  <a:pt x="8586916" y="766614"/>
                </a:lnTo>
                <a:lnTo>
                  <a:pt x="8615494" y="738037"/>
                </a:lnTo>
                <a:lnTo>
                  <a:pt x="8634235" y="701797"/>
                </a:lnTo>
                <a:lnTo>
                  <a:pt x="8640965" y="660069"/>
                </a:lnTo>
                <a:lnTo>
                  <a:pt x="8640965" y="132016"/>
                </a:lnTo>
                <a:lnTo>
                  <a:pt x="8634235" y="90289"/>
                </a:lnTo>
                <a:lnTo>
                  <a:pt x="8615494" y="54049"/>
                </a:lnTo>
                <a:lnTo>
                  <a:pt x="8586916" y="25471"/>
                </a:lnTo>
                <a:lnTo>
                  <a:pt x="8550676" y="6730"/>
                </a:lnTo>
                <a:lnTo>
                  <a:pt x="8508949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03919" y="116540"/>
            <a:ext cx="8641080" cy="792480"/>
          </a:xfrm>
          <a:custGeom>
            <a:avLst/>
            <a:gdLst/>
            <a:ahLst/>
            <a:cxnLst/>
            <a:rect l="l" t="t" r="r" b="b"/>
            <a:pathLst>
              <a:path w="8641080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8508949" y="0"/>
                </a:lnTo>
                <a:lnTo>
                  <a:pt x="8550676" y="6730"/>
                </a:lnTo>
                <a:lnTo>
                  <a:pt x="8586916" y="25471"/>
                </a:lnTo>
                <a:lnTo>
                  <a:pt x="8615494" y="54049"/>
                </a:lnTo>
                <a:lnTo>
                  <a:pt x="8634235" y="90289"/>
                </a:lnTo>
                <a:lnTo>
                  <a:pt x="8640965" y="132016"/>
                </a:lnTo>
                <a:lnTo>
                  <a:pt x="8640965" y="660069"/>
                </a:lnTo>
                <a:lnTo>
                  <a:pt x="8634235" y="701797"/>
                </a:lnTo>
                <a:lnTo>
                  <a:pt x="8615494" y="738037"/>
                </a:lnTo>
                <a:lnTo>
                  <a:pt x="8586916" y="766614"/>
                </a:lnTo>
                <a:lnTo>
                  <a:pt x="8550676" y="785356"/>
                </a:lnTo>
                <a:lnTo>
                  <a:pt x="8508949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4356" y="149495"/>
            <a:ext cx="6233159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759" y="1298779"/>
            <a:ext cx="8299450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3.png"/><Relationship Id="rId7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1.png"/><Relationship Id="rId7" Type="http://schemas.openxmlformats.org/officeDocument/2006/relationships/chart" Target="../charts/chart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tovo1@rambler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6087" y="1690700"/>
            <a:ext cx="7428230" cy="2533650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087" y="3592512"/>
            <a:ext cx="568325" cy="631825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12" y="3592512"/>
            <a:ext cx="584200" cy="631825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514601"/>
            <a:ext cx="662578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FFFF00"/>
                </a:solidFill>
                <a:latin typeface="Arial"/>
                <a:cs typeface="Arial"/>
              </a:rPr>
              <a:t>На основании </a:t>
            </a:r>
            <a:r>
              <a:rPr sz="18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1800" b="1" spc="-10" dirty="0" err="1" smtClean="0">
                <a:solidFill>
                  <a:srgbClr val="FFFF00"/>
                </a:solidFill>
                <a:latin typeface="Arial"/>
                <a:cs typeface="Arial"/>
              </a:rPr>
              <a:t>ешени</a:t>
            </a:r>
            <a:r>
              <a:rPr lang="ru-RU"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я </a:t>
            </a:r>
            <a:r>
              <a:rPr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 err="1">
                <a:solidFill>
                  <a:srgbClr val="FFFF00"/>
                </a:solidFill>
                <a:latin typeface="Arial"/>
                <a:cs typeface="Arial"/>
              </a:rPr>
              <a:t>Совета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b="1" spc="-10" dirty="0" err="1" smtClean="0">
                <a:solidFill>
                  <a:srgbClr val="FFFF00"/>
                </a:solidFill>
                <a:latin typeface="Arial"/>
                <a:cs typeface="Arial"/>
              </a:rPr>
              <a:t>Китовского</a:t>
            </a:r>
            <a:r>
              <a:rPr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5" dirty="0" err="1">
                <a:solidFill>
                  <a:srgbClr val="FFFF00"/>
                </a:solidFill>
                <a:latin typeface="Arial"/>
                <a:cs typeface="Arial"/>
              </a:rPr>
              <a:t>сельского</a:t>
            </a:r>
            <a:r>
              <a:rPr sz="1800" b="1" spc="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 err="1" smtClean="0">
                <a:solidFill>
                  <a:srgbClr val="FFFF00"/>
                </a:solidFill>
                <a:latin typeface="Arial"/>
                <a:cs typeface="Arial"/>
              </a:rPr>
              <a:t>поселени</a:t>
            </a:r>
            <a:r>
              <a:rPr lang="en-US"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b="1" spc="-10" dirty="0" smtClean="0">
                <a:solidFill>
                  <a:srgbClr val="FFFF00"/>
                </a:solidFill>
                <a:latin typeface="Arial"/>
                <a:cs typeface="Arial"/>
              </a:rPr>
              <a:t>Шуйского</a:t>
            </a:r>
            <a:r>
              <a:rPr sz="18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муниципального </a:t>
            </a:r>
            <a:r>
              <a:rPr sz="1800" b="1" spc="-5" dirty="0" err="1">
                <a:solidFill>
                  <a:srgbClr val="FFFF00"/>
                </a:solidFill>
                <a:latin typeface="Arial"/>
                <a:cs typeface="Arial"/>
              </a:rPr>
              <a:t>района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800" b="1" spc="-5" dirty="0" smtClean="0">
                <a:solidFill>
                  <a:srgbClr val="FFFF00"/>
                </a:solidFill>
                <a:latin typeface="Arial"/>
                <a:cs typeface="Arial"/>
              </a:rPr>
              <a:t>                                                 </a:t>
            </a:r>
            <a:r>
              <a:rPr lang="ru-RU" b="1" spc="-15" dirty="0" smtClean="0">
                <a:solidFill>
                  <a:srgbClr val="FFFF00"/>
                </a:solidFill>
                <a:latin typeface="Arial"/>
                <a:cs typeface="Arial"/>
              </a:rPr>
              <a:t>Ивановской области от 22.12.2017 </a:t>
            </a:r>
            <a:r>
              <a:rPr lang="en-US" b="1" spc="-15" dirty="0" smtClean="0">
                <a:solidFill>
                  <a:srgbClr val="FFFF00"/>
                </a:solidFill>
                <a:latin typeface="Arial"/>
                <a:cs typeface="Arial"/>
              </a:rPr>
              <a:t>N 32</a:t>
            </a:r>
            <a:endParaRPr sz="1800" dirty="0">
              <a:latin typeface="Arial"/>
              <a:cs typeface="Arial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«О </a:t>
            </a:r>
            <a:r>
              <a:rPr sz="1800" b="1" spc="-20" dirty="0" err="1">
                <a:solidFill>
                  <a:srgbClr val="FFFF00"/>
                </a:solidFill>
                <a:latin typeface="Arial"/>
                <a:cs typeface="Arial"/>
              </a:rPr>
              <a:t>бюджете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b="1" spc="-20" dirty="0" err="1" smtClean="0">
                <a:solidFill>
                  <a:srgbClr val="FFFF00"/>
                </a:solidFill>
                <a:latin typeface="Arial"/>
                <a:cs typeface="Arial"/>
              </a:rPr>
              <a:t>Китовского</a:t>
            </a:r>
            <a:r>
              <a:rPr lang="ru-RU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поселения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на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2018 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год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и на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плановый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период 2019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2020</a:t>
            </a:r>
            <a:r>
              <a:rPr sz="1800" b="1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годов»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6988" y="4221087"/>
            <a:ext cx="3777596" cy="243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838200"/>
          <a:ext cx="8785855" cy="5837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1.9. 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200,00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МСОШ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Детский сад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МБУК "Культурно досуговый центр"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Школа детского творчества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86590"/>
            <a:ext cx="9143999" cy="571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152400"/>
            <a:ext cx="7178675" cy="145091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28600"/>
            <a:ext cx="7102475" cy="12045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71600" y="310345"/>
            <a:ext cx="6432867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spcBef>
                <a:spcPts val="100"/>
              </a:spcBef>
            </a:pPr>
            <a:r>
              <a:rPr sz="2000" dirty="0"/>
              <a:t>Основные </a:t>
            </a:r>
            <a:r>
              <a:rPr sz="2000" dirty="0" err="1"/>
              <a:t>направления</a:t>
            </a:r>
            <a:r>
              <a:rPr sz="2000" dirty="0"/>
              <a:t> </a:t>
            </a:r>
            <a:r>
              <a:rPr lang="ru-RU" sz="2000" dirty="0" smtClean="0"/>
              <a:t>бюджетной налоговой политики </a:t>
            </a:r>
            <a:r>
              <a:rPr lang="ru-RU" sz="2000" dirty="0" err="1" smtClean="0"/>
              <a:t>Китовского</a:t>
            </a:r>
            <a:r>
              <a:rPr lang="ru-RU" sz="2000" dirty="0" smtClean="0"/>
              <a:t> сельского поселения на 2018 год и плановый период 2019 и 2020 годов</a:t>
            </a:r>
            <a:br>
              <a:rPr lang="ru-RU" sz="2000" dirty="0" smtClean="0"/>
            </a:br>
            <a:endParaRPr sz="2000" dirty="0"/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7402" y="1761170"/>
            <a:ext cx="7016115" cy="4660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сохранение и укрепление доходного потенциала бюджета</a:t>
            </a:r>
            <a:r>
              <a:rPr sz="2000" spc="-20" dirty="0" smtClean="0">
                <a:latin typeface="Arial" pitchFamily="34" charset="0"/>
                <a:cs typeface="Arial" pitchFamily="34" charset="0"/>
              </a:rPr>
              <a:t>;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Arial"/>
                <a:cs typeface="Arial"/>
              </a:rPr>
              <a:t>повышение </a:t>
            </a:r>
            <a:r>
              <a:rPr sz="2000" spc="-5" dirty="0">
                <a:latin typeface="Arial"/>
                <a:cs typeface="Arial"/>
              </a:rPr>
              <a:t>эффективности </a:t>
            </a:r>
            <a:r>
              <a:rPr sz="2000" dirty="0">
                <a:latin typeface="Arial"/>
                <a:cs typeface="Arial"/>
              </a:rPr>
              <a:t>оказания </a:t>
            </a:r>
            <a:r>
              <a:rPr sz="2000" spc="-5" dirty="0">
                <a:latin typeface="Arial"/>
                <a:cs typeface="Arial"/>
              </a:rPr>
              <a:t>муниципальных  </a:t>
            </a:r>
            <a:r>
              <a:rPr sz="2000" spc="-10" dirty="0">
                <a:latin typeface="Arial"/>
                <a:cs typeface="Arial"/>
              </a:rPr>
              <a:t>услуг;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10" dirty="0">
                <a:latin typeface="Arial"/>
                <a:cs typeface="Arial"/>
              </a:rPr>
              <a:t>обеспечение сбалансированности </a:t>
            </a:r>
            <a:r>
              <a:rPr sz="2000" spc="-25" dirty="0" err="1">
                <a:latin typeface="Arial"/>
                <a:cs typeface="Arial"/>
              </a:rPr>
              <a:t>бюджета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lang="ru-RU" sz="2000" spc="-15" dirty="0" err="1" smtClean="0">
                <a:latin typeface="Arial"/>
                <a:cs typeface="Arial"/>
              </a:rPr>
              <a:t>Китовского</a:t>
            </a:r>
            <a:r>
              <a:rPr lang="ru-RU" sz="2000" spc="-15" dirty="0" smtClean="0">
                <a:latin typeface="Arial"/>
                <a:cs typeface="Arial"/>
              </a:rPr>
              <a:t> </a:t>
            </a:r>
            <a:r>
              <a:rPr sz="2000" spc="-15" dirty="0" err="1" smtClean="0">
                <a:latin typeface="Arial"/>
                <a:cs typeface="Arial"/>
              </a:rPr>
              <a:t>сельского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поселения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его </a:t>
            </a:r>
            <a:r>
              <a:rPr sz="2000" spc="-10" dirty="0">
                <a:latin typeface="Arial"/>
                <a:cs typeface="Arial"/>
              </a:rPr>
              <a:t>устойчивости  </a:t>
            </a:r>
            <a:r>
              <a:rPr sz="2000" spc="-5" dirty="0">
                <a:latin typeface="Arial"/>
                <a:cs typeface="Arial"/>
              </a:rPr>
              <a:t>на всем </a:t>
            </a:r>
            <a:r>
              <a:rPr sz="2000" spc="-10" dirty="0">
                <a:latin typeface="Arial"/>
                <a:cs typeface="Arial"/>
              </a:rPr>
              <a:t>периоде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планирования;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spc="-5" dirty="0">
                <a:latin typeface="Arial"/>
                <a:cs typeface="Arial"/>
              </a:rPr>
              <a:t>дальнейшее развитие </a:t>
            </a:r>
            <a:r>
              <a:rPr sz="2000" spc="-10" dirty="0">
                <a:latin typeface="Arial"/>
                <a:cs typeface="Arial"/>
              </a:rPr>
              <a:t>программно-целевых </a:t>
            </a:r>
            <a:r>
              <a:rPr sz="2000" spc="-5" dirty="0">
                <a:latin typeface="Arial"/>
                <a:cs typeface="Arial"/>
              </a:rPr>
              <a:t>принципов  планирования </a:t>
            </a:r>
            <a:r>
              <a:rPr sz="2000" dirty="0">
                <a:latin typeface="Arial"/>
                <a:cs typeface="Arial"/>
              </a:rPr>
              <a:t>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управления;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2000" dirty="0">
                <a:latin typeface="Arial"/>
                <a:cs typeface="Arial"/>
              </a:rPr>
              <a:t>повышение </a:t>
            </a:r>
            <a:r>
              <a:rPr sz="2000" spc="-10" dirty="0">
                <a:latin typeface="Arial"/>
                <a:cs typeface="Arial"/>
              </a:rPr>
              <a:t>открытости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0" dirty="0">
                <a:latin typeface="Arial"/>
                <a:cs typeface="Arial"/>
              </a:rPr>
              <a:t>прозрачности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бюджетного  </a:t>
            </a:r>
            <a:r>
              <a:rPr sz="2000" spc="-5" dirty="0">
                <a:latin typeface="Arial"/>
                <a:cs typeface="Arial"/>
              </a:rPr>
              <a:t>процесса.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17346" y="95496"/>
            <a:ext cx="4627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 </a:t>
            </a:r>
            <a:r>
              <a:rPr spc="-5" dirty="0"/>
              <a:t>характеристики</a:t>
            </a:r>
            <a:r>
              <a:rPr spc="-60" dirty="0"/>
              <a:t> </a:t>
            </a:r>
            <a:r>
              <a:rPr spc="-5" dirty="0"/>
              <a:t>бюджета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04849" y="369816"/>
            <a:ext cx="53865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на 2018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годы,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1114" y="1065196"/>
          <a:ext cx="8569324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4086"/>
                <a:gridCol w="1166303"/>
                <a:gridCol w="1149985"/>
                <a:gridCol w="1009650"/>
                <a:gridCol w="1009650"/>
                <a:gridCol w="1009650"/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2016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Факт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2017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г.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Доходы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12983660,00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8908741,10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9262140,10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8660468,10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8666768,10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83,0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68,6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103,9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93,5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Расходы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11299249,12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10703641,10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9262140,10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8660468,10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8666768,10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 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предыдущему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году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70,2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94,7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86,5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93,5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Дефицит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(-),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Профицит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+1684410,88</a:t>
                      </a:r>
                      <a:endParaRPr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-1794900,00</a:t>
                      </a:r>
                      <a:endParaRPr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1100" dirty="0">
                <a:latin typeface="Arial"/>
                <a:cs typeface="Arial"/>
              </a:rPr>
              <a:t>В </a:t>
            </a:r>
            <a:r>
              <a:rPr sz="1100" spc="-5" dirty="0">
                <a:latin typeface="Arial"/>
                <a:cs typeface="Arial"/>
              </a:rPr>
              <a:t>том числе условно утвержденные расходы </a:t>
            </a:r>
            <a:r>
              <a:rPr sz="1100" spc="-5" dirty="0" err="1">
                <a:latin typeface="Arial"/>
                <a:cs typeface="Arial"/>
              </a:rPr>
              <a:t>бюджета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lang="ru-RU" sz="1100" spc="-5" dirty="0" err="1" smtClean="0">
                <a:latin typeface="Arial"/>
                <a:cs typeface="Arial"/>
              </a:rPr>
              <a:t>Китовского</a:t>
            </a:r>
            <a:r>
              <a:rPr lang="ru-RU" sz="1100" spc="-5" dirty="0" smtClean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сельского</a:t>
            </a:r>
            <a:r>
              <a:rPr sz="1100" spc="-5" dirty="0" smtClean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поселения</a:t>
            </a:r>
            <a:r>
              <a:rPr sz="1100" spc="-5" dirty="0" smtClean="0">
                <a:latin typeface="Arial"/>
                <a:cs typeface="Arial"/>
              </a:rPr>
              <a:t> </a:t>
            </a:r>
            <a:r>
              <a:rPr sz="1100" dirty="0" err="1" smtClean="0">
                <a:latin typeface="Arial"/>
                <a:cs typeface="Arial"/>
              </a:rPr>
              <a:t>на</a:t>
            </a:r>
            <a:r>
              <a:rPr sz="1100" dirty="0" smtClean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2020 </a:t>
            </a:r>
            <a:r>
              <a:rPr sz="1100" dirty="0">
                <a:latin typeface="Arial"/>
                <a:cs typeface="Arial"/>
              </a:rPr>
              <a:t>г. в </a:t>
            </a:r>
            <a:r>
              <a:rPr sz="1100" spc="-5" dirty="0" err="1">
                <a:latin typeface="Arial"/>
                <a:cs typeface="Arial"/>
              </a:rPr>
              <a:t>сумме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lang="ru-RU" sz="1100" dirty="0" smtClean="0"/>
              <a:t>212710,00 </a:t>
            </a:r>
            <a:r>
              <a:rPr sz="1100" spc="-105" dirty="0" smtClean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руб.</a:t>
            </a:r>
            <a:endParaRPr sz="1100" dirty="0">
              <a:latin typeface="Arial"/>
              <a:cs typeface="Arial"/>
            </a:endParaRPr>
          </a:p>
          <a:p>
            <a:pPr marL="14604" marR="5080" indent="-127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Под условно утвержденными расходами понимаются </a:t>
            </a:r>
            <a:r>
              <a:rPr sz="1100" dirty="0">
                <a:latin typeface="Arial"/>
                <a:cs typeface="Arial"/>
              </a:rPr>
              <a:t>не </a:t>
            </a:r>
            <a:r>
              <a:rPr sz="1100" spc="-5" dirty="0">
                <a:latin typeface="Arial"/>
                <a:cs typeface="Arial"/>
              </a:rPr>
              <a:t>распределенные </a:t>
            </a:r>
            <a:r>
              <a:rPr sz="1100" dirty="0">
                <a:latin typeface="Arial"/>
                <a:cs typeface="Arial"/>
              </a:rPr>
              <a:t>в </a:t>
            </a:r>
            <a:r>
              <a:rPr sz="1100" spc="-5" dirty="0">
                <a:latin typeface="Arial"/>
                <a:cs typeface="Arial"/>
              </a:rPr>
              <a:t>плановом периоде </a:t>
            </a:r>
            <a:r>
              <a:rPr sz="1100" dirty="0">
                <a:latin typeface="Arial"/>
                <a:cs typeface="Arial"/>
              </a:rPr>
              <a:t>в </a:t>
            </a:r>
            <a:r>
              <a:rPr sz="1100" spc="-5" dirty="0">
                <a:latin typeface="Arial"/>
                <a:cs typeface="Arial"/>
              </a:rPr>
              <a:t>соответствии </a:t>
            </a:r>
            <a:r>
              <a:rPr sz="1100" dirty="0">
                <a:latin typeface="Arial"/>
                <a:cs typeface="Arial"/>
              </a:rPr>
              <a:t>с  </a:t>
            </a:r>
            <a:r>
              <a:rPr sz="1100" spc="-5" dirty="0">
                <a:latin typeface="Arial"/>
                <a:cs typeface="Arial"/>
              </a:rPr>
              <a:t>классификацией расходов </a:t>
            </a:r>
            <a:r>
              <a:rPr sz="1100" dirty="0">
                <a:latin typeface="Arial"/>
                <a:cs typeface="Arial"/>
              </a:rPr>
              <a:t>бюджетов бюджетные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ассигнования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66800" y="3810000"/>
            <a:ext cx="304800" cy="1790700"/>
          </a:xfrm>
          <a:custGeom>
            <a:avLst/>
            <a:gdLst/>
            <a:ahLst/>
            <a:cxnLst/>
            <a:rect l="l" t="t" r="r" b="b"/>
            <a:pathLst>
              <a:path w="304800" h="1790700">
                <a:moveTo>
                  <a:pt x="304800" y="0"/>
                </a:moveTo>
                <a:lnTo>
                  <a:pt x="0" y="0"/>
                </a:lnTo>
                <a:lnTo>
                  <a:pt x="0" y="1790700"/>
                </a:lnTo>
                <a:lnTo>
                  <a:pt x="304800" y="1790700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3810000"/>
            <a:ext cx="304800" cy="1828800"/>
          </a:xfrm>
          <a:custGeom>
            <a:avLst/>
            <a:gdLst/>
            <a:ahLst/>
            <a:cxnLst/>
            <a:rect l="l" t="t" r="r" b="b"/>
            <a:pathLst>
              <a:path w="304800" h="2095500">
                <a:moveTo>
                  <a:pt x="304800" y="0"/>
                </a:moveTo>
                <a:lnTo>
                  <a:pt x="0" y="0"/>
                </a:lnTo>
                <a:lnTo>
                  <a:pt x="0" y="2095500"/>
                </a:lnTo>
                <a:lnTo>
                  <a:pt x="304800" y="2095500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0" y="3657600"/>
            <a:ext cx="304800" cy="1964689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8844" y="3694176"/>
            <a:ext cx="306705" cy="1910080"/>
          </a:xfrm>
          <a:custGeom>
            <a:avLst/>
            <a:gdLst/>
            <a:ahLst/>
            <a:cxnLst/>
            <a:rect l="l" t="t" r="r" b="b"/>
            <a:pathLst>
              <a:path w="306704" h="1910079">
                <a:moveTo>
                  <a:pt x="306324" y="0"/>
                </a:moveTo>
                <a:lnTo>
                  <a:pt x="0" y="0"/>
                </a:lnTo>
                <a:lnTo>
                  <a:pt x="0" y="1909572"/>
                </a:lnTo>
                <a:lnTo>
                  <a:pt x="306324" y="1909572"/>
                </a:lnTo>
                <a:lnTo>
                  <a:pt x="306324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03492" y="3662171"/>
            <a:ext cx="304800" cy="1941830"/>
          </a:xfrm>
          <a:custGeom>
            <a:avLst/>
            <a:gdLst/>
            <a:ahLst/>
            <a:cxnLst/>
            <a:rect l="l" t="t" r="r" b="b"/>
            <a:pathLst>
              <a:path w="304800" h="1941829">
                <a:moveTo>
                  <a:pt x="304800" y="0"/>
                </a:moveTo>
                <a:lnTo>
                  <a:pt x="0" y="0"/>
                </a:lnTo>
                <a:lnTo>
                  <a:pt x="0" y="1941576"/>
                </a:lnTo>
                <a:lnTo>
                  <a:pt x="304800" y="1941576"/>
                </a:lnTo>
                <a:lnTo>
                  <a:pt x="30480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3886200"/>
            <a:ext cx="306705" cy="1676400"/>
          </a:xfrm>
          <a:custGeom>
            <a:avLst/>
            <a:gdLst/>
            <a:ahLst/>
            <a:cxnLst/>
            <a:rect l="l" t="t" r="r" b="b"/>
            <a:pathLst>
              <a:path w="306705" h="1888489">
                <a:moveTo>
                  <a:pt x="306324" y="0"/>
                </a:moveTo>
                <a:lnTo>
                  <a:pt x="0" y="0"/>
                </a:lnTo>
                <a:lnTo>
                  <a:pt x="0" y="1888236"/>
                </a:lnTo>
                <a:lnTo>
                  <a:pt x="306324" y="1888236"/>
                </a:lnTo>
                <a:lnTo>
                  <a:pt x="3063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5872" y="3508247"/>
            <a:ext cx="306705" cy="2095500"/>
          </a:xfrm>
          <a:custGeom>
            <a:avLst/>
            <a:gdLst/>
            <a:ahLst/>
            <a:cxnLst/>
            <a:rect l="l" t="t" r="r" b="b"/>
            <a:pathLst>
              <a:path w="306705" h="2095500">
                <a:moveTo>
                  <a:pt x="306324" y="0"/>
                </a:moveTo>
                <a:lnTo>
                  <a:pt x="0" y="0"/>
                </a:lnTo>
                <a:lnTo>
                  <a:pt x="0" y="2095500"/>
                </a:lnTo>
                <a:lnTo>
                  <a:pt x="306324" y="2095500"/>
                </a:lnTo>
                <a:lnTo>
                  <a:pt x="3063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3657600"/>
            <a:ext cx="304800" cy="1964689"/>
          </a:xfrm>
          <a:custGeom>
            <a:avLst/>
            <a:gdLst/>
            <a:ahLst/>
            <a:cxnLst/>
            <a:rect l="l" t="t" r="r" b="b"/>
            <a:pathLst>
              <a:path w="304800" h="1964689">
                <a:moveTo>
                  <a:pt x="304800" y="0"/>
                </a:moveTo>
                <a:lnTo>
                  <a:pt x="0" y="0"/>
                </a:lnTo>
                <a:lnTo>
                  <a:pt x="0" y="1964436"/>
                </a:lnTo>
                <a:lnTo>
                  <a:pt x="304800" y="1964436"/>
                </a:lnTo>
                <a:lnTo>
                  <a:pt x="30480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35167" y="3694176"/>
            <a:ext cx="304800" cy="1910080"/>
          </a:xfrm>
          <a:custGeom>
            <a:avLst/>
            <a:gdLst/>
            <a:ahLst/>
            <a:cxnLst/>
            <a:rect l="l" t="t" r="r" b="b"/>
            <a:pathLst>
              <a:path w="304800" h="1910079">
                <a:moveTo>
                  <a:pt x="304800" y="0"/>
                </a:moveTo>
                <a:lnTo>
                  <a:pt x="0" y="0"/>
                </a:lnTo>
                <a:lnTo>
                  <a:pt x="0" y="1909572"/>
                </a:lnTo>
                <a:lnTo>
                  <a:pt x="304800" y="1909572"/>
                </a:lnTo>
                <a:lnTo>
                  <a:pt x="30480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08292" y="3662171"/>
            <a:ext cx="306705" cy="1941830"/>
          </a:xfrm>
          <a:custGeom>
            <a:avLst/>
            <a:gdLst/>
            <a:ahLst/>
            <a:cxnLst/>
            <a:rect l="l" t="t" r="r" b="b"/>
            <a:pathLst>
              <a:path w="306704" h="1941829">
                <a:moveTo>
                  <a:pt x="306324" y="0"/>
                </a:moveTo>
                <a:lnTo>
                  <a:pt x="0" y="0"/>
                </a:lnTo>
                <a:lnTo>
                  <a:pt x="0" y="1941576"/>
                </a:lnTo>
                <a:lnTo>
                  <a:pt x="306324" y="1941576"/>
                </a:lnTo>
                <a:lnTo>
                  <a:pt x="306324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7548" y="5603747"/>
            <a:ext cx="304800" cy="97790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2103" y="53705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7824" y="5603747"/>
            <a:ext cx="6870700" cy="0"/>
          </a:xfrm>
          <a:custGeom>
            <a:avLst/>
            <a:gdLst/>
            <a:ahLst/>
            <a:cxnLst/>
            <a:rect l="l" t="t" r="r" b="b"/>
            <a:pathLst>
              <a:path w="6870700">
                <a:moveTo>
                  <a:pt x="0" y="0"/>
                </a:moveTo>
                <a:lnTo>
                  <a:pt x="687019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782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0948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559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0244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74891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48016" y="5603747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719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5800" y="4599148"/>
            <a:ext cx="8195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12983660,0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57400" y="4447053"/>
            <a:ext cx="8223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8908741,10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29000" y="4512433"/>
            <a:ext cx="8250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9262140,10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00600" y="4540170"/>
            <a:ext cx="8277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8660468,10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72201" y="4524168"/>
            <a:ext cx="8305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8666768,10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9200" y="3751804"/>
            <a:ext cx="9143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11299249,12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90750" y="3544388"/>
            <a:ext cx="8906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10703641,10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65093" y="3675147"/>
            <a:ext cx="81170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9262140,10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10480" y="3730621"/>
            <a:ext cx="9141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8660468,10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84823" y="3698464"/>
            <a:ext cx="9113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8666768,10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8200" y="5381113"/>
            <a:ext cx="6934200" cy="4885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53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+1684410,88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372870" algn="l"/>
                <a:tab pos="2645410" algn="l"/>
                <a:tab pos="4019550" algn="l"/>
                <a:tab pos="5393690" algn="l"/>
              </a:tabLst>
            </a:pPr>
            <a:r>
              <a:rPr sz="1200" spc="-30" dirty="0">
                <a:latin typeface="Arial"/>
                <a:cs typeface="Arial"/>
              </a:rPr>
              <a:t>2016г.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Факт	</a:t>
            </a:r>
            <a:r>
              <a:rPr sz="1200" spc="-30" dirty="0">
                <a:latin typeface="Arial"/>
                <a:cs typeface="Arial"/>
              </a:rPr>
              <a:t>2017г.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План	</a:t>
            </a:r>
            <a:r>
              <a:rPr sz="1200" spc="-30" dirty="0">
                <a:latin typeface="Arial"/>
                <a:cs typeface="Arial"/>
              </a:rPr>
              <a:t>2018г.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>
                <a:latin typeface="Arial"/>
                <a:cs typeface="Arial"/>
              </a:rPr>
              <a:t>2019г.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	</a:t>
            </a:r>
            <a:r>
              <a:rPr sz="1200" spc="-30" dirty="0">
                <a:latin typeface="Arial"/>
                <a:cs typeface="Arial"/>
              </a:rPr>
              <a:t>2020г.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Прогноз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51647" y="4501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199"/>
                </a:lnTo>
                <a:lnTo>
                  <a:pt x="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65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1647" y="4745735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0" y="0"/>
                </a:moveTo>
                <a:lnTo>
                  <a:pt x="76200" y="0"/>
                </a:lnTo>
                <a:lnTo>
                  <a:pt x="76200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solidFill>
            <a:srgbClr val="CC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1647" y="49911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948461" y="4366699"/>
            <a:ext cx="65151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доходы  </a:t>
            </a:r>
            <a:r>
              <a:rPr sz="1200" spc="-10" dirty="0">
                <a:latin typeface="Arial"/>
                <a:cs typeface="Arial"/>
              </a:rPr>
              <a:t>расходы  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ф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ит</a:t>
            </a:r>
          </a:p>
        </p:txBody>
      </p:sp>
      <p:sp>
        <p:nvSpPr>
          <p:cNvPr id="55" name="object 64"/>
          <p:cNvSpPr/>
          <p:nvPr/>
        </p:nvSpPr>
        <p:spPr>
          <a:xfrm flipH="1">
            <a:off x="7848597" y="5181600"/>
            <a:ext cx="76202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0"/>
                </a:lnTo>
                <a:lnTo>
                  <a:pt x="76200" y="76200"/>
                </a:lnTo>
                <a:lnTo>
                  <a:pt x="0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Прямоугольник 55"/>
          <p:cNvSpPr/>
          <p:nvPr/>
        </p:nvSpPr>
        <p:spPr>
          <a:xfrm>
            <a:off x="7848600" y="5029200"/>
            <a:ext cx="914400" cy="33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33900"/>
              </a:lnSpc>
              <a:spcBef>
                <a:spcPts val="100"/>
              </a:spcBef>
            </a:pPr>
            <a:r>
              <a:rPr lang="ru-RU" sz="1200" spc="-5" dirty="0" err="1" smtClean="0">
                <a:latin typeface="Arial"/>
                <a:cs typeface="Arial"/>
              </a:rPr>
              <a:t>профицит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57" name="object 28"/>
          <p:cNvSpPr/>
          <p:nvPr/>
        </p:nvSpPr>
        <p:spPr>
          <a:xfrm>
            <a:off x="3124200" y="5562600"/>
            <a:ext cx="304800" cy="111253"/>
          </a:xfrm>
          <a:custGeom>
            <a:avLst/>
            <a:gdLst/>
            <a:ahLst/>
            <a:cxnLst/>
            <a:rect l="l" t="t" r="r" b="b"/>
            <a:pathLst>
              <a:path w="304800" h="97789">
                <a:moveTo>
                  <a:pt x="0" y="0"/>
                </a:moveTo>
                <a:lnTo>
                  <a:pt x="304800" y="0"/>
                </a:lnTo>
                <a:lnTo>
                  <a:pt x="304800" y="97535"/>
                </a:lnTo>
                <a:lnTo>
                  <a:pt x="0" y="9753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Прямоугольник 57"/>
          <p:cNvSpPr/>
          <p:nvPr/>
        </p:nvSpPr>
        <p:spPr>
          <a:xfrm>
            <a:off x="2895600" y="5334000"/>
            <a:ext cx="1049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latin typeface="Arial"/>
                <a:cs typeface="Arial"/>
              </a:rPr>
              <a:t>-1794900,00</a:t>
            </a:r>
            <a:endParaRPr lang="ru-RU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Доходы</a:t>
            </a:r>
            <a:r>
              <a:rPr lang="ru-RU" dirty="0" smtClean="0"/>
              <a:t> </a:t>
            </a:r>
            <a:r>
              <a:rPr dirty="0" smtClean="0"/>
              <a:t> </a:t>
            </a:r>
            <a:r>
              <a:rPr spc="-5" dirty="0" err="1"/>
              <a:t>бюджета</a:t>
            </a:r>
            <a:r>
              <a:rPr spc="-5" dirty="0"/>
              <a:t> </a:t>
            </a:r>
            <a:r>
              <a:rPr lang="ru-RU" spc="-5" dirty="0" smtClean="0"/>
              <a:t> </a:t>
            </a:r>
            <a:r>
              <a:rPr lang="ru-RU" spc="-5" dirty="0" err="1" smtClean="0"/>
              <a:t>Китовского</a:t>
            </a:r>
            <a:r>
              <a:rPr lang="ru-RU" spc="-5" dirty="0" smtClean="0"/>
              <a:t> </a:t>
            </a:r>
            <a:r>
              <a:rPr spc="-5" dirty="0" smtClean="0"/>
              <a:t> </a:t>
            </a:r>
            <a:r>
              <a:rPr spc="-5" dirty="0"/>
              <a:t>сельского  поселения </a:t>
            </a:r>
            <a:r>
              <a:rPr dirty="0"/>
              <a:t>в </a:t>
            </a:r>
            <a:r>
              <a:rPr spc="-5" dirty="0"/>
              <a:t>2016 </a:t>
            </a:r>
            <a:r>
              <a:rPr dirty="0"/>
              <a:t>- </a:t>
            </a:r>
            <a:r>
              <a:rPr spc="-5" dirty="0"/>
              <a:t>2020 </a:t>
            </a:r>
            <a:r>
              <a:rPr dirty="0"/>
              <a:t>годах, </a:t>
            </a:r>
            <a:r>
              <a:rPr lang="ru-RU" dirty="0" smtClean="0"/>
              <a:t> </a:t>
            </a:r>
            <a:r>
              <a:rPr spc="-5" dirty="0" err="1" smtClean="0"/>
              <a:t>руб</a:t>
            </a:r>
            <a:r>
              <a:rPr spc="-5" dirty="0"/>
              <a:t>.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0" y="838200"/>
          <a:ext cx="9067800" cy="6173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55"/>
                <a:gridCol w="1079945"/>
                <a:gridCol w="838199"/>
                <a:gridCol w="1066801"/>
                <a:gridCol w="762000"/>
                <a:gridCol w="990600"/>
                <a:gridCol w="838200"/>
                <a:gridCol w="1066800"/>
                <a:gridCol w="838200"/>
              </a:tblGrid>
              <a:tr h="326073">
                <a:tc row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984" marR="410845" indent="-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2017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389890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389890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389890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7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11430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45958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ДОХОДЫ,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8908741,10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3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9262140,10</a:t>
                      </a: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8660468,10</a:t>
                      </a: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8666768,10</a:t>
                      </a: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2274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576184">
                <a:tc>
                  <a:txBody>
                    <a:bodyPr/>
                    <a:lstStyle/>
                    <a:p>
                      <a:pPr marL="97155" marR="289560" indent="-6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Налоговые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неналоговые доходы,  всего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1667000,0</a:t>
                      </a:r>
                      <a:endParaRPr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1528200,0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16,5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1528200,0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17,6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1528200,0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17,6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6626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Налоговые доходы, из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них: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14,9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14,4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1334000,00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Arial"/>
                          <a:cs typeface="Arial"/>
                        </a:rPr>
                        <a:t>15,4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54943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 на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физических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лиц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329000,00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329000,0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  <a:endParaRPr lang="ru-RU" sz="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88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Налог на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имущество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физических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лиц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150000,0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22707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Земельный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налог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840000,0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088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Государственная</a:t>
                      </a:r>
                      <a:r>
                        <a:rPr sz="9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пошлина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0,2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0882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Неналоговые доходы, из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них: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333000,0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3,7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</a:tr>
              <a:tr h="977222">
                <a:tc>
                  <a:txBody>
                    <a:bodyPr/>
                    <a:lstStyle/>
                    <a:p>
                      <a:pPr marL="97155" marR="1155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использования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имущества,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находящегося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97155" marR="30734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государственной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муниципальной  собственности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233000,0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2,6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94200,0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709863">
                <a:tc>
                  <a:txBody>
                    <a:bodyPr/>
                    <a:lstStyle/>
                    <a:p>
                      <a:pPr marL="97155" marR="3105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Доходы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оказания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платных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услуг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(работ)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компенсации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затрат  государства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R="220979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1,1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1,2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</a:tr>
              <a:tr h="345957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7241741,10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335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81,3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7733940,10</a:t>
                      </a:r>
                      <a:endParaRPr lang="ru-RU" sz="800" b="1" dirty="0" smtClean="0">
                        <a:latin typeface="Arial"/>
                        <a:cs typeface="Arial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83,5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7132268,10</a:t>
                      </a: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82,4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7137868,10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82,4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7039609" y="0"/>
                </a:moveTo>
                <a:lnTo>
                  <a:pt x="138557" y="0"/>
                </a:lnTo>
                <a:lnTo>
                  <a:pt x="94764" y="7063"/>
                </a:lnTo>
                <a:lnTo>
                  <a:pt x="56729" y="26731"/>
                </a:lnTo>
                <a:lnTo>
                  <a:pt x="26735" y="56723"/>
                </a:lnTo>
                <a:lnTo>
                  <a:pt x="7064" y="94759"/>
                </a:lnTo>
                <a:lnTo>
                  <a:pt x="0" y="138556"/>
                </a:lnTo>
                <a:lnTo>
                  <a:pt x="0" y="692797"/>
                </a:lnTo>
                <a:lnTo>
                  <a:pt x="7064" y="736595"/>
                </a:lnTo>
                <a:lnTo>
                  <a:pt x="26735" y="774630"/>
                </a:lnTo>
                <a:lnTo>
                  <a:pt x="56729" y="804623"/>
                </a:lnTo>
                <a:lnTo>
                  <a:pt x="94764" y="824291"/>
                </a:lnTo>
                <a:lnTo>
                  <a:pt x="138557" y="831354"/>
                </a:lnTo>
                <a:lnTo>
                  <a:pt x="7039609" y="831354"/>
                </a:lnTo>
                <a:lnTo>
                  <a:pt x="7083408" y="824291"/>
                </a:lnTo>
                <a:lnTo>
                  <a:pt x="7121447" y="804623"/>
                </a:lnTo>
                <a:lnTo>
                  <a:pt x="7151443" y="774630"/>
                </a:lnTo>
                <a:lnTo>
                  <a:pt x="7171115" y="736595"/>
                </a:lnTo>
                <a:lnTo>
                  <a:pt x="7178179" y="692797"/>
                </a:lnTo>
                <a:lnTo>
                  <a:pt x="7178179" y="138556"/>
                </a:lnTo>
                <a:lnTo>
                  <a:pt x="7171115" y="94759"/>
                </a:lnTo>
                <a:lnTo>
                  <a:pt x="7151443" y="56723"/>
                </a:lnTo>
                <a:lnTo>
                  <a:pt x="7121447" y="26731"/>
                </a:lnTo>
                <a:lnTo>
                  <a:pt x="7083408" y="7063"/>
                </a:lnTo>
                <a:lnTo>
                  <a:pt x="7039609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831850"/>
          </a:xfrm>
          <a:custGeom>
            <a:avLst/>
            <a:gdLst/>
            <a:ahLst/>
            <a:cxnLst/>
            <a:rect l="l" t="t" r="r" b="b"/>
            <a:pathLst>
              <a:path w="7178675" h="831850">
                <a:moveTo>
                  <a:pt x="0" y="138556"/>
                </a:moveTo>
                <a:lnTo>
                  <a:pt x="7064" y="94759"/>
                </a:lnTo>
                <a:lnTo>
                  <a:pt x="26735" y="56723"/>
                </a:lnTo>
                <a:lnTo>
                  <a:pt x="56729" y="26731"/>
                </a:lnTo>
                <a:lnTo>
                  <a:pt x="94764" y="7063"/>
                </a:lnTo>
                <a:lnTo>
                  <a:pt x="138557" y="0"/>
                </a:lnTo>
                <a:lnTo>
                  <a:pt x="7039609" y="0"/>
                </a:lnTo>
                <a:lnTo>
                  <a:pt x="7083408" y="7063"/>
                </a:lnTo>
                <a:lnTo>
                  <a:pt x="7121447" y="26731"/>
                </a:lnTo>
                <a:lnTo>
                  <a:pt x="7151443" y="56723"/>
                </a:lnTo>
                <a:lnTo>
                  <a:pt x="7171115" y="94759"/>
                </a:lnTo>
                <a:lnTo>
                  <a:pt x="7178179" y="138556"/>
                </a:lnTo>
                <a:lnTo>
                  <a:pt x="7178179" y="692797"/>
                </a:lnTo>
                <a:lnTo>
                  <a:pt x="7171115" y="736595"/>
                </a:lnTo>
                <a:lnTo>
                  <a:pt x="7151443" y="774630"/>
                </a:lnTo>
                <a:lnTo>
                  <a:pt x="7121447" y="804623"/>
                </a:lnTo>
                <a:lnTo>
                  <a:pt x="7083408" y="824291"/>
                </a:lnTo>
                <a:lnTo>
                  <a:pt x="7039609" y="831354"/>
                </a:lnTo>
                <a:lnTo>
                  <a:pt x="138557" y="831354"/>
                </a:lnTo>
                <a:lnTo>
                  <a:pt x="94764" y="824291"/>
                </a:lnTo>
                <a:lnTo>
                  <a:pt x="56729" y="804623"/>
                </a:lnTo>
                <a:lnTo>
                  <a:pt x="26735" y="774630"/>
                </a:lnTo>
                <a:lnTo>
                  <a:pt x="7064" y="736595"/>
                </a:lnTo>
                <a:lnTo>
                  <a:pt x="0" y="692797"/>
                </a:lnTo>
                <a:lnTo>
                  <a:pt x="0" y="13855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13709" y="253574"/>
            <a:ext cx="6432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Доходы </a:t>
            </a:r>
            <a:r>
              <a:rPr spc="-5" dirty="0" err="1"/>
              <a:t>бюджета</a:t>
            </a:r>
            <a:r>
              <a:rPr spc="-5" dirty="0"/>
              <a:t> </a:t>
            </a:r>
            <a:r>
              <a:rPr lang="ru-RU" sz="2000" dirty="0" err="1" smtClean="0"/>
              <a:t>Китовского</a:t>
            </a:r>
            <a:r>
              <a:rPr sz="2000" spc="-250" dirty="0" smtClean="0"/>
              <a:t> </a:t>
            </a:r>
            <a:r>
              <a:rPr spc="-5" dirty="0"/>
              <a:t>сельского</a:t>
            </a:r>
            <a:endParaRPr sz="2000" dirty="0"/>
          </a:p>
        </p:txBody>
      </p:sp>
      <p:sp>
        <p:nvSpPr>
          <p:cNvPr id="14" name="object 14"/>
          <p:cNvSpPr txBox="1"/>
          <p:nvPr/>
        </p:nvSpPr>
        <p:spPr>
          <a:xfrm>
            <a:off x="2689297" y="559974"/>
            <a:ext cx="387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</a:t>
            </a:r>
            <a:r>
              <a:rPr sz="1800" b="1" spc="-7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8000" y="149301"/>
            <a:ext cx="935999" cy="827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41119" y="577221"/>
            <a:ext cx="42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5" dirty="0">
                <a:latin typeface="Bookman Old Style"/>
                <a:cs typeface="Bookman Old Style"/>
              </a:rPr>
              <a:t>БЮДЖЕТ</a:t>
            </a:r>
            <a:endParaRPr sz="600">
              <a:latin typeface="Bookman Old Style"/>
              <a:cs typeface="Bookman Old Styl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9200" y="1524000"/>
            <a:ext cx="6192782" cy="30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9200" y="1524000"/>
            <a:ext cx="6193155" cy="302260"/>
          </a:xfrm>
          <a:custGeom>
            <a:avLst/>
            <a:gdLst/>
            <a:ahLst/>
            <a:cxnLst/>
            <a:rect l="l" t="t" r="r" b="b"/>
            <a:pathLst>
              <a:path w="6193155" h="302260">
                <a:moveTo>
                  <a:pt x="0" y="150990"/>
                </a:moveTo>
                <a:lnTo>
                  <a:pt x="36804" y="127639"/>
                </a:lnTo>
                <a:lnTo>
                  <a:pt x="81778" y="116370"/>
                </a:lnTo>
                <a:lnTo>
                  <a:pt x="121134" y="109030"/>
                </a:lnTo>
                <a:lnTo>
                  <a:pt x="167751" y="101840"/>
                </a:lnTo>
                <a:lnTo>
                  <a:pt x="221424" y="94811"/>
                </a:lnTo>
                <a:lnTo>
                  <a:pt x="281951" y="87952"/>
                </a:lnTo>
                <a:lnTo>
                  <a:pt x="349127" y="81272"/>
                </a:lnTo>
                <a:lnTo>
                  <a:pt x="422749" y="74783"/>
                </a:lnTo>
                <a:lnTo>
                  <a:pt x="461912" y="71612"/>
                </a:lnTo>
                <a:lnTo>
                  <a:pt x="502611" y="68493"/>
                </a:lnTo>
                <a:lnTo>
                  <a:pt x="544819" y="65427"/>
                </a:lnTo>
                <a:lnTo>
                  <a:pt x="588510" y="62414"/>
                </a:lnTo>
                <a:lnTo>
                  <a:pt x="633660" y="59456"/>
                </a:lnTo>
                <a:lnTo>
                  <a:pt x="680243" y="56554"/>
                </a:lnTo>
                <a:lnTo>
                  <a:pt x="728233" y="53709"/>
                </a:lnTo>
                <a:lnTo>
                  <a:pt x="777605" y="50924"/>
                </a:lnTo>
                <a:lnTo>
                  <a:pt x="828333" y="48198"/>
                </a:lnTo>
                <a:lnTo>
                  <a:pt x="880392" y="45533"/>
                </a:lnTo>
                <a:lnTo>
                  <a:pt x="933757" y="42931"/>
                </a:lnTo>
                <a:lnTo>
                  <a:pt x="988401" y="40392"/>
                </a:lnTo>
                <a:lnTo>
                  <a:pt x="1044299" y="37919"/>
                </a:lnTo>
                <a:lnTo>
                  <a:pt x="1101427" y="35511"/>
                </a:lnTo>
                <a:lnTo>
                  <a:pt x="1159757" y="33171"/>
                </a:lnTo>
                <a:lnTo>
                  <a:pt x="1219266" y="30899"/>
                </a:lnTo>
                <a:lnTo>
                  <a:pt x="1279927" y="28698"/>
                </a:lnTo>
                <a:lnTo>
                  <a:pt x="1341714" y="26567"/>
                </a:lnTo>
                <a:lnTo>
                  <a:pt x="1404604" y="24509"/>
                </a:lnTo>
                <a:lnTo>
                  <a:pt x="1468568" y="22524"/>
                </a:lnTo>
                <a:lnTo>
                  <a:pt x="1533584" y="20614"/>
                </a:lnTo>
                <a:lnTo>
                  <a:pt x="1599624" y="18781"/>
                </a:lnTo>
                <a:lnTo>
                  <a:pt x="1666664" y="17024"/>
                </a:lnTo>
                <a:lnTo>
                  <a:pt x="1734677" y="15347"/>
                </a:lnTo>
                <a:lnTo>
                  <a:pt x="1803639" y="13749"/>
                </a:lnTo>
                <a:lnTo>
                  <a:pt x="1873523" y="12232"/>
                </a:lnTo>
                <a:lnTo>
                  <a:pt x="1944306" y="10797"/>
                </a:lnTo>
                <a:lnTo>
                  <a:pt x="2015960" y="9446"/>
                </a:lnTo>
                <a:lnTo>
                  <a:pt x="2088460" y="8180"/>
                </a:lnTo>
                <a:lnTo>
                  <a:pt x="2161781" y="6999"/>
                </a:lnTo>
                <a:lnTo>
                  <a:pt x="2235898" y="5906"/>
                </a:lnTo>
                <a:lnTo>
                  <a:pt x="2310785" y="4902"/>
                </a:lnTo>
                <a:lnTo>
                  <a:pt x="2386416" y="3987"/>
                </a:lnTo>
                <a:lnTo>
                  <a:pt x="2462765" y="3164"/>
                </a:lnTo>
                <a:lnTo>
                  <a:pt x="2539809" y="2432"/>
                </a:lnTo>
                <a:lnTo>
                  <a:pt x="2617520" y="1794"/>
                </a:lnTo>
                <a:lnTo>
                  <a:pt x="2695874" y="1251"/>
                </a:lnTo>
                <a:lnTo>
                  <a:pt x="2774844" y="804"/>
                </a:lnTo>
                <a:lnTo>
                  <a:pt x="2854407" y="454"/>
                </a:lnTo>
                <a:lnTo>
                  <a:pt x="2934535" y="202"/>
                </a:lnTo>
                <a:lnTo>
                  <a:pt x="3015203" y="50"/>
                </a:lnTo>
                <a:lnTo>
                  <a:pt x="3096387" y="0"/>
                </a:lnTo>
                <a:lnTo>
                  <a:pt x="3177571" y="50"/>
                </a:lnTo>
                <a:lnTo>
                  <a:pt x="3258240" y="202"/>
                </a:lnTo>
                <a:lnTo>
                  <a:pt x="3338368" y="454"/>
                </a:lnTo>
                <a:lnTo>
                  <a:pt x="3417931" y="804"/>
                </a:lnTo>
                <a:lnTo>
                  <a:pt x="3496902" y="1251"/>
                </a:lnTo>
                <a:lnTo>
                  <a:pt x="3575256" y="1794"/>
                </a:lnTo>
                <a:lnTo>
                  <a:pt x="3652968" y="2432"/>
                </a:lnTo>
                <a:lnTo>
                  <a:pt x="3730012" y="3164"/>
                </a:lnTo>
                <a:lnTo>
                  <a:pt x="3806362" y="3987"/>
                </a:lnTo>
                <a:lnTo>
                  <a:pt x="3881994" y="4902"/>
                </a:lnTo>
                <a:lnTo>
                  <a:pt x="3956881" y="5906"/>
                </a:lnTo>
                <a:lnTo>
                  <a:pt x="4030998" y="6999"/>
                </a:lnTo>
                <a:lnTo>
                  <a:pt x="4104319" y="8180"/>
                </a:lnTo>
                <a:lnTo>
                  <a:pt x="4176820" y="9446"/>
                </a:lnTo>
                <a:lnTo>
                  <a:pt x="4248475" y="10797"/>
                </a:lnTo>
                <a:lnTo>
                  <a:pt x="4319257" y="12232"/>
                </a:lnTo>
                <a:lnTo>
                  <a:pt x="4389142" y="13749"/>
                </a:lnTo>
                <a:lnTo>
                  <a:pt x="4458104" y="15347"/>
                </a:lnTo>
                <a:lnTo>
                  <a:pt x="4526118" y="17024"/>
                </a:lnTo>
                <a:lnTo>
                  <a:pt x="4593158" y="18781"/>
                </a:lnTo>
                <a:lnTo>
                  <a:pt x="4659198" y="20614"/>
                </a:lnTo>
                <a:lnTo>
                  <a:pt x="4724214" y="22524"/>
                </a:lnTo>
                <a:lnTo>
                  <a:pt x="4788179" y="24509"/>
                </a:lnTo>
                <a:lnTo>
                  <a:pt x="4851068" y="26567"/>
                </a:lnTo>
                <a:lnTo>
                  <a:pt x="4912856" y="28698"/>
                </a:lnTo>
                <a:lnTo>
                  <a:pt x="4973517" y="30899"/>
                </a:lnTo>
                <a:lnTo>
                  <a:pt x="5033026" y="33171"/>
                </a:lnTo>
                <a:lnTo>
                  <a:pt x="5091357" y="35511"/>
                </a:lnTo>
                <a:lnTo>
                  <a:pt x="5148484" y="37919"/>
                </a:lnTo>
                <a:lnTo>
                  <a:pt x="5204383" y="40392"/>
                </a:lnTo>
                <a:lnTo>
                  <a:pt x="5259027" y="42931"/>
                </a:lnTo>
                <a:lnTo>
                  <a:pt x="5312392" y="45533"/>
                </a:lnTo>
                <a:lnTo>
                  <a:pt x="5364451" y="48198"/>
                </a:lnTo>
                <a:lnTo>
                  <a:pt x="5415179" y="50924"/>
                </a:lnTo>
                <a:lnTo>
                  <a:pt x="5464551" y="53709"/>
                </a:lnTo>
                <a:lnTo>
                  <a:pt x="5512542" y="56554"/>
                </a:lnTo>
                <a:lnTo>
                  <a:pt x="5559124" y="59456"/>
                </a:lnTo>
                <a:lnTo>
                  <a:pt x="5604274" y="62414"/>
                </a:lnTo>
                <a:lnTo>
                  <a:pt x="5647966" y="65427"/>
                </a:lnTo>
                <a:lnTo>
                  <a:pt x="5690174" y="68493"/>
                </a:lnTo>
                <a:lnTo>
                  <a:pt x="5730873" y="71612"/>
                </a:lnTo>
                <a:lnTo>
                  <a:pt x="5770037" y="74783"/>
                </a:lnTo>
                <a:lnTo>
                  <a:pt x="5843658" y="81272"/>
                </a:lnTo>
                <a:lnTo>
                  <a:pt x="5910834" y="87952"/>
                </a:lnTo>
                <a:lnTo>
                  <a:pt x="5971361" y="94811"/>
                </a:lnTo>
                <a:lnTo>
                  <a:pt x="6025035" y="101840"/>
                </a:lnTo>
                <a:lnTo>
                  <a:pt x="6071652" y="109030"/>
                </a:lnTo>
                <a:lnTo>
                  <a:pt x="6111008" y="116370"/>
                </a:lnTo>
                <a:lnTo>
                  <a:pt x="6155981" y="127639"/>
                </a:lnTo>
                <a:lnTo>
                  <a:pt x="6191743" y="147031"/>
                </a:lnTo>
                <a:lnTo>
                  <a:pt x="6192786" y="150990"/>
                </a:lnTo>
                <a:lnTo>
                  <a:pt x="6191743" y="154949"/>
                </a:lnTo>
                <a:lnTo>
                  <a:pt x="6155981" y="174341"/>
                </a:lnTo>
                <a:lnTo>
                  <a:pt x="6111008" y="185610"/>
                </a:lnTo>
                <a:lnTo>
                  <a:pt x="6071652" y="192950"/>
                </a:lnTo>
                <a:lnTo>
                  <a:pt x="6025035" y="200139"/>
                </a:lnTo>
                <a:lnTo>
                  <a:pt x="5971361" y="207169"/>
                </a:lnTo>
                <a:lnTo>
                  <a:pt x="5910834" y="214028"/>
                </a:lnTo>
                <a:lnTo>
                  <a:pt x="5843658" y="220707"/>
                </a:lnTo>
                <a:lnTo>
                  <a:pt x="5770037" y="227197"/>
                </a:lnTo>
                <a:lnTo>
                  <a:pt x="5730873" y="230367"/>
                </a:lnTo>
                <a:lnTo>
                  <a:pt x="5690174" y="233486"/>
                </a:lnTo>
                <a:lnTo>
                  <a:pt x="5647966" y="236553"/>
                </a:lnTo>
                <a:lnTo>
                  <a:pt x="5604274" y="239566"/>
                </a:lnTo>
                <a:lnTo>
                  <a:pt x="5559124" y="242524"/>
                </a:lnTo>
                <a:lnTo>
                  <a:pt x="5512542" y="245426"/>
                </a:lnTo>
                <a:lnTo>
                  <a:pt x="5464551" y="248270"/>
                </a:lnTo>
                <a:lnTo>
                  <a:pt x="5415179" y="251056"/>
                </a:lnTo>
                <a:lnTo>
                  <a:pt x="5364451" y="253782"/>
                </a:lnTo>
                <a:lnTo>
                  <a:pt x="5312392" y="256447"/>
                </a:lnTo>
                <a:lnTo>
                  <a:pt x="5259027" y="259049"/>
                </a:lnTo>
                <a:lnTo>
                  <a:pt x="5204383" y="261587"/>
                </a:lnTo>
                <a:lnTo>
                  <a:pt x="5148484" y="264061"/>
                </a:lnTo>
                <a:lnTo>
                  <a:pt x="5091357" y="266469"/>
                </a:lnTo>
                <a:lnTo>
                  <a:pt x="5033026" y="268809"/>
                </a:lnTo>
                <a:lnTo>
                  <a:pt x="4973517" y="271080"/>
                </a:lnTo>
                <a:lnTo>
                  <a:pt x="4912856" y="273282"/>
                </a:lnTo>
                <a:lnTo>
                  <a:pt x="4851068" y="275413"/>
                </a:lnTo>
                <a:lnTo>
                  <a:pt x="4788179" y="277471"/>
                </a:lnTo>
                <a:lnTo>
                  <a:pt x="4724214" y="279455"/>
                </a:lnTo>
                <a:lnTo>
                  <a:pt x="4659198" y="281365"/>
                </a:lnTo>
                <a:lnTo>
                  <a:pt x="4593158" y="283199"/>
                </a:lnTo>
                <a:lnTo>
                  <a:pt x="4526118" y="284955"/>
                </a:lnTo>
                <a:lnTo>
                  <a:pt x="4458104" y="286633"/>
                </a:lnTo>
                <a:lnTo>
                  <a:pt x="4389142" y="288231"/>
                </a:lnTo>
                <a:lnTo>
                  <a:pt x="4319257" y="289748"/>
                </a:lnTo>
                <a:lnTo>
                  <a:pt x="4248475" y="291183"/>
                </a:lnTo>
                <a:lnTo>
                  <a:pt x="4176820" y="292534"/>
                </a:lnTo>
                <a:lnTo>
                  <a:pt x="4104319" y="293800"/>
                </a:lnTo>
                <a:lnTo>
                  <a:pt x="4030998" y="294980"/>
                </a:lnTo>
                <a:lnTo>
                  <a:pt x="3956881" y="296073"/>
                </a:lnTo>
                <a:lnTo>
                  <a:pt x="3881994" y="297078"/>
                </a:lnTo>
                <a:lnTo>
                  <a:pt x="3806362" y="297992"/>
                </a:lnTo>
                <a:lnTo>
                  <a:pt x="3730012" y="298816"/>
                </a:lnTo>
                <a:lnTo>
                  <a:pt x="3652968" y="299547"/>
                </a:lnTo>
                <a:lnTo>
                  <a:pt x="3575256" y="300185"/>
                </a:lnTo>
                <a:lnTo>
                  <a:pt x="3496902" y="300729"/>
                </a:lnTo>
                <a:lnTo>
                  <a:pt x="3417931" y="301176"/>
                </a:lnTo>
                <a:lnTo>
                  <a:pt x="3338368" y="301526"/>
                </a:lnTo>
                <a:lnTo>
                  <a:pt x="3258240" y="301777"/>
                </a:lnTo>
                <a:lnTo>
                  <a:pt x="3177571" y="301929"/>
                </a:lnTo>
                <a:lnTo>
                  <a:pt x="3096387" y="301980"/>
                </a:lnTo>
                <a:lnTo>
                  <a:pt x="3015203" y="301929"/>
                </a:lnTo>
                <a:lnTo>
                  <a:pt x="2934535" y="301777"/>
                </a:lnTo>
                <a:lnTo>
                  <a:pt x="2854407" y="301526"/>
                </a:lnTo>
                <a:lnTo>
                  <a:pt x="2774844" y="301176"/>
                </a:lnTo>
                <a:lnTo>
                  <a:pt x="2695874" y="300729"/>
                </a:lnTo>
                <a:lnTo>
                  <a:pt x="2617520" y="300185"/>
                </a:lnTo>
                <a:lnTo>
                  <a:pt x="2539809" y="299547"/>
                </a:lnTo>
                <a:lnTo>
                  <a:pt x="2462765" y="298816"/>
                </a:lnTo>
                <a:lnTo>
                  <a:pt x="2386416" y="297992"/>
                </a:lnTo>
                <a:lnTo>
                  <a:pt x="2310785" y="297078"/>
                </a:lnTo>
                <a:lnTo>
                  <a:pt x="2235898" y="296073"/>
                </a:lnTo>
                <a:lnTo>
                  <a:pt x="2161781" y="294980"/>
                </a:lnTo>
                <a:lnTo>
                  <a:pt x="2088460" y="293800"/>
                </a:lnTo>
                <a:lnTo>
                  <a:pt x="2015960" y="292534"/>
                </a:lnTo>
                <a:lnTo>
                  <a:pt x="1944306" y="291183"/>
                </a:lnTo>
                <a:lnTo>
                  <a:pt x="1873523" y="289748"/>
                </a:lnTo>
                <a:lnTo>
                  <a:pt x="1803639" y="288231"/>
                </a:lnTo>
                <a:lnTo>
                  <a:pt x="1734677" y="286633"/>
                </a:lnTo>
                <a:lnTo>
                  <a:pt x="1666664" y="284955"/>
                </a:lnTo>
                <a:lnTo>
                  <a:pt x="1599624" y="283199"/>
                </a:lnTo>
                <a:lnTo>
                  <a:pt x="1533584" y="281365"/>
                </a:lnTo>
                <a:lnTo>
                  <a:pt x="1468568" y="279455"/>
                </a:lnTo>
                <a:lnTo>
                  <a:pt x="1404604" y="277471"/>
                </a:lnTo>
                <a:lnTo>
                  <a:pt x="1341714" y="275413"/>
                </a:lnTo>
                <a:lnTo>
                  <a:pt x="1279927" y="273282"/>
                </a:lnTo>
                <a:lnTo>
                  <a:pt x="1219266" y="271080"/>
                </a:lnTo>
                <a:lnTo>
                  <a:pt x="1159757" y="268809"/>
                </a:lnTo>
                <a:lnTo>
                  <a:pt x="1101427" y="266469"/>
                </a:lnTo>
                <a:lnTo>
                  <a:pt x="1044299" y="264061"/>
                </a:lnTo>
                <a:lnTo>
                  <a:pt x="988401" y="261587"/>
                </a:lnTo>
                <a:lnTo>
                  <a:pt x="933757" y="259049"/>
                </a:lnTo>
                <a:lnTo>
                  <a:pt x="880392" y="256447"/>
                </a:lnTo>
                <a:lnTo>
                  <a:pt x="828333" y="253782"/>
                </a:lnTo>
                <a:lnTo>
                  <a:pt x="777605" y="251056"/>
                </a:lnTo>
                <a:lnTo>
                  <a:pt x="728233" y="248270"/>
                </a:lnTo>
                <a:lnTo>
                  <a:pt x="680243" y="245426"/>
                </a:lnTo>
                <a:lnTo>
                  <a:pt x="633660" y="242524"/>
                </a:lnTo>
                <a:lnTo>
                  <a:pt x="588510" y="239566"/>
                </a:lnTo>
                <a:lnTo>
                  <a:pt x="544819" y="236553"/>
                </a:lnTo>
                <a:lnTo>
                  <a:pt x="502611" y="233486"/>
                </a:lnTo>
                <a:lnTo>
                  <a:pt x="461912" y="230367"/>
                </a:lnTo>
                <a:lnTo>
                  <a:pt x="422749" y="227197"/>
                </a:lnTo>
                <a:lnTo>
                  <a:pt x="349127" y="220707"/>
                </a:lnTo>
                <a:lnTo>
                  <a:pt x="281951" y="214028"/>
                </a:lnTo>
                <a:lnTo>
                  <a:pt x="221424" y="207169"/>
                </a:lnTo>
                <a:lnTo>
                  <a:pt x="167751" y="200139"/>
                </a:lnTo>
                <a:lnTo>
                  <a:pt x="121134" y="192950"/>
                </a:lnTo>
                <a:lnTo>
                  <a:pt x="81778" y="185610"/>
                </a:lnTo>
                <a:lnTo>
                  <a:pt x="36804" y="174341"/>
                </a:lnTo>
                <a:lnTo>
                  <a:pt x="1043" y="154949"/>
                </a:lnTo>
                <a:lnTo>
                  <a:pt x="0" y="15099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057400" y="1524000"/>
            <a:ext cx="45593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 smtClean="0">
                <a:latin typeface="Arial"/>
                <a:cs typeface="Arial"/>
              </a:rPr>
              <a:t>201</a:t>
            </a:r>
            <a:r>
              <a:rPr lang="ru-RU" sz="1400" b="1" spc="-5" dirty="0" smtClean="0">
                <a:latin typeface="Arial"/>
                <a:cs typeface="Arial"/>
              </a:rPr>
              <a:t>7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2020 годах,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524000" y="3733800"/>
            <a:ext cx="401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2017г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  <a:p>
            <a:pPr marL="32384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План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81400" y="3962400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2018г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5" name="object 95"/>
          <p:cNvSpPr/>
          <p:nvPr/>
        </p:nvSpPr>
        <p:spPr>
          <a:xfrm>
            <a:off x="3810000" y="3886201"/>
            <a:ext cx="4343400" cy="76199"/>
          </a:xfrm>
          <a:custGeom>
            <a:avLst/>
            <a:gdLst/>
            <a:ahLst/>
            <a:cxnLst/>
            <a:rect l="l" t="t" r="r" b="b"/>
            <a:pathLst>
              <a:path w="3528059" h="108585">
                <a:moveTo>
                  <a:pt x="3527996" y="0"/>
                </a:moveTo>
                <a:lnTo>
                  <a:pt x="3527289" y="21017"/>
                </a:lnTo>
                <a:lnTo>
                  <a:pt x="3525361" y="38182"/>
                </a:lnTo>
                <a:lnTo>
                  <a:pt x="3522499" y="49756"/>
                </a:lnTo>
                <a:lnTo>
                  <a:pt x="3518992" y="54000"/>
                </a:lnTo>
                <a:lnTo>
                  <a:pt x="1772996" y="54000"/>
                </a:lnTo>
                <a:lnTo>
                  <a:pt x="1769494" y="58244"/>
                </a:lnTo>
                <a:lnTo>
                  <a:pt x="1766631" y="69818"/>
                </a:lnTo>
                <a:lnTo>
                  <a:pt x="1764700" y="86983"/>
                </a:lnTo>
                <a:lnTo>
                  <a:pt x="1763991" y="108000"/>
                </a:lnTo>
                <a:lnTo>
                  <a:pt x="1763285" y="86983"/>
                </a:lnTo>
                <a:lnTo>
                  <a:pt x="1761358" y="69818"/>
                </a:lnTo>
                <a:lnTo>
                  <a:pt x="1758500" y="58244"/>
                </a:lnTo>
                <a:lnTo>
                  <a:pt x="1755000" y="54000"/>
                </a:lnTo>
                <a:lnTo>
                  <a:pt x="8991" y="54000"/>
                </a:lnTo>
                <a:lnTo>
                  <a:pt x="5491" y="49756"/>
                </a:lnTo>
                <a:lnTo>
                  <a:pt x="2633" y="38182"/>
                </a:lnTo>
                <a:lnTo>
                  <a:pt x="706" y="21017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5791200" y="4038600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2019г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924800" y="3962400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2020г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286000" y="6553200"/>
            <a:ext cx="20675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imes New Roman"/>
                <a:cs typeface="Times New Roman"/>
              </a:rPr>
              <a:t>Налоговые </a:t>
            </a:r>
            <a:r>
              <a:rPr sz="1100" dirty="0">
                <a:latin typeface="Times New Roman"/>
                <a:cs typeface="Times New Roman"/>
              </a:rPr>
              <a:t>и неналоговые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доходы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5181600" y="3657600"/>
            <a:ext cx="1981200" cy="27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6780">
              <a:lnSpc>
                <a:spcPct val="156100"/>
              </a:lnSpc>
              <a:spcBef>
                <a:spcPts val="95"/>
              </a:spcBef>
            </a:pPr>
            <a:r>
              <a:rPr sz="1100" spc="-5" dirty="0" err="1">
                <a:latin typeface="Times New Roman"/>
                <a:cs typeface="Times New Roman"/>
              </a:rPr>
              <a:t>Прогноз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086254" y="663663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2050" y="663909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2050" y="663909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0"/>
                </a:moveTo>
                <a:lnTo>
                  <a:pt x="90004" y="0"/>
                </a:lnTo>
                <a:lnTo>
                  <a:pt x="90004" y="90004"/>
                </a:lnTo>
                <a:lnTo>
                  <a:pt x="0" y="9000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7" name="Диаграмма 106"/>
          <p:cNvGraphicFramePr/>
          <p:nvPr/>
        </p:nvGraphicFramePr>
        <p:xfrm>
          <a:off x="762000" y="1905000"/>
          <a:ext cx="1981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8" name="Диаграмма 107"/>
          <p:cNvGraphicFramePr/>
          <p:nvPr/>
        </p:nvGraphicFramePr>
        <p:xfrm>
          <a:off x="2667000" y="914400"/>
          <a:ext cx="3276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9" name="Диаграмма 108"/>
          <p:cNvGraphicFramePr/>
          <p:nvPr/>
        </p:nvGraphicFramePr>
        <p:xfrm>
          <a:off x="4876800" y="1600200"/>
          <a:ext cx="228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0" name="Диаграмма 109"/>
          <p:cNvGraphicFramePr/>
          <p:nvPr/>
        </p:nvGraphicFramePr>
        <p:xfrm>
          <a:off x="6934200" y="1752600"/>
          <a:ext cx="22098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1" name="Прямоугольник 110"/>
          <p:cNvSpPr/>
          <p:nvPr/>
        </p:nvSpPr>
        <p:spPr>
          <a:xfrm>
            <a:off x="5181600" y="6477000"/>
            <a:ext cx="18870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5" dirty="0" smtClean="0">
                <a:latin typeface="Times New Roman"/>
                <a:cs typeface="Times New Roman"/>
              </a:rPr>
              <a:t>Безвозмездные поступления</a:t>
            </a:r>
            <a:endParaRPr lang="ru-RU" sz="1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3703" y="167495"/>
            <a:ext cx="52520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2016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6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63650" y="1334466"/>
          <a:ext cx="7965949" cy="453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484"/>
                <a:gridCol w="804184"/>
                <a:gridCol w="584272"/>
                <a:gridCol w="657763"/>
                <a:gridCol w="686240"/>
                <a:gridCol w="657763"/>
                <a:gridCol w="686240"/>
                <a:gridCol w="657763"/>
                <a:gridCol w="686240"/>
              </a:tblGrid>
              <a:tr h="334645">
                <a:tc row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Показатель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2445" marR="408305" indent="-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2017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7195" marR="387985" indent="-127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2020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1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сумма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1066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% к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общем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у 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объему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C9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всего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208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7241741,10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7733940,1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7132268,1</a:t>
                      </a: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7137868,1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Безвозмездные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поступления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от 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других бюджетов бюджетной системы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Российской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Федерации,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том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числе: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7241741,10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7733940,1</a:t>
                      </a:r>
                      <a:endParaRPr lang="ru-RU" sz="9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7132268,1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7137868,1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100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Дотации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6768300,0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93,5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6822000,0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88,3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6703700,0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6703900,0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93,9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51909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Субсидии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315741,0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4,3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485072,0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6,2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74769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Субвенции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138700,0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151300,0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1,9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153000,0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158400,00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2,2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70010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Иные межбюджетные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трансферты,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19000,0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0,3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275568,10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3,6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275568,1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275568,1</a:t>
                      </a:r>
                      <a:endParaRPr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3,9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0" y="5921999"/>
            <a:ext cx="1331639" cy="93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89520" y="149495"/>
            <a:ext cx="488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Безвозмездные поступления</a:t>
            </a:r>
            <a:r>
              <a:rPr spc="-15" dirty="0"/>
              <a:t> </a:t>
            </a:r>
            <a:r>
              <a:rPr spc="-5" dirty="0"/>
              <a:t>бюджета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57400" y="381000"/>
            <a:ext cx="533400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7485" marR="5080" indent="-1373505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2016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</a:t>
            </a:r>
            <a:r>
              <a:rPr sz="1800" b="1" spc="-2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sz="18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2016 </a:t>
            </a:r>
            <a:r>
              <a:rPr sz="1200" b="1" spc="-5" dirty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2020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93154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2018г.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741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2017г.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9315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2019г.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93154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2020г.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57400" y="6477000"/>
            <a:ext cx="5232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Дотации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33800" y="6477000"/>
            <a:ext cx="599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Субсидии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05400" y="6477000"/>
            <a:ext cx="671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Субвенции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904999" y="6553200"/>
            <a:ext cx="76201" cy="7620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 flipH="1">
            <a:off x="3581399" y="6544566"/>
            <a:ext cx="100962" cy="8483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53000" y="6553200"/>
            <a:ext cx="98285" cy="70384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59"/>
          <p:cNvSpPr/>
          <p:nvPr/>
        </p:nvSpPr>
        <p:spPr>
          <a:xfrm flipH="1" flipV="1">
            <a:off x="6477000" y="6553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0" y="0"/>
                </a:moveTo>
                <a:lnTo>
                  <a:pt x="71996" y="0"/>
                </a:lnTo>
                <a:lnTo>
                  <a:pt x="71996" y="71996"/>
                </a:lnTo>
                <a:lnTo>
                  <a:pt x="0" y="7199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Прямоугольник 119"/>
          <p:cNvSpPr/>
          <p:nvPr/>
        </p:nvSpPr>
        <p:spPr>
          <a:xfrm>
            <a:off x="6553200" y="645789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10" dirty="0" smtClean="0">
                <a:latin typeface="Arial"/>
                <a:cs typeface="Arial"/>
              </a:rPr>
              <a:t>Иные межбюджетные трансферты</a:t>
            </a:r>
            <a:endParaRPr lang="ru-RU" sz="1000" dirty="0"/>
          </a:p>
        </p:txBody>
      </p:sp>
      <p:graphicFrame>
        <p:nvGraphicFramePr>
          <p:cNvPr id="121" name="Диаграмма 120"/>
          <p:cNvGraphicFramePr/>
          <p:nvPr/>
        </p:nvGraphicFramePr>
        <p:xfrm>
          <a:off x="457200" y="2057400"/>
          <a:ext cx="2057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2" name="Диаграмма 121"/>
          <p:cNvGraphicFramePr/>
          <p:nvPr/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/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/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50024" y="149495"/>
            <a:ext cx="596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 подходы к </a:t>
            </a:r>
            <a:r>
              <a:rPr spc="-5" dirty="0"/>
              <a:t>формированию</a:t>
            </a:r>
            <a:r>
              <a:rPr spc="-85" dirty="0"/>
              <a:t> </a:t>
            </a:r>
            <a:r>
              <a:rPr spc="-5" dirty="0"/>
              <a:t>расходов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7335" y="423815"/>
            <a:ext cx="8331834" cy="6222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0355" marR="980440" indent="-1937385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на 2018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годы</a:t>
            </a:r>
            <a:endParaRPr sz="1800" dirty="0">
              <a:latin typeface="Bookman Old Style"/>
              <a:cs typeface="Bookman Old Style"/>
            </a:endParaRPr>
          </a:p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действующих расходных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0" dirty="0" err="1" smtClean="0">
                <a:latin typeface="Arial"/>
                <a:cs typeface="Arial"/>
              </a:rPr>
              <a:t>Китовского</a:t>
            </a:r>
            <a:r>
              <a:rPr sz="1400" spc="-10" dirty="0" smtClean="0">
                <a:latin typeface="Arial"/>
                <a:cs typeface="Arial"/>
              </a:rPr>
              <a:t> 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целей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задач деятельности органов </a:t>
            </a:r>
            <a:r>
              <a:rPr sz="1400" spc="-5" dirty="0">
                <a:latin typeface="Arial"/>
                <a:cs typeface="Arial"/>
              </a:rPr>
              <a:t>местного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поселения.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18224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Индексация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0" dirty="0">
                <a:latin typeface="Arial"/>
                <a:cs typeface="Arial"/>
              </a:rPr>
              <a:t>топливно-энергетические </a:t>
            </a:r>
            <a:r>
              <a:rPr sz="1400" spc="-5" dirty="0">
                <a:latin typeface="Arial"/>
                <a:cs typeface="Arial"/>
              </a:rPr>
              <a:t>ресурсы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5" dirty="0">
                <a:latin typeface="Arial"/>
                <a:cs typeface="Arial"/>
              </a:rPr>
              <a:t>соответствующий </a:t>
            </a:r>
            <a:r>
              <a:rPr sz="1400" spc="-5" dirty="0">
                <a:latin typeface="Arial"/>
                <a:cs typeface="Arial"/>
              </a:rPr>
              <a:t>индекс </a:t>
            </a:r>
            <a:r>
              <a:rPr sz="1400" dirty="0">
                <a:latin typeface="Arial"/>
                <a:cs typeface="Arial"/>
              </a:rPr>
              <a:t>-  </a:t>
            </a:r>
            <a:r>
              <a:rPr sz="1400" spc="-10" dirty="0">
                <a:latin typeface="Arial"/>
                <a:cs typeface="Arial"/>
              </a:rPr>
              <a:t>дефлятор </a:t>
            </a:r>
            <a:r>
              <a:rPr sz="1400" spc="-5" dirty="0">
                <a:latin typeface="Arial"/>
                <a:cs typeface="Arial"/>
              </a:rPr>
              <a:t>прогноза социально-экономического </a:t>
            </a:r>
            <a:r>
              <a:rPr sz="1400" spc="-5" dirty="0" err="1">
                <a:latin typeface="Arial"/>
                <a:cs typeface="Arial"/>
              </a:rPr>
              <a:t>развития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lang="ru-RU" sz="1400" spc="-10" dirty="0" smtClean="0">
                <a:latin typeface="Arial"/>
                <a:cs typeface="Arial"/>
              </a:rPr>
              <a:t>Ивановской области </a:t>
            </a:r>
            <a:r>
              <a:rPr sz="1400" dirty="0" err="1" smtClean="0">
                <a:latin typeface="Arial"/>
                <a:cs typeface="Arial"/>
              </a:rPr>
              <a:t>на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период </a:t>
            </a:r>
            <a:r>
              <a:rPr sz="1400" spc="-5" dirty="0">
                <a:latin typeface="Arial"/>
                <a:cs typeface="Arial"/>
              </a:rPr>
              <a:t>до 2020  </a:t>
            </a:r>
            <a:r>
              <a:rPr sz="1400" spc="-20" dirty="0" err="1" smtClean="0">
                <a:latin typeface="Arial"/>
                <a:cs typeface="Arial"/>
              </a:rPr>
              <a:t>года</a:t>
            </a:r>
            <a:r>
              <a:rPr lang="ru-RU" sz="1400" spc="-2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>
                <a:latin typeface="Arial"/>
                <a:cs typeface="Arial"/>
              </a:rPr>
              <a:t>Обеспечение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 err="1" smtClean="0">
                <a:latin typeface="Arial"/>
                <a:cs typeface="Arial"/>
              </a:rPr>
              <a:t>Китовском</a:t>
            </a:r>
            <a:r>
              <a:rPr lang="ru-RU" sz="1400" spc="-10" dirty="0" smtClean="0">
                <a:latin typeface="Arial"/>
                <a:cs typeface="Arial"/>
              </a:rPr>
              <a:t> 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lang="ru-RU" sz="1400" spc="-15" dirty="0" err="1" smtClean="0">
                <a:latin typeface="Arial"/>
                <a:cs typeface="Arial"/>
              </a:rPr>
              <a:t>Китовского</a:t>
            </a:r>
            <a:r>
              <a:rPr lang="ru-RU" sz="1400" spc="-15" dirty="0" smtClean="0">
                <a:latin typeface="Arial"/>
                <a:cs typeface="Arial"/>
              </a:rPr>
              <a:t> 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2018-2020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Китолвского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2020 годах, тыс.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7932" y="1136671"/>
          <a:ext cx="8402668" cy="3722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735"/>
                <a:gridCol w="671195"/>
                <a:gridCol w="3307079"/>
                <a:gridCol w="931259"/>
                <a:gridCol w="914400"/>
                <a:gridCol w="914400"/>
                <a:gridCol w="990600"/>
              </a:tblGrid>
              <a:tr h="456565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marR="90170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02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ОБЩЕГОСУДАРСТВЕННЫЕ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4876925,0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4791920,0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4791920,0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4791920,0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высшего должностного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лица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субъекта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муниципального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образования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854112,0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854800,00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854800,00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854800,00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Функционирование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Правительства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Российской Федерации, высших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исполнительных органов государственной  власти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субъектов Российской Федерации,  местных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администраций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3054693,0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3069000,0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3069000,0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3069000,0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Резервные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фонды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Другие общегосударственные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вопросы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958120,0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858120,00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858120,00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858120,00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ОБОРОНА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138700,0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151300,0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153000,0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158400,0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Мобилизационная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вневойсковая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подготовка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138700,0</a:t>
                      </a:r>
                      <a:endParaRPr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151300,00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153000,00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158400,00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2020 годах, </a:t>
            </a:r>
            <a:r>
              <a:rPr sz="1600" b="1" spc="-10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7201" y="1295400"/>
          <a:ext cx="8229598" cy="5456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279"/>
                <a:gridCol w="632527"/>
                <a:gridCol w="2774429"/>
                <a:gridCol w="1028700"/>
                <a:gridCol w="955221"/>
                <a:gridCol w="955221"/>
                <a:gridCol w="955221"/>
              </a:tblGrid>
              <a:tr h="40155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Раздел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17804" marR="83185" indent="-1149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Подр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з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дел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ДЕЯТЕЛЬНОСТЬ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64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пожарной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безопасности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НАЦИОНАЛЬНАЯ</a:t>
                      </a:r>
                      <a:r>
                        <a:rPr sz="1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ЭКОНОМИКА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142012,10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Дорожное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хозяйство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(дорожные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фонды)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232012,10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232012,10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13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132012,10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57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518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277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-К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МУ</a:t>
                      </a:r>
                      <a:r>
                        <a:rPr sz="1000" b="1" spc="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ОЕ 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ХОЗЯЙСТВО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2687049,0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1139132,00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635760,00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945768,10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92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Благоустройство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2687049,0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1139132,00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635760,00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945768,10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07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ОБРАЗОВАНИЕ</a:t>
                      </a:r>
                      <a:endParaRPr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Молодежная политика</a:t>
                      </a:r>
                      <a:endParaRPr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89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08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Arial"/>
                          <a:cs typeface="Arial"/>
                        </a:rPr>
                        <a:t>КУЛЬТУРА,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КИНЕМАТОГРАФИЯ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2016960,0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Культура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10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ПОЛИТИКА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549422,0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Пенсионное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обеспечение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0" dirty="0" smtClean="0">
                          <a:latin typeface="Arial"/>
                          <a:cs typeface="Arial"/>
                        </a:rPr>
                        <a:t>549422,0</a:t>
                      </a:r>
                      <a:endParaRPr sz="1000" b="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537344,0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Arial"/>
                          <a:cs typeface="Arial"/>
                        </a:rPr>
                        <a:t>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ФИЗИЧЕСКАЯ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КУЛЬТУРА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СПОРТ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60000,0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15000,0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240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Физическая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культура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24126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РАСХОДОВ: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10731068,10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9262140,10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8660468,10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8454058,10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0" y="838200"/>
            <a:ext cx="7395236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 err="1" smtClean="0">
                <a:solidFill>
                  <a:srgbClr val="000000"/>
                </a:solidFill>
              </a:rPr>
              <a:t>Уважаемые</a:t>
            </a:r>
            <a:r>
              <a:rPr sz="2500" spc="-15" dirty="0" smtClean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err="1" smtClean="0">
                <a:solidFill>
                  <a:srgbClr val="000000"/>
                </a:solidFill>
              </a:rPr>
              <a:t>Китовского</a:t>
            </a:r>
            <a:r>
              <a:rPr sz="2500" spc="-5" dirty="0" smtClean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57200" y="1676400"/>
            <a:ext cx="8358505" cy="4456734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  <a:solidFill>
            <a:srgbClr val="CA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600" y="1981200"/>
            <a:ext cx="8100030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500" spc="-10" dirty="0" smtClean="0">
                <a:latin typeface="Arial"/>
                <a:cs typeface="Arial"/>
              </a:rPr>
              <a:t>Администрация </a:t>
            </a:r>
            <a:r>
              <a:rPr lang="ru-RU" sz="1500" spc="-10" dirty="0" err="1" smtClean="0">
                <a:latin typeface="Arial"/>
                <a:cs typeface="Arial"/>
              </a:rPr>
              <a:t>Китовского</a:t>
            </a:r>
            <a:r>
              <a:rPr lang="ru-RU" sz="1500" spc="-10" dirty="0" smtClean="0">
                <a:latin typeface="Arial"/>
                <a:cs typeface="Arial"/>
              </a:rPr>
              <a:t> сельского поселения продолжает работу по обеспечению</a:t>
            </a:r>
            <a:endParaRPr sz="1500" dirty="0">
              <a:latin typeface="Arial"/>
              <a:cs typeface="Arial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500" spc="-10" dirty="0" err="1" smtClean="0">
                <a:latin typeface="Arial"/>
                <a:cs typeface="Arial"/>
              </a:rPr>
              <a:t>открытости</a:t>
            </a:r>
            <a:r>
              <a:rPr sz="1500" spc="-10" dirty="0" smtClean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10" dirty="0">
                <a:latin typeface="Arial"/>
                <a:cs typeface="Arial"/>
              </a:rPr>
              <a:t>прозрачности </a:t>
            </a:r>
            <a:r>
              <a:rPr sz="1500" spc="-15" dirty="0">
                <a:latin typeface="Arial"/>
                <a:cs typeface="Arial"/>
              </a:rPr>
              <a:t>бюджетного </a:t>
            </a:r>
            <a:r>
              <a:rPr sz="1500" spc="-5" dirty="0" err="1">
                <a:latin typeface="Arial"/>
                <a:cs typeface="Arial"/>
              </a:rPr>
              <a:t>процесса</a:t>
            </a:r>
            <a:r>
              <a:rPr sz="1500" spc="-5" dirty="0">
                <a:latin typeface="Arial"/>
                <a:cs typeface="Arial"/>
              </a:rPr>
              <a:t>  </a:t>
            </a:r>
            <a:r>
              <a:rPr lang="ru-RU" sz="1500" spc="-15" dirty="0" smtClean="0">
                <a:latin typeface="Arial"/>
                <a:cs typeface="Arial"/>
              </a:rPr>
              <a:t>в нашем поселении.</a:t>
            </a:r>
            <a:r>
              <a:rPr sz="1500" spc="-10" dirty="0" smtClean="0">
                <a:latin typeface="Arial"/>
                <a:cs typeface="Arial"/>
              </a:rPr>
              <a:t> </a:t>
            </a:r>
            <a:endParaRPr lang="ru-RU" sz="1500" spc="-10" dirty="0" smtClean="0">
              <a:latin typeface="Arial"/>
              <a:cs typeface="Arial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lang="ru-RU" sz="1500" spc="-10" dirty="0" smtClean="0">
                <a:latin typeface="Arial"/>
                <a:cs typeface="Arial"/>
              </a:rPr>
              <a:t>Предлагаем вашему вниманию презентацию «Бюджет для граждан» на основании Решения Совета </a:t>
            </a:r>
            <a:r>
              <a:rPr lang="ru-RU" sz="1500" spc="-10" dirty="0" err="1" smtClean="0">
                <a:latin typeface="Arial"/>
                <a:cs typeface="Arial"/>
              </a:rPr>
              <a:t>Китовского</a:t>
            </a:r>
            <a:r>
              <a:rPr lang="ru-RU" sz="1500" spc="-10" dirty="0" smtClean="0">
                <a:latin typeface="Arial"/>
                <a:cs typeface="Arial"/>
              </a:rPr>
              <a:t> сельского поселения от 22.12.2017 года 32 «О бюджете </a:t>
            </a:r>
            <a:r>
              <a:rPr lang="ru-RU" sz="1500" spc="-10" dirty="0" err="1" smtClean="0">
                <a:latin typeface="Arial"/>
                <a:cs typeface="Arial"/>
              </a:rPr>
              <a:t>Китовского</a:t>
            </a:r>
            <a:r>
              <a:rPr lang="ru-RU" sz="1500" spc="-10" dirty="0" smtClean="0">
                <a:latin typeface="Arial"/>
                <a:cs typeface="Arial"/>
              </a:rPr>
              <a:t> сельского поселения на 2018 год и плановый период 2019 и 2020 годов» Представленная информация рассказывает о бюджетной системе, основных показателях бюджета поселения и предназначена для широкого круга пользователей. Граждане  - и как налогоплательщики, и как потребители общественных благ должны быть уверены  в том, что средства бюджета используются прозрачно и эффективно.  </a:t>
            </a:r>
            <a:endParaRPr lang="ru-RU" sz="1500" spc="-10" dirty="0" smtClean="0">
              <a:latin typeface="Arial"/>
              <a:cs typeface="Arial"/>
            </a:endParaRPr>
          </a:p>
          <a:p>
            <a:pPr marL="12700" marR="5080" indent="525780" algn="just">
              <a:lnSpc>
                <a:spcPct val="100000"/>
              </a:lnSpc>
            </a:pPr>
            <a:endParaRPr lang="ru-RU" sz="1500" spc="-10" dirty="0" smtClean="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500" dirty="0" smtClean="0">
                <a:latin typeface="Arial"/>
                <a:cs typeface="Arial"/>
              </a:rPr>
              <a:t>С </a:t>
            </a:r>
            <a:r>
              <a:rPr sz="1500" spc="-5" dirty="0">
                <a:latin typeface="Arial"/>
                <a:cs typeface="Arial"/>
              </a:rPr>
              <a:t>уважением, </a:t>
            </a:r>
            <a:r>
              <a:rPr sz="1500" spc="-25" dirty="0" err="1">
                <a:latin typeface="Arial"/>
                <a:cs typeface="Arial"/>
              </a:rPr>
              <a:t>Глава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lang="ru-RU" sz="1500" spc="-10" dirty="0" err="1" smtClean="0">
                <a:latin typeface="Arial"/>
                <a:cs typeface="Arial"/>
              </a:rPr>
              <a:t>Китовского</a:t>
            </a:r>
            <a:r>
              <a:rPr lang="ru-RU" sz="1500" spc="-10" dirty="0" smtClean="0">
                <a:latin typeface="Arial"/>
                <a:cs typeface="Arial"/>
              </a:rPr>
              <a:t> </a:t>
            </a:r>
            <a:r>
              <a:rPr sz="1500" spc="-10" dirty="0" err="1" smtClean="0">
                <a:latin typeface="Arial"/>
                <a:cs typeface="Arial"/>
              </a:rPr>
              <a:t>сельского</a:t>
            </a:r>
            <a:r>
              <a:rPr sz="1500" spc="10" dirty="0" smtClean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поселения	</a:t>
            </a:r>
            <a:r>
              <a:rPr lang="ru-RU" sz="1500" spc="-50" dirty="0" err="1" smtClean="0">
                <a:latin typeface="Arial"/>
                <a:cs typeface="Arial"/>
              </a:rPr>
              <a:t>А.Б.Кельман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201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7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75626" y="1262434"/>
          <a:ext cx="8401014" cy="5382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2020г.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Муниципальная программа «Муниципальное управление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 на 2017 – 2020 годы»</a:t>
                      </a:r>
                      <a:endParaRPr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5050227,00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Муниципальная программа «Обеспечение пожарной безопасности в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Китовском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сельском поселении на 2017-2020 годы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30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lang="ru-RU" sz="1300" dirty="0" smtClean="0">
                          <a:latin typeface="Arial"/>
                          <a:cs typeface="Arial"/>
                        </a:rPr>
                        <a:t>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«Благоустройство Китовского сельского поселения на 2017-2020годы»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2443493,0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965576,0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3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46220,0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3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640200,00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«Молодое поколение» на 2017 – 2020 годы»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60000,0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 Развитие  и сохранение учреждений  культуры 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поселения Шуйского муниципального района на   2017 – 2020  годы 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2016960,0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2016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2020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75626" y="1262434"/>
          <a:ext cx="8401014" cy="527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142579"/>
                <a:gridCol w="1225585"/>
                <a:gridCol w="1212815"/>
                <a:gridCol w="1416050"/>
                <a:gridCol w="935990"/>
              </a:tblGrid>
              <a:tr h="517525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9040" marR="317500" indent="-871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2020г.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«Развитие массового спорта  и физической культуры  </a:t>
                      </a:r>
                    </a:p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Китовском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сельском поселении» на 2017-2020 гг.»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 на 2017-2020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83919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«Энергосбережения и повышения энергетической эффективности экономики и сокращения экономических издержек в бюджетном секторе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поселения на 2017 -2020 годы»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9865688,0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8324152,0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7820780,0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7608970,0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75" y="0"/>
                </a:moveTo>
                <a:lnTo>
                  <a:pt x="132003" y="0"/>
                </a:lnTo>
                <a:lnTo>
                  <a:pt x="90282" y="6730"/>
                </a:lnTo>
                <a:lnTo>
                  <a:pt x="54046" y="25470"/>
                </a:lnTo>
                <a:lnTo>
                  <a:pt x="25470" y="54046"/>
                </a:lnTo>
                <a:lnTo>
                  <a:pt x="6730" y="90282"/>
                </a:lnTo>
                <a:lnTo>
                  <a:pt x="0" y="132003"/>
                </a:lnTo>
                <a:lnTo>
                  <a:pt x="0" y="659993"/>
                </a:lnTo>
                <a:lnTo>
                  <a:pt x="6730" y="701719"/>
                </a:lnTo>
                <a:lnTo>
                  <a:pt x="25470" y="737956"/>
                </a:lnTo>
                <a:lnTo>
                  <a:pt x="54046" y="766530"/>
                </a:lnTo>
                <a:lnTo>
                  <a:pt x="90282" y="785268"/>
                </a:lnTo>
                <a:lnTo>
                  <a:pt x="132003" y="791997"/>
                </a:lnTo>
                <a:lnTo>
                  <a:pt x="7046175" y="791997"/>
                </a:lnTo>
                <a:lnTo>
                  <a:pt x="7087897" y="785268"/>
                </a:lnTo>
                <a:lnTo>
                  <a:pt x="7124133" y="766530"/>
                </a:lnTo>
                <a:lnTo>
                  <a:pt x="7152708" y="737956"/>
                </a:lnTo>
                <a:lnTo>
                  <a:pt x="7171449" y="701719"/>
                </a:lnTo>
                <a:lnTo>
                  <a:pt x="7178179" y="659993"/>
                </a:lnTo>
                <a:lnTo>
                  <a:pt x="7178179" y="132003"/>
                </a:lnTo>
                <a:lnTo>
                  <a:pt x="7171449" y="90282"/>
                </a:lnTo>
                <a:lnTo>
                  <a:pt x="7152708" y="54046"/>
                </a:lnTo>
                <a:lnTo>
                  <a:pt x="7124133" y="25470"/>
                </a:lnTo>
                <a:lnTo>
                  <a:pt x="7087897" y="6730"/>
                </a:lnTo>
                <a:lnTo>
                  <a:pt x="7046175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03"/>
                </a:moveTo>
                <a:lnTo>
                  <a:pt x="6730" y="90282"/>
                </a:lnTo>
                <a:lnTo>
                  <a:pt x="25470" y="54046"/>
                </a:lnTo>
                <a:lnTo>
                  <a:pt x="54046" y="25470"/>
                </a:lnTo>
                <a:lnTo>
                  <a:pt x="90282" y="6730"/>
                </a:lnTo>
                <a:lnTo>
                  <a:pt x="132003" y="0"/>
                </a:lnTo>
                <a:lnTo>
                  <a:pt x="7046175" y="0"/>
                </a:lnTo>
                <a:lnTo>
                  <a:pt x="7087897" y="6730"/>
                </a:lnTo>
                <a:lnTo>
                  <a:pt x="7124133" y="25470"/>
                </a:lnTo>
                <a:lnTo>
                  <a:pt x="7152708" y="54046"/>
                </a:lnTo>
                <a:lnTo>
                  <a:pt x="7171449" y="90282"/>
                </a:lnTo>
                <a:lnTo>
                  <a:pt x="7178179" y="132003"/>
                </a:lnTo>
                <a:lnTo>
                  <a:pt x="7178179" y="659993"/>
                </a:lnTo>
                <a:lnTo>
                  <a:pt x="7171449" y="701719"/>
                </a:lnTo>
                <a:lnTo>
                  <a:pt x="7152708" y="737956"/>
                </a:lnTo>
                <a:lnTo>
                  <a:pt x="7124133" y="766530"/>
                </a:lnTo>
                <a:lnTo>
                  <a:pt x="7087897" y="785268"/>
                </a:lnTo>
                <a:lnTo>
                  <a:pt x="7046175" y="791997"/>
                </a:lnTo>
                <a:lnTo>
                  <a:pt x="132003" y="791997"/>
                </a:lnTo>
                <a:lnTo>
                  <a:pt x="90282" y="785268"/>
                </a:lnTo>
                <a:lnTo>
                  <a:pt x="54046" y="766530"/>
                </a:lnTo>
                <a:lnTo>
                  <a:pt x="25470" y="737956"/>
                </a:lnTo>
                <a:lnTo>
                  <a:pt x="6730" y="701719"/>
                </a:lnTo>
                <a:lnTo>
                  <a:pt x="0" y="659993"/>
                </a:lnTo>
                <a:lnTo>
                  <a:pt x="0" y="13200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204936"/>
            <a:ext cx="69503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«Муниципальное управление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на 2017 – 2020 годы» </a:t>
            </a:r>
            <a:endParaRPr sz="1400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914400"/>
            <a:ext cx="8305800" cy="87395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spcBef>
                <a:spcPts val="254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Цель </a:t>
            </a:r>
            <a:r>
              <a:rPr sz="1200" b="1" spc="-10" dirty="0" err="1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200" dirty="0" smtClean="0"/>
              <a:t>повышение эффективности и качества муниципального самоуправления.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</a:p>
          <a:p>
            <a:pPr marR="5080" algn="r">
              <a:spcBef>
                <a:spcPts val="254"/>
              </a:spcBef>
            </a:pPr>
            <a:r>
              <a:rPr lang="ru-RU" sz="1200" spc="-5" dirty="0" err="1" smtClean="0">
                <a:latin typeface="Arial"/>
                <a:cs typeface="Arial"/>
              </a:rPr>
              <a:t>руб</a:t>
            </a:r>
            <a:endParaRPr lang="ru-RU" sz="1200" dirty="0" smtClean="0"/>
          </a:p>
          <a:p>
            <a:pPr marR="5080" algn="ctr">
              <a:lnSpc>
                <a:spcPct val="100000"/>
              </a:lnSpc>
              <a:spcBef>
                <a:spcPts val="254"/>
              </a:spcBef>
            </a:pP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2401" y="1295400"/>
          <a:ext cx="8839199" cy="5891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5399"/>
                <a:gridCol w="914400"/>
                <a:gridCol w="914400"/>
                <a:gridCol w="914400"/>
                <a:gridCol w="990600"/>
              </a:tblGrid>
              <a:tr h="502856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47917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 сохранности имущества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402000,0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280000,0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280000,0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280000,0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79176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и доступности финансовой информации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163000,0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1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82964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администрации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3054693,0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3069000,0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3069000,0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3069000,0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82964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функций главы 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854112,0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854800,0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854800,0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854800,0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15949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дополнительного пенсионного обеспечения за выслугу лет к  пенсиям муниципальных служащих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549422,0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537344,0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537344,0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537344,0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01463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Уплата членского взноса в Совет муниципальных образований Ивановской области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7000,0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014983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повышения квалификации профессиональной переподготовки  лиц, замещающих муниципальные должности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 и муниципальных служащих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40377">
                <a:tc>
                  <a:txBody>
                    <a:bodyPr/>
                    <a:lstStyle/>
                    <a:p>
                      <a:pPr marL="97790" marR="599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Управление резервными средствами бюджета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10000,0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6749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Объем финансирования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5050227,00</a:t>
                      </a:r>
                      <a:endParaRPr lang="ru-RU" sz="13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4918144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4918144,0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75" y="0"/>
                </a:moveTo>
                <a:lnTo>
                  <a:pt x="132003" y="0"/>
                </a:lnTo>
                <a:lnTo>
                  <a:pt x="90282" y="6730"/>
                </a:lnTo>
                <a:lnTo>
                  <a:pt x="54046" y="25470"/>
                </a:lnTo>
                <a:lnTo>
                  <a:pt x="25470" y="54046"/>
                </a:lnTo>
                <a:lnTo>
                  <a:pt x="6730" y="90282"/>
                </a:lnTo>
                <a:lnTo>
                  <a:pt x="0" y="132003"/>
                </a:lnTo>
                <a:lnTo>
                  <a:pt x="0" y="659993"/>
                </a:lnTo>
                <a:lnTo>
                  <a:pt x="6730" y="701719"/>
                </a:lnTo>
                <a:lnTo>
                  <a:pt x="25470" y="737956"/>
                </a:lnTo>
                <a:lnTo>
                  <a:pt x="54046" y="766530"/>
                </a:lnTo>
                <a:lnTo>
                  <a:pt x="90282" y="785268"/>
                </a:lnTo>
                <a:lnTo>
                  <a:pt x="132003" y="791997"/>
                </a:lnTo>
                <a:lnTo>
                  <a:pt x="7046175" y="791997"/>
                </a:lnTo>
                <a:lnTo>
                  <a:pt x="7087897" y="785268"/>
                </a:lnTo>
                <a:lnTo>
                  <a:pt x="7124133" y="766530"/>
                </a:lnTo>
                <a:lnTo>
                  <a:pt x="7152708" y="737956"/>
                </a:lnTo>
                <a:lnTo>
                  <a:pt x="7171449" y="701719"/>
                </a:lnTo>
                <a:lnTo>
                  <a:pt x="7178179" y="659993"/>
                </a:lnTo>
                <a:lnTo>
                  <a:pt x="7178179" y="132003"/>
                </a:lnTo>
                <a:lnTo>
                  <a:pt x="7171449" y="90282"/>
                </a:lnTo>
                <a:lnTo>
                  <a:pt x="7152708" y="54046"/>
                </a:lnTo>
                <a:lnTo>
                  <a:pt x="7124133" y="25470"/>
                </a:lnTo>
                <a:lnTo>
                  <a:pt x="7087897" y="6730"/>
                </a:lnTo>
                <a:lnTo>
                  <a:pt x="7046175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03"/>
                </a:moveTo>
                <a:lnTo>
                  <a:pt x="6730" y="90282"/>
                </a:lnTo>
                <a:lnTo>
                  <a:pt x="25470" y="54046"/>
                </a:lnTo>
                <a:lnTo>
                  <a:pt x="54046" y="25470"/>
                </a:lnTo>
                <a:lnTo>
                  <a:pt x="90282" y="6730"/>
                </a:lnTo>
                <a:lnTo>
                  <a:pt x="132003" y="0"/>
                </a:lnTo>
                <a:lnTo>
                  <a:pt x="7046175" y="0"/>
                </a:lnTo>
                <a:lnTo>
                  <a:pt x="7087897" y="6730"/>
                </a:lnTo>
                <a:lnTo>
                  <a:pt x="7124133" y="25470"/>
                </a:lnTo>
                <a:lnTo>
                  <a:pt x="7152708" y="54046"/>
                </a:lnTo>
                <a:lnTo>
                  <a:pt x="7171449" y="90282"/>
                </a:lnTo>
                <a:lnTo>
                  <a:pt x="7178179" y="132003"/>
                </a:lnTo>
                <a:lnTo>
                  <a:pt x="7178179" y="659993"/>
                </a:lnTo>
                <a:lnTo>
                  <a:pt x="7171449" y="701719"/>
                </a:lnTo>
                <a:lnTo>
                  <a:pt x="7152708" y="737956"/>
                </a:lnTo>
                <a:lnTo>
                  <a:pt x="7124133" y="766530"/>
                </a:lnTo>
                <a:lnTo>
                  <a:pt x="7087897" y="785268"/>
                </a:lnTo>
                <a:lnTo>
                  <a:pt x="7046175" y="791997"/>
                </a:lnTo>
                <a:lnTo>
                  <a:pt x="132003" y="791997"/>
                </a:lnTo>
                <a:lnTo>
                  <a:pt x="90282" y="785268"/>
                </a:lnTo>
                <a:lnTo>
                  <a:pt x="54046" y="766530"/>
                </a:lnTo>
                <a:lnTo>
                  <a:pt x="25470" y="737956"/>
                </a:lnTo>
                <a:lnTo>
                  <a:pt x="6730" y="701719"/>
                </a:lnTo>
                <a:lnTo>
                  <a:pt x="0" y="659993"/>
                </a:lnTo>
                <a:lnTo>
                  <a:pt x="0" y="13200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204936"/>
            <a:ext cx="69503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«Муниципальное управление </a:t>
            </a:r>
            <a:r>
              <a:rPr lang="ru-RU" sz="14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</a:rPr>
              <a:t> сельского поселения на 2017 – 2020 годы» </a:t>
            </a:r>
            <a:endParaRPr sz="1400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400" y="914400"/>
            <a:ext cx="7924800" cy="87395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>
              <a:spcBef>
                <a:spcPts val="254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Цель </a:t>
            </a:r>
            <a:r>
              <a:rPr sz="1200" b="1" spc="-10" dirty="0" err="1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200" dirty="0" smtClean="0"/>
              <a:t>повышение эффективности и качества муниципального самоуправления.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</a:p>
          <a:p>
            <a:pPr marR="5080" algn="r">
              <a:spcBef>
                <a:spcPts val="254"/>
              </a:spcBef>
            </a:pPr>
            <a:endParaRPr lang="ru-RU" sz="1200" dirty="0" smtClean="0"/>
          </a:p>
          <a:p>
            <a:pPr marR="5080" algn="ctr">
              <a:lnSpc>
                <a:spcPct val="100000"/>
              </a:lnSpc>
              <a:spcBef>
                <a:spcPts val="254"/>
              </a:spcBef>
            </a:pP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5"/>
              </a:spcBef>
            </a:pPr>
            <a:r>
              <a:rPr sz="1200" spc="-5" dirty="0" smtClean="0"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1000" y="1524000"/>
          <a:ext cx="8169910" cy="392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2017г.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2019г.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2020г.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 smtClean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Удельный вес расходов бюджета, формируемых </a:t>
                      </a:r>
                      <a:r>
                        <a:rPr lang="ru-RU" sz="1200" spc="-10" dirty="0" err="1" smtClean="0">
                          <a:latin typeface="Arial"/>
                          <a:cs typeface="Arial"/>
                        </a:rPr>
                        <a:t>програмно-целевым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97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1920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1920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 smtClean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22555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123189" indent="-201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20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 smtClean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82152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 smtClean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 smtClean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 smtClean="0">
                        <a:latin typeface="Arial"/>
                        <a:cs typeface="Arial"/>
                      </a:endParaRPr>
                    </a:p>
                    <a:p>
                      <a:pPr marL="96520" marR="1816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8174" y="14765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75" y="0"/>
                </a:moveTo>
                <a:lnTo>
                  <a:pt x="132003" y="0"/>
                </a:lnTo>
                <a:lnTo>
                  <a:pt x="90282" y="6730"/>
                </a:lnTo>
                <a:lnTo>
                  <a:pt x="54046" y="25470"/>
                </a:lnTo>
                <a:lnTo>
                  <a:pt x="25470" y="54046"/>
                </a:lnTo>
                <a:lnTo>
                  <a:pt x="6730" y="90282"/>
                </a:lnTo>
                <a:lnTo>
                  <a:pt x="0" y="132003"/>
                </a:lnTo>
                <a:lnTo>
                  <a:pt x="0" y="659993"/>
                </a:lnTo>
                <a:lnTo>
                  <a:pt x="6730" y="701719"/>
                </a:lnTo>
                <a:lnTo>
                  <a:pt x="25470" y="737956"/>
                </a:lnTo>
                <a:lnTo>
                  <a:pt x="54046" y="766530"/>
                </a:lnTo>
                <a:lnTo>
                  <a:pt x="90282" y="785268"/>
                </a:lnTo>
                <a:lnTo>
                  <a:pt x="132003" y="791997"/>
                </a:lnTo>
                <a:lnTo>
                  <a:pt x="7046175" y="791997"/>
                </a:lnTo>
                <a:lnTo>
                  <a:pt x="7087897" y="785268"/>
                </a:lnTo>
                <a:lnTo>
                  <a:pt x="7124133" y="766530"/>
                </a:lnTo>
                <a:lnTo>
                  <a:pt x="7152708" y="737956"/>
                </a:lnTo>
                <a:lnTo>
                  <a:pt x="7171449" y="701719"/>
                </a:lnTo>
                <a:lnTo>
                  <a:pt x="7178179" y="659993"/>
                </a:lnTo>
                <a:lnTo>
                  <a:pt x="7178179" y="132003"/>
                </a:lnTo>
                <a:lnTo>
                  <a:pt x="7171449" y="90282"/>
                </a:lnTo>
                <a:lnTo>
                  <a:pt x="7152708" y="54046"/>
                </a:lnTo>
                <a:lnTo>
                  <a:pt x="7124133" y="25470"/>
                </a:lnTo>
                <a:lnTo>
                  <a:pt x="7087897" y="6730"/>
                </a:lnTo>
                <a:lnTo>
                  <a:pt x="7046175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74" y="147654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03"/>
                </a:moveTo>
                <a:lnTo>
                  <a:pt x="6730" y="90282"/>
                </a:lnTo>
                <a:lnTo>
                  <a:pt x="25470" y="54046"/>
                </a:lnTo>
                <a:lnTo>
                  <a:pt x="54046" y="25470"/>
                </a:lnTo>
                <a:lnTo>
                  <a:pt x="90282" y="6730"/>
                </a:lnTo>
                <a:lnTo>
                  <a:pt x="132003" y="0"/>
                </a:lnTo>
                <a:lnTo>
                  <a:pt x="7046175" y="0"/>
                </a:lnTo>
                <a:lnTo>
                  <a:pt x="7087897" y="6730"/>
                </a:lnTo>
                <a:lnTo>
                  <a:pt x="7124133" y="25470"/>
                </a:lnTo>
                <a:lnTo>
                  <a:pt x="7152708" y="54046"/>
                </a:lnTo>
                <a:lnTo>
                  <a:pt x="7171449" y="90282"/>
                </a:lnTo>
                <a:lnTo>
                  <a:pt x="7178179" y="132003"/>
                </a:lnTo>
                <a:lnTo>
                  <a:pt x="7178179" y="659993"/>
                </a:lnTo>
                <a:lnTo>
                  <a:pt x="7171449" y="701719"/>
                </a:lnTo>
                <a:lnTo>
                  <a:pt x="7152708" y="737956"/>
                </a:lnTo>
                <a:lnTo>
                  <a:pt x="7124133" y="766530"/>
                </a:lnTo>
                <a:lnTo>
                  <a:pt x="7087897" y="785268"/>
                </a:lnTo>
                <a:lnTo>
                  <a:pt x="7046175" y="791997"/>
                </a:lnTo>
                <a:lnTo>
                  <a:pt x="132003" y="791997"/>
                </a:lnTo>
                <a:lnTo>
                  <a:pt x="90282" y="785268"/>
                </a:lnTo>
                <a:lnTo>
                  <a:pt x="54046" y="766530"/>
                </a:lnTo>
                <a:lnTo>
                  <a:pt x="25470" y="737956"/>
                </a:lnTo>
                <a:lnTo>
                  <a:pt x="6730" y="701719"/>
                </a:lnTo>
                <a:lnTo>
                  <a:pt x="0" y="659993"/>
                </a:lnTo>
                <a:lnTo>
                  <a:pt x="0" y="13200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7335" y="203295"/>
            <a:ext cx="826960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0" marR="731520" indent="-3175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сельского поселения «Благоустройство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сельского поселения на 2017-2020годы»</a:t>
            </a:r>
          </a:p>
          <a:p>
            <a:pPr marL="730250" marR="731520" indent="-3175" algn="ctr">
              <a:lnSpc>
                <a:spcPct val="100000"/>
              </a:lnSpc>
              <a:spcBef>
                <a:spcPts val="100"/>
              </a:spcBef>
            </a:pPr>
            <a:endParaRPr sz="17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ts val="1600"/>
              </a:lnSpc>
              <a:spcBef>
                <a:spcPts val="5"/>
              </a:spcBef>
            </a:pPr>
            <a:r>
              <a:rPr sz="1400" b="1" dirty="0" err="1">
                <a:solidFill>
                  <a:srgbClr val="FF0000"/>
                </a:solidFill>
                <a:latin typeface="Arial"/>
                <a:cs typeface="Arial"/>
              </a:rPr>
              <a:t>Цель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повышение общего уровня благоустройства поселения</a:t>
            </a:r>
            <a:endParaRPr sz="1400" dirty="0">
              <a:latin typeface="Arial" pitchFamily="34" charset="0"/>
              <a:cs typeface="Arial" pitchFamily="34" charset="0"/>
            </a:endParaRPr>
          </a:p>
          <a:p>
            <a:pPr marR="6985" algn="r">
              <a:lnSpc>
                <a:spcPct val="100000"/>
              </a:lnSpc>
              <a:spcBef>
                <a:spcPts val="40"/>
              </a:spcBef>
            </a:pPr>
            <a:r>
              <a:rPr sz="1200" spc="-105" dirty="0" smtClean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7932" y="1779576"/>
          <a:ext cx="8174068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25"/>
                <a:gridCol w="912843"/>
                <a:gridCol w="838200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155" marR="277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освещения улиц и содержание уличного освещения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935000,0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440000,0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440000,0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440000,0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283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Обеспечение содержания объектов благоустройства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1508493,0</a:t>
                      </a: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525576,0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22204,00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470962,10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Объем финансирования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2443493,0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965576,0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462204,0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910962,0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7932" y="4208467"/>
          <a:ext cx="8169910" cy="1791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/>
                <a:gridCol w="448945"/>
                <a:gridCol w="812800"/>
                <a:gridCol w="812800"/>
                <a:gridCol w="812800"/>
                <a:gridCol w="812800"/>
              </a:tblGrid>
              <a:tr h="426084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2017г.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План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2018г.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2019г.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2020г.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Обустройство населенных пунктов уличным освещением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Шт.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80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80Поддержание чистоты и порядка на территории  населенных пунктов сельского поселения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Шт.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14478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руб.</a:t>
            </a:r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8174" y="147656"/>
            <a:ext cx="7178675" cy="648335"/>
          </a:xfrm>
          <a:custGeom>
            <a:avLst/>
            <a:gdLst/>
            <a:ahLst/>
            <a:cxnLst/>
            <a:rect l="l" t="t" r="r" b="b"/>
            <a:pathLst>
              <a:path w="7178675" h="648335">
                <a:moveTo>
                  <a:pt x="7070178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539991"/>
                </a:lnTo>
                <a:lnTo>
                  <a:pt x="8486" y="582034"/>
                </a:lnTo>
                <a:lnTo>
                  <a:pt x="31630" y="616367"/>
                </a:lnTo>
                <a:lnTo>
                  <a:pt x="65960" y="639516"/>
                </a:lnTo>
                <a:lnTo>
                  <a:pt x="108000" y="648004"/>
                </a:lnTo>
                <a:lnTo>
                  <a:pt x="7070178" y="648004"/>
                </a:lnTo>
                <a:lnTo>
                  <a:pt x="7112214" y="639516"/>
                </a:lnTo>
                <a:lnTo>
                  <a:pt x="7146544" y="616367"/>
                </a:lnTo>
                <a:lnTo>
                  <a:pt x="7169691" y="582034"/>
                </a:lnTo>
                <a:lnTo>
                  <a:pt x="7178179" y="539991"/>
                </a:lnTo>
                <a:lnTo>
                  <a:pt x="7178179" y="108000"/>
                </a:lnTo>
                <a:lnTo>
                  <a:pt x="7169691" y="65960"/>
                </a:lnTo>
                <a:lnTo>
                  <a:pt x="7146544" y="31630"/>
                </a:lnTo>
                <a:lnTo>
                  <a:pt x="7112214" y="8486"/>
                </a:lnTo>
                <a:lnTo>
                  <a:pt x="707017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8174" y="147656"/>
            <a:ext cx="7178675" cy="648335"/>
          </a:xfrm>
          <a:custGeom>
            <a:avLst/>
            <a:gdLst/>
            <a:ahLst/>
            <a:cxnLst/>
            <a:rect l="l" t="t" r="r" b="b"/>
            <a:pathLst>
              <a:path w="7178675" h="648335">
                <a:moveTo>
                  <a:pt x="0" y="108000"/>
                </a:moveTo>
                <a:lnTo>
                  <a:pt x="8486" y="65960"/>
                </a:lnTo>
                <a:lnTo>
                  <a:pt x="31630" y="31630"/>
                </a:lnTo>
                <a:lnTo>
                  <a:pt x="65960" y="8486"/>
                </a:lnTo>
                <a:lnTo>
                  <a:pt x="108000" y="0"/>
                </a:lnTo>
                <a:lnTo>
                  <a:pt x="7070178" y="0"/>
                </a:lnTo>
                <a:lnTo>
                  <a:pt x="7112214" y="8486"/>
                </a:lnTo>
                <a:lnTo>
                  <a:pt x="7146544" y="31630"/>
                </a:lnTo>
                <a:lnTo>
                  <a:pt x="7169691" y="65960"/>
                </a:lnTo>
                <a:lnTo>
                  <a:pt x="7178179" y="108000"/>
                </a:lnTo>
                <a:lnTo>
                  <a:pt x="7178179" y="539991"/>
                </a:lnTo>
                <a:lnTo>
                  <a:pt x="7169691" y="582034"/>
                </a:lnTo>
                <a:lnTo>
                  <a:pt x="7146544" y="616367"/>
                </a:lnTo>
                <a:lnTo>
                  <a:pt x="7112214" y="639516"/>
                </a:lnTo>
                <a:lnTo>
                  <a:pt x="7070178" y="648004"/>
                </a:lnTo>
                <a:lnTo>
                  <a:pt x="108000" y="648004"/>
                </a:lnTo>
                <a:lnTo>
                  <a:pt x="65960" y="639516"/>
                </a:lnTo>
                <a:lnTo>
                  <a:pt x="31630" y="616367"/>
                </a:lnTo>
                <a:lnTo>
                  <a:pt x="8486" y="582034"/>
                </a:lnTo>
                <a:lnTo>
                  <a:pt x="0" y="539991"/>
                </a:lnTo>
                <a:lnTo>
                  <a:pt x="0" y="10800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601" y="131294"/>
            <a:ext cx="8610600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635" algn="ctr">
              <a:spcBef>
                <a:spcPts val="414"/>
              </a:spcBef>
            </a:pPr>
            <a:endParaRPr lang="ru-RU" sz="1000" b="1" dirty="0" smtClean="0">
              <a:solidFill>
                <a:schemeClr val="bg2"/>
              </a:solidFill>
            </a:endParaRPr>
          </a:p>
          <a:p>
            <a:pPr marL="12700" marR="5715" indent="635" algn="ctr">
              <a:spcBef>
                <a:spcPts val="414"/>
              </a:spcBef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Китовского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сельского поселения «Обеспечение </a:t>
            </a:r>
          </a:p>
          <a:p>
            <a:pPr marL="12700" marR="5715" indent="635" algn="ctr">
              <a:spcBef>
                <a:spcPts val="414"/>
              </a:spcBef>
            </a:pP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пожарной безопасности в </a:t>
            </a:r>
            <a:r>
              <a:rPr lang="ru-RU" sz="1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Китовском</a:t>
            </a:r>
            <a:r>
              <a:rPr lang="ru-RU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сельском поселении на 2017-2020 годы</a:t>
            </a:r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     </a:t>
            </a:r>
          </a:p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sz="1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Цели</a:t>
            </a:r>
            <a:r>
              <a:rPr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программы</a:t>
            </a:r>
            <a:r>
              <a:rPr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chemeClr val="bg2"/>
                </a:solidFill>
                <a:latin typeface="Arial"/>
                <a:cs typeface="Arial"/>
              </a:rPr>
              <a:t>–</a:t>
            </a:r>
            <a:r>
              <a:rPr lang="ru-RU" sz="1000" dirty="0" smtClean="0"/>
              <a:t>повышение уровня обеспечения пожарной безопасности в </a:t>
            </a:r>
            <a:r>
              <a:rPr lang="ru-RU" sz="1000" dirty="0" err="1" smtClean="0"/>
              <a:t>Китовском</a:t>
            </a:r>
            <a:r>
              <a:rPr lang="ru-RU" sz="1000" dirty="0" smtClean="0"/>
              <a:t> сельском поселении, а также результативность предпринимаемых мер по их предотвращению</a:t>
            </a:r>
            <a:r>
              <a:rPr sz="1000" spc="-75" dirty="0" smtClean="0">
                <a:latin typeface="Arial"/>
                <a:cs typeface="Arial"/>
              </a:rPr>
              <a:t> </a:t>
            </a:r>
            <a:r>
              <a:rPr lang="ru-RU" sz="1000" spc="-75" dirty="0" smtClean="0">
                <a:latin typeface="Arial"/>
                <a:cs typeface="Arial"/>
              </a:rPr>
              <a:t>                                                                                                                                                                                      </a:t>
            </a:r>
          </a:p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1000" spc="-75" dirty="0" smtClean="0">
                <a:latin typeface="Arial"/>
                <a:cs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1000" spc="-15" dirty="0" err="1" smtClean="0">
                <a:latin typeface="Arial"/>
                <a:cs typeface="Arial"/>
              </a:rPr>
              <a:t>руб</a:t>
            </a:r>
            <a:r>
              <a:rPr sz="1000" spc="-1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86030" y="1447703"/>
          <a:ext cx="7957184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6625"/>
                <a:gridCol w="802639"/>
                <a:gridCol w="802640"/>
                <a:gridCol w="802640"/>
                <a:gridCol w="802640"/>
              </a:tblGrid>
              <a:tr h="39624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2017г.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План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2018г.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2019г.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2020г.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7155" marR="5226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функций органов местного самоуправления по обеспечению первичных мер пожарной безопасности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100000,0</a:t>
                      </a: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60000,0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60000,0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60000,0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Объем финансирования</a:t>
                      </a:r>
                      <a:r>
                        <a:rPr sz="13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1791" y="3791219"/>
          <a:ext cx="8188957" cy="132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2035"/>
                <a:gridCol w="504189"/>
                <a:gridCol w="647700"/>
                <a:gridCol w="719454"/>
                <a:gridCol w="791209"/>
                <a:gridCol w="674370"/>
              </a:tblGrid>
              <a:tr h="396240">
                <a:tc>
                  <a:txBody>
                    <a:bodyPr/>
                    <a:lstStyle/>
                    <a:p>
                      <a:pPr marL="1569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1303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2017г.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План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2018г.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2019г.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2020г.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профилактических мероприятий по предупреждению пожаров;</a:t>
                      </a:r>
                    </a:p>
                    <a:p>
                      <a:pPr marL="97155" marR="6654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ед.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spc="-5" dirty="0" err="1">
                          <a:latin typeface="Arial"/>
                          <a:cs typeface="Arial"/>
                        </a:rPr>
                        <a:t>Протяженность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распашки защитных полос</a:t>
                      </a:r>
                      <a:endParaRPr sz="13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км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1,0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Arial"/>
                          <a:cs typeface="Arial"/>
                        </a:rPr>
                        <a:t>0,5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0348" y="223875"/>
            <a:ext cx="953638" cy="822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5581" y="219113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418" y="0"/>
                </a:lnTo>
              </a:path>
            </a:pathLst>
          </a:custGeom>
          <a:ln w="9525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5581" y="219113"/>
            <a:ext cx="958850" cy="832485"/>
          </a:xfrm>
          <a:custGeom>
            <a:avLst/>
            <a:gdLst/>
            <a:ahLst/>
            <a:cxnLst/>
            <a:rect l="l" t="t" r="r" b="b"/>
            <a:pathLst>
              <a:path w="958850" h="832485">
                <a:moveTo>
                  <a:pt x="958418" y="832472"/>
                </a:moveTo>
                <a:lnTo>
                  <a:pt x="0" y="832472"/>
                </a:lnTo>
                <a:lnTo>
                  <a:pt x="0" y="0"/>
                </a:lnTo>
              </a:path>
            </a:pathLst>
          </a:custGeom>
          <a:ln w="9525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8174" y="147648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8174" y="147648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1843" y="249266"/>
            <a:ext cx="6430645" cy="1022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</a:t>
            </a:r>
          </a:p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« Развитие  и сохранение учреждений  культуры 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Шуйского муниципального района на   2017 – 2020   годы »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049" y="1286539"/>
            <a:ext cx="8195309" cy="11336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 algn="just">
              <a:lnSpc>
                <a:spcPts val="1600"/>
              </a:lnSpc>
              <a:spcBef>
                <a:spcPts val="220"/>
              </a:spcBef>
              <a:tabLst>
                <a:tab pos="611505" algn="l"/>
                <a:tab pos="1777364" algn="l"/>
                <a:tab pos="2019300" algn="l"/>
                <a:tab pos="2927985" algn="l"/>
                <a:tab pos="3746500" algn="l"/>
                <a:tab pos="4194810" algn="l"/>
                <a:tab pos="5400040" algn="l"/>
                <a:tab pos="6193790" algn="l"/>
                <a:tab pos="6995795" algn="l"/>
                <a:tab pos="7219950" algn="l"/>
              </a:tabLst>
            </a:pPr>
            <a:r>
              <a:rPr sz="1400" b="1" spc="0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ел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ь	п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мм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ы	</a:t>
            </a:r>
            <a:r>
              <a:rPr sz="1400" dirty="0">
                <a:latin typeface="Arial"/>
                <a:cs typeface="Arial"/>
              </a:rPr>
              <a:t>–	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25" dirty="0">
                <a:latin typeface="Arial"/>
                <a:cs typeface="Arial"/>
              </a:rPr>
              <a:t>о</a:t>
            </a:r>
            <a:r>
              <a:rPr sz="1400" spc="-35" dirty="0">
                <a:latin typeface="Arial"/>
                <a:cs typeface="Arial"/>
              </a:rPr>
              <a:t>з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0" dirty="0">
                <a:latin typeface="Arial"/>
                <a:cs typeface="Arial"/>
              </a:rPr>
              <a:t>сл</a:t>
            </a:r>
            <a:r>
              <a:rPr sz="1400" spc="-5" dirty="0">
                <a:latin typeface="Arial"/>
                <a:cs typeface="Arial"/>
              </a:rPr>
              <a:t>ов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й	</a:t>
            </a:r>
            <a:r>
              <a:rPr sz="1400" spc="-5" dirty="0">
                <a:latin typeface="Arial"/>
                <a:cs typeface="Arial"/>
              </a:rPr>
              <a:t>дл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25" dirty="0">
                <a:latin typeface="Arial"/>
                <a:cs typeface="Arial"/>
              </a:rPr>
              <a:t>б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п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ч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сохранения лучших культурных традиций в сфере  культуры , выявление и поддержка молодых дарований, как потенциала развития  культуры поселения. </a:t>
            </a:r>
            <a:r>
              <a:rPr lang="ru-RU" sz="1400" dirty="0" smtClean="0">
                <a:latin typeface="Arial"/>
                <a:cs typeface="Arial"/>
              </a:rPr>
              <a:t>                                                                        </a:t>
            </a:r>
            <a:r>
              <a:rPr lang="ru-RU" sz="1400" spc="-90" dirty="0" smtClean="0">
                <a:latin typeface="Arial"/>
                <a:cs typeface="Arial"/>
              </a:rPr>
              <a:t> </a:t>
            </a:r>
            <a:r>
              <a:rPr lang="ru-RU" sz="1400" spc="-10" dirty="0" smtClean="0">
                <a:latin typeface="Arial"/>
                <a:cs typeface="Arial"/>
              </a:rPr>
              <a:t>руб.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12700" marR="5080" indent="-635">
              <a:lnSpc>
                <a:spcPts val="1600"/>
              </a:lnSpc>
              <a:spcBef>
                <a:spcPts val="220"/>
              </a:spcBef>
              <a:tabLst>
                <a:tab pos="611505" algn="l"/>
                <a:tab pos="1777364" algn="l"/>
                <a:tab pos="2019300" algn="l"/>
                <a:tab pos="2927985" algn="l"/>
                <a:tab pos="3746500" algn="l"/>
                <a:tab pos="4194810" algn="l"/>
                <a:tab pos="5400040" algn="l"/>
                <a:tab pos="6193790" algn="l"/>
                <a:tab pos="6995795" algn="l"/>
                <a:tab pos="7219950" algn="l"/>
              </a:tabLst>
            </a:pPr>
            <a:endParaRPr sz="1400" dirty="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145"/>
              </a:spcBef>
            </a:pP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228600" y="1905000"/>
          <a:ext cx="8839200" cy="2159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9049"/>
                <a:gridCol w="1017373"/>
                <a:gridCol w="1377778"/>
                <a:gridCol w="838200"/>
                <a:gridCol w="1066800"/>
              </a:tblGrid>
              <a:tr h="518159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7790" marR="6584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и развитие культуры и культурного наследия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1846960,0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2160432,0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2160432,0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1770626,0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610583">
                <a:tc>
                  <a:txBody>
                    <a:bodyPr/>
                    <a:lstStyle/>
                    <a:p>
                      <a:pPr marL="97790" marR="65849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Проведение мероприятий, связанных с государственными праздниками и памятными датами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170000,0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Объем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2016960,0</a:t>
                      </a: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2310432,0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1920626,0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28601" y="4038600"/>
          <a:ext cx="8839199" cy="154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399"/>
                <a:gridCol w="533400"/>
                <a:gridCol w="685800"/>
                <a:gridCol w="685800"/>
                <a:gridCol w="685800"/>
                <a:gridCol w="762000"/>
              </a:tblGrid>
              <a:tr h="437515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05076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год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ед.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spc="-5" dirty="0" smtClean="0">
                          <a:latin typeface="Arial"/>
                          <a:cs typeface="Arial"/>
                        </a:rPr>
                        <a:t>120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122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фомирований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ед.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0" y="5715000"/>
            <a:ext cx="5029200" cy="990600"/>
          </a:xfrm>
          <a:custGeom>
            <a:avLst/>
            <a:gdLst/>
            <a:ahLst/>
            <a:cxnLst/>
            <a:rect l="l" t="t" r="r" b="b"/>
            <a:pathLst>
              <a:path w="3240404" h="1586229">
                <a:moveTo>
                  <a:pt x="2975635" y="0"/>
                </a:moveTo>
                <a:lnTo>
                  <a:pt x="264363" y="0"/>
                </a:lnTo>
                <a:lnTo>
                  <a:pt x="216844" y="4259"/>
                </a:lnTo>
                <a:lnTo>
                  <a:pt x="172120" y="16539"/>
                </a:lnTo>
                <a:lnTo>
                  <a:pt x="130936" y="36094"/>
                </a:lnTo>
                <a:lnTo>
                  <a:pt x="94039" y="62176"/>
                </a:lnTo>
                <a:lnTo>
                  <a:pt x="62176" y="94039"/>
                </a:lnTo>
                <a:lnTo>
                  <a:pt x="36094" y="130936"/>
                </a:lnTo>
                <a:lnTo>
                  <a:pt x="16539" y="172120"/>
                </a:lnTo>
                <a:lnTo>
                  <a:pt x="4259" y="216844"/>
                </a:lnTo>
                <a:lnTo>
                  <a:pt x="0" y="264363"/>
                </a:lnTo>
                <a:lnTo>
                  <a:pt x="0" y="1321790"/>
                </a:lnTo>
                <a:lnTo>
                  <a:pt x="4259" y="1369309"/>
                </a:lnTo>
                <a:lnTo>
                  <a:pt x="16539" y="1414033"/>
                </a:lnTo>
                <a:lnTo>
                  <a:pt x="36094" y="1455217"/>
                </a:lnTo>
                <a:lnTo>
                  <a:pt x="62176" y="1492114"/>
                </a:lnTo>
                <a:lnTo>
                  <a:pt x="94039" y="1523977"/>
                </a:lnTo>
                <a:lnTo>
                  <a:pt x="130936" y="1550059"/>
                </a:lnTo>
                <a:lnTo>
                  <a:pt x="172120" y="1569614"/>
                </a:lnTo>
                <a:lnTo>
                  <a:pt x="216844" y="1581894"/>
                </a:lnTo>
                <a:lnTo>
                  <a:pt x="264363" y="1586153"/>
                </a:lnTo>
                <a:lnTo>
                  <a:pt x="2975635" y="1586153"/>
                </a:lnTo>
                <a:lnTo>
                  <a:pt x="3023153" y="1581894"/>
                </a:lnTo>
                <a:lnTo>
                  <a:pt x="3067878" y="1569614"/>
                </a:lnTo>
                <a:lnTo>
                  <a:pt x="3109062" y="1550059"/>
                </a:lnTo>
                <a:lnTo>
                  <a:pt x="3145959" y="1523977"/>
                </a:lnTo>
                <a:lnTo>
                  <a:pt x="3177822" y="1492114"/>
                </a:lnTo>
                <a:lnTo>
                  <a:pt x="3203904" y="1455217"/>
                </a:lnTo>
                <a:lnTo>
                  <a:pt x="3223458" y="1414033"/>
                </a:lnTo>
                <a:lnTo>
                  <a:pt x="3235739" y="1369309"/>
                </a:lnTo>
                <a:lnTo>
                  <a:pt x="3239998" y="1321790"/>
                </a:lnTo>
                <a:lnTo>
                  <a:pt x="3239998" y="264363"/>
                </a:lnTo>
                <a:lnTo>
                  <a:pt x="3235739" y="216844"/>
                </a:lnTo>
                <a:lnTo>
                  <a:pt x="3223458" y="172120"/>
                </a:lnTo>
                <a:lnTo>
                  <a:pt x="3203904" y="130936"/>
                </a:lnTo>
                <a:lnTo>
                  <a:pt x="3177822" y="94039"/>
                </a:lnTo>
                <a:lnTo>
                  <a:pt x="3145959" y="62176"/>
                </a:lnTo>
                <a:lnTo>
                  <a:pt x="3109062" y="36094"/>
                </a:lnTo>
                <a:lnTo>
                  <a:pt x="3067878" y="16539"/>
                </a:lnTo>
                <a:lnTo>
                  <a:pt x="3023153" y="4259"/>
                </a:lnTo>
                <a:lnTo>
                  <a:pt x="2975635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715000"/>
            <a:ext cx="5029200" cy="990600"/>
          </a:xfrm>
          <a:custGeom>
            <a:avLst/>
            <a:gdLst/>
            <a:ahLst/>
            <a:cxnLst/>
            <a:rect l="l" t="t" r="r" b="b"/>
            <a:pathLst>
              <a:path w="3240404" h="1586229">
                <a:moveTo>
                  <a:pt x="0" y="264363"/>
                </a:moveTo>
                <a:lnTo>
                  <a:pt x="4259" y="216844"/>
                </a:lnTo>
                <a:lnTo>
                  <a:pt x="16539" y="172120"/>
                </a:lnTo>
                <a:lnTo>
                  <a:pt x="36094" y="130936"/>
                </a:lnTo>
                <a:lnTo>
                  <a:pt x="62176" y="94039"/>
                </a:lnTo>
                <a:lnTo>
                  <a:pt x="94039" y="62176"/>
                </a:lnTo>
                <a:lnTo>
                  <a:pt x="130936" y="36094"/>
                </a:lnTo>
                <a:lnTo>
                  <a:pt x="172120" y="16539"/>
                </a:lnTo>
                <a:lnTo>
                  <a:pt x="216844" y="4259"/>
                </a:lnTo>
                <a:lnTo>
                  <a:pt x="264363" y="0"/>
                </a:lnTo>
                <a:lnTo>
                  <a:pt x="2975635" y="0"/>
                </a:lnTo>
                <a:lnTo>
                  <a:pt x="3023153" y="4259"/>
                </a:lnTo>
                <a:lnTo>
                  <a:pt x="3067878" y="16539"/>
                </a:lnTo>
                <a:lnTo>
                  <a:pt x="3109062" y="36094"/>
                </a:lnTo>
                <a:lnTo>
                  <a:pt x="3145959" y="62176"/>
                </a:lnTo>
                <a:lnTo>
                  <a:pt x="3177822" y="94039"/>
                </a:lnTo>
                <a:lnTo>
                  <a:pt x="3203904" y="130936"/>
                </a:lnTo>
                <a:lnTo>
                  <a:pt x="3223458" y="172120"/>
                </a:lnTo>
                <a:lnTo>
                  <a:pt x="3235739" y="216844"/>
                </a:lnTo>
                <a:lnTo>
                  <a:pt x="3239998" y="264363"/>
                </a:lnTo>
                <a:lnTo>
                  <a:pt x="3239998" y="1321790"/>
                </a:lnTo>
                <a:lnTo>
                  <a:pt x="3235739" y="1369309"/>
                </a:lnTo>
                <a:lnTo>
                  <a:pt x="3223458" y="1414033"/>
                </a:lnTo>
                <a:lnTo>
                  <a:pt x="3203904" y="1455217"/>
                </a:lnTo>
                <a:lnTo>
                  <a:pt x="3177822" y="1492114"/>
                </a:lnTo>
                <a:lnTo>
                  <a:pt x="3145959" y="1523977"/>
                </a:lnTo>
                <a:lnTo>
                  <a:pt x="3109062" y="1550059"/>
                </a:lnTo>
                <a:lnTo>
                  <a:pt x="3067878" y="1569614"/>
                </a:lnTo>
                <a:lnTo>
                  <a:pt x="3023153" y="1581894"/>
                </a:lnTo>
                <a:lnTo>
                  <a:pt x="2975635" y="1586153"/>
                </a:lnTo>
                <a:lnTo>
                  <a:pt x="264363" y="1586153"/>
                </a:lnTo>
                <a:lnTo>
                  <a:pt x="216844" y="1581894"/>
                </a:lnTo>
                <a:lnTo>
                  <a:pt x="172120" y="1569614"/>
                </a:lnTo>
                <a:lnTo>
                  <a:pt x="130936" y="1550059"/>
                </a:lnTo>
                <a:lnTo>
                  <a:pt x="94039" y="1523977"/>
                </a:lnTo>
                <a:lnTo>
                  <a:pt x="62176" y="1492114"/>
                </a:lnTo>
                <a:lnTo>
                  <a:pt x="36094" y="1455217"/>
                </a:lnTo>
                <a:lnTo>
                  <a:pt x="16539" y="1414033"/>
                </a:lnTo>
                <a:lnTo>
                  <a:pt x="4259" y="1369309"/>
                </a:lnTo>
                <a:lnTo>
                  <a:pt x="0" y="1321790"/>
                </a:lnTo>
                <a:lnTo>
                  <a:pt x="0" y="26436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0" y="5486400"/>
            <a:ext cx="5105400" cy="12497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945" marR="315595" algn="ctr">
              <a:lnSpc>
                <a:spcPct val="100000"/>
              </a:lnSpc>
              <a:spcBef>
                <a:spcPts val="105"/>
              </a:spcBef>
            </a:pPr>
            <a:endParaRPr lang="ru-RU" sz="1400" spc="-10" dirty="0" smtClean="0">
              <a:latin typeface="Arial"/>
              <a:cs typeface="Arial"/>
            </a:endParaRPr>
          </a:p>
          <a:p>
            <a:pPr marL="321945" marR="31559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 err="1" smtClean="0">
                <a:latin typeface="Arial"/>
                <a:cs typeface="Arial"/>
              </a:rPr>
              <a:t>Средняя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заработная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плата  </a:t>
            </a:r>
            <a:r>
              <a:rPr sz="1400" spc="-5" dirty="0">
                <a:latin typeface="Arial"/>
                <a:cs typeface="Arial"/>
              </a:rPr>
              <a:t>работников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культуры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(без </a:t>
            </a:r>
            <a:r>
              <a:rPr sz="1400" dirty="0">
                <a:latin typeface="Arial"/>
                <a:cs typeface="Arial"/>
              </a:rPr>
              <a:t>внешних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совместителей):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2016 </a:t>
            </a:r>
            <a:r>
              <a:rPr sz="1250" spc="-20" dirty="0">
                <a:latin typeface="Arial"/>
                <a:cs typeface="Arial"/>
              </a:rPr>
              <a:t>год </a:t>
            </a:r>
            <a:r>
              <a:rPr sz="1250" dirty="0">
                <a:latin typeface="Arial"/>
                <a:cs typeface="Arial"/>
              </a:rPr>
              <a:t>(факт) </a:t>
            </a:r>
            <a:r>
              <a:rPr sz="1250" spc="-5" dirty="0">
                <a:latin typeface="Arial"/>
                <a:cs typeface="Arial"/>
              </a:rPr>
              <a:t>– </a:t>
            </a:r>
            <a:r>
              <a:rPr lang="ru-RU" sz="1250" spc="-5" dirty="0" smtClean="0">
                <a:latin typeface="Arial"/>
                <a:cs typeface="Arial"/>
              </a:rPr>
              <a:t>17400,0</a:t>
            </a:r>
            <a:r>
              <a:rPr sz="1250" spc="55" dirty="0" smtClean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руб.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2017 </a:t>
            </a:r>
            <a:r>
              <a:rPr sz="1250" spc="-20" dirty="0">
                <a:latin typeface="Arial"/>
                <a:cs typeface="Arial"/>
              </a:rPr>
              <a:t>год </a:t>
            </a:r>
            <a:r>
              <a:rPr sz="1250" spc="-5" dirty="0">
                <a:latin typeface="Arial"/>
                <a:cs typeface="Arial"/>
              </a:rPr>
              <a:t>(план) – </a:t>
            </a:r>
            <a:r>
              <a:rPr lang="ru-RU" sz="1250" spc="-5" dirty="0" smtClean="0">
                <a:latin typeface="Arial"/>
                <a:cs typeface="Arial"/>
              </a:rPr>
              <a:t>17700,0</a:t>
            </a:r>
            <a:r>
              <a:rPr sz="1250" spc="50" dirty="0" smtClean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руб.</a:t>
            </a:r>
            <a:endParaRPr sz="1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50" spc="-5" dirty="0">
                <a:latin typeface="Arial"/>
                <a:cs typeface="Arial"/>
              </a:rPr>
              <a:t>2018-2020 </a:t>
            </a:r>
            <a:r>
              <a:rPr sz="1250" spc="-55" dirty="0">
                <a:latin typeface="Arial"/>
                <a:cs typeface="Arial"/>
              </a:rPr>
              <a:t>гг. </a:t>
            </a:r>
            <a:r>
              <a:rPr sz="1250" spc="-5" dirty="0">
                <a:latin typeface="Arial"/>
                <a:cs typeface="Arial"/>
              </a:rPr>
              <a:t>(прогноз) – </a:t>
            </a:r>
            <a:r>
              <a:rPr lang="ru-RU" sz="1250" spc="-5" dirty="0" smtClean="0">
                <a:latin typeface="Arial"/>
                <a:cs typeface="Arial"/>
              </a:rPr>
              <a:t>21000,0</a:t>
            </a:r>
            <a:r>
              <a:rPr sz="1250" spc="110" dirty="0" smtClean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руб.</a:t>
            </a:r>
            <a:endParaRPr sz="1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8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«Молодое поколение» на 2017-2020 годы.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703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создание условий для успешной социализации и эффективной самореализации молодежи</a:t>
            </a: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493709"/>
          <a:ext cx="8272168" cy="1401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18159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молодежной политики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Объем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1621" y="4070725"/>
          <a:ext cx="8266579" cy="122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dirty="0" smtClean="0">
                          <a:latin typeface="Arial"/>
                          <a:cs typeface="Arial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Arial"/>
                          <a:cs typeface="Arial"/>
                        </a:rPr>
                        <a:t> мероприятий среди молодежи по формированию здорового образа жизни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Ед.             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 "«Развитие массового спорта  и физической культуры  в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Китовском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сельском поселении» на 2017-2020 гг.»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70301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организация, проведение и участие в спортивных, массовых и физкультурно-спортивных мероприятия</a:t>
            </a: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493709"/>
          <a:ext cx="8272168" cy="1457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18159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организации и проведения физкультурных мероприятий и массовых спортивных мероприятий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15000,0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Объем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финансирования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60000,0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1621" y="4070725"/>
          <a:ext cx="8266579" cy="109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Ед.             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6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7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9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Муниципальная программа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r>
              <a:rPr lang="ru-RU" sz="1600" b="1" dirty="0" smtClean="0">
                <a:solidFill>
                  <a:schemeClr val="bg2"/>
                </a:solidFill>
              </a:rPr>
              <a:t>«Энергосбережения и повышения энергетической эффективности экономики и сокращения экономических издержек в бюджетном секторе </a:t>
            </a:r>
            <a:r>
              <a:rPr lang="ru-RU" sz="1600" b="1" dirty="0" err="1" smtClean="0">
                <a:solidFill>
                  <a:schemeClr val="bg2"/>
                </a:solidFill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</a:rPr>
              <a:t> сельского поселения на 2017 -2020годы»</a:t>
            </a:r>
            <a:endParaRPr lang="ru-RU" sz="1600" dirty="0" smtClean="0">
              <a:solidFill>
                <a:schemeClr val="bg2"/>
              </a:solidFill>
            </a:endParaRPr>
          </a:p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116301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209800"/>
          <a:ext cx="8272168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организации и проведения мероприятий в области энергосбережения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30000,0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финансирования</a:t>
                      </a: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программы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91621" y="4070725"/>
          <a:ext cx="8266579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/>
                <a:gridCol w="578485"/>
                <a:gridCol w="755650"/>
                <a:gridCol w="866924"/>
                <a:gridCol w="7620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изм.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2017г.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План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2018г.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2019г.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2020г.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Замена светильников на энергосберегающие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шт.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22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5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762000" y="1066800"/>
            <a:ext cx="7772400" cy="2077492"/>
          </a:xfrm>
        </p:spPr>
        <p:txBody>
          <a:bodyPr/>
          <a:lstStyle/>
          <a:p>
            <a:pPr algn="just"/>
            <a:r>
              <a:rPr lang="ru-RU" sz="1500" dirty="0" smtClean="0"/>
              <a:t>Что такое «Бюджет</a:t>
            </a:r>
            <a:r>
              <a:rPr lang="en-US" sz="1500" dirty="0" smtClean="0"/>
              <a:t>?</a:t>
            </a:r>
            <a:r>
              <a:rPr lang="ru-RU" sz="1500" dirty="0" smtClean="0"/>
              <a:t> Бюджет –это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Что такое «Бюджет для граждан»</a:t>
            </a:r>
            <a:r>
              <a:rPr lang="en-US" sz="1500" dirty="0" smtClean="0"/>
              <a:t>?</a:t>
            </a:r>
            <a:r>
              <a:rPr lang="ru-RU" sz="1500" dirty="0" smtClean="0"/>
              <a:t>  Бюджет для граждан – это документ содержащий основные положения проекта Решения о бюджете, Решения о бюджете и отчета об исполнении бюджета в доступной и понятной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sz="1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и поддержка малого и среднего предпринимательства в </a:t>
            </a:r>
            <a:r>
              <a:rPr lang="ru-RU" sz="1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Китовском</a:t>
            </a:r>
            <a:r>
              <a:rPr lang="ru-RU" sz="1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сельском поселении Шуйского муниципального района на 2017-2020 годы» </a:t>
            </a:r>
            <a:endParaRPr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192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9586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Цель программы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lang="ru-RU" sz="1600" dirty="0" smtClean="0"/>
              <a:t>создание благоприятных условий для устойчивого развития малого и среднего предпринимательства.</a:t>
            </a:r>
          </a:p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endParaRPr sz="1600"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1400" spc="-9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руб.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6032" y="2209800"/>
          <a:ext cx="8272168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2168"/>
                <a:gridCol w="1143000"/>
                <a:gridCol w="990600"/>
                <a:gridCol w="762000"/>
                <a:gridCol w="914400"/>
              </a:tblGrid>
              <a:tr h="533400">
                <a:tc>
                  <a:txBody>
                    <a:bodyPr/>
                    <a:lstStyle/>
                    <a:p>
                      <a:pPr marL="89979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Основные мероприятия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программы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2017г.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План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2020г.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155" marR="6858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организации и проведения мероприятий в области энергосбережения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dirty="0" smtClean="0">
                          <a:latin typeface="Arial"/>
                          <a:cs typeface="Arial"/>
                        </a:rPr>
                        <a:t>10000,0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финансирования</a:t>
                      </a:r>
                      <a:r>
                        <a:rPr sz="1300" b="1" spc="-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300" b="1" spc="-5" dirty="0">
                          <a:latin typeface="Arial" pitchFamily="34" charset="0"/>
                          <a:cs typeface="Arial" pitchFamily="34" charset="0"/>
                        </a:rPr>
                        <a:t>программы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R="2139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бюджета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Китовского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сельского поселения 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рамках </a:t>
            </a:r>
            <a:r>
              <a:rPr lang="ru-RU" sz="1600" b="1" spc="-10" dirty="0" err="1" smtClean="0">
                <a:solidFill>
                  <a:srgbClr val="FFFFFF"/>
                </a:solidFill>
                <a:latin typeface="+mj-lt"/>
                <a:cs typeface="Bookman Old Style"/>
              </a:rPr>
              <a:t>непрограммных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 направлений</a:t>
            </a:r>
            <a:r>
              <a:rPr lang="ru-RU" sz="1600" b="1" spc="200" dirty="0" smtClean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в 2016 – 2020 годах, </a:t>
            </a:r>
            <a:r>
              <a:rPr lang="ru-RU" sz="1600" b="1" spc="-10" dirty="0" smtClean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 smtClean="0">
              <a:latin typeface="+mj-lt"/>
              <a:cs typeface="Bookman Old Style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2400" y="1371600"/>
          <a:ext cx="8580118" cy="5123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3432175"/>
                <a:gridCol w="935989"/>
                <a:gridCol w="935989"/>
                <a:gridCol w="935990"/>
                <a:gridCol w="935990"/>
                <a:gridCol w="935990"/>
              </a:tblGrid>
              <a:tr h="518159">
                <a:tc>
                  <a:txBody>
                    <a:bodyPr/>
                    <a:lstStyle/>
                    <a:p>
                      <a:pPr marL="106680" marR="86360" indent="330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расходов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2016г.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Факт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2017г.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План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2018г.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2019г.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2020г.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151600,0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138700,0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151300,0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153000,0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158400,0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судебных решений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300000,0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51120,0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275568,10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275568,10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275568,10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b="1" dirty="0" smtClean="0">
                          <a:latin typeface="Arial"/>
                          <a:cs typeface="Arial"/>
                        </a:rPr>
                        <a:t>Всего расходов</a:t>
                      </a:r>
                      <a:endParaRPr sz="1300" b="1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151600,0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765388,10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777988,1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779688,10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Arial"/>
                          <a:cs typeface="Arial"/>
                        </a:rPr>
                        <a:t>509520,0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83820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Социально-значимые проекты, предусмотренные к финансированию из бюджета </a:t>
            </a:r>
            <a:r>
              <a:rPr lang="ru-RU" sz="1600" dirty="0" err="1" smtClean="0">
                <a:solidFill>
                  <a:schemeClr val="bg2"/>
                </a:solidFill>
                <a:latin typeface="+mj-lt"/>
                <a:cs typeface="Arial" pitchFamily="34" charset="0"/>
              </a:rPr>
              <a:t>Китовского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 сельского поселения на 2018 год не планируются</a:t>
            </a: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914400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Сведения о долговых обязательствах </a:t>
            </a:r>
            <a:r>
              <a:rPr lang="ru-RU" sz="1600" b="1" dirty="0" err="1" smtClean="0">
                <a:solidFill>
                  <a:schemeClr val="bg2"/>
                </a:solidFill>
                <a:latin typeface="+mj-lt"/>
              </a:rPr>
              <a:t>Китовского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 сельского поселения </a:t>
            </a:r>
          </a:p>
          <a:p>
            <a:pPr algn="ctr"/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на 2018  год</a:t>
            </a:r>
            <a:r>
              <a:rPr lang="ru-RU" sz="1600" b="1" smtClean="0">
                <a:solidFill>
                  <a:schemeClr val="bg2"/>
                </a:solidFill>
                <a:latin typeface="+mj-lt"/>
              </a:rPr>
              <a:t>, руб.</a:t>
            </a:r>
            <a:endParaRPr lang="ru-RU" sz="1600" dirty="0" smtClean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 </a:t>
            </a:r>
            <a:endParaRPr lang="ru-RU" sz="1400" dirty="0" smtClean="0">
              <a:solidFill>
                <a:schemeClr val="bg2"/>
              </a:solidFill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9144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/>
                <a:gridCol w="1225695"/>
                <a:gridCol w="2530197"/>
                <a:gridCol w="1371600"/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Китовского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сельского </a:t>
                      </a:r>
                      <a:r>
                        <a:rPr lang="ru-RU" sz="13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поселения,руб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01.01.2018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01.01.2018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2018 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01.01.2019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01.01.2019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КОНТАКТНАЯ ИНФОРМАЦИЯ:</a:t>
            </a:r>
            <a:endParaRPr lang="ru-RU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/>
          <a:lstStyle/>
          <a:p>
            <a:r>
              <a:rPr lang="ru-RU" dirty="0" smtClean="0"/>
              <a:t>Презентация «Бюджет для граждан» к решению Совета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« О бюджете </a:t>
            </a:r>
            <a:r>
              <a:rPr lang="ru-RU" dirty="0" err="1" smtClean="0"/>
              <a:t>Китовского</a:t>
            </a:r>
            <a:r>
              <a:rPr lang="ru-RU" dirty="0" smtClean="0"/>
              <a:t>  сельского поселения на 2018 год и на плановый период 2019 и  2020 годов» подготовлена Администрацией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 поселения Шуйского муниципального района Ивановской области</a:t>
            </a:r>
          </a:p>
          <a:p>
            <a:endParaRPr lang="ru-RU" dirty="0" smtClean="0"/>
          </a:p>
          <a:p>
            <a:r>
              <a:rPr lang="ru-RU" dirty="0" smtClean="0"/>
              <a:t>Мы надеемся, что представленная информация оказалась для Вас полезной  и интересной.</a:t>
            </a:r>
            <a:endParaRPr lang="ru-RU" dirty="0"/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 smtClean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49351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 smtClean="0">
                <a:latin typeface="Arial"/>
                <a:cs typeface="Arial"/>
              </a:rPr>
              <a:t>155927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smtClean="0">
                <a:latin typeface="Arial"/>
                <a:cs typeface="Arial"/>
              </a:rPr>
              <a:t>Ивановская область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lang="ru-RU" sz="1800" dirty="0" smtClean="0">
                <a:latin typeface="Arial"/>
                <a:cs typeface="Arial"/>
              </a:rPr>
              <a:t>Шуйский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 smtClean="0">
                <a:latin typeface="Arial"/>
                <a:cs typeface="Arial"/>
              </a:rPr>
              <a:t>с</a:t>
            </a:r>
            <a:r>
              <a:rPr sz="1800" spc="-5" dirty="0" smtClean="0">
                <a:latin typeface="Arial"/>
                <a:cs typeface="Arial"/>
              </a:rPr>
              <a:t>. </a:t>
            </a:r>
            <a:r>
              <a:rPr lang="ru-RU" sz="1800" spc="-20" dirty="0" err="1" smtClean="0">
                <a:latin typeface="Arial"/>
                <a:cs typeface="Arial"/>
              </a:rPr>
              <a:t>Китово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>
                <a:latin typeface="Arial"/>
                <a:cs typeface="Arial"/>
              </a:rPr>
              <a:t>ул. </a:t>
            </a:r>
            <a:r>
              <a:rPr lang="ru-RU" sz="1800" spc="-5" dirty="0" smtClean="0">
                <a:latin typeface="Arial"/>
                <a:cs typeface="Arial"/>
              </a:rPr>
              <a:t>Северная 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2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или на </a:t>
            </a:r>
            <a:r>
              <a:rPr sz="1800" spc="-5" dirty="0">
                <a:latin typeface="Arial"/>
                <a:cs typeface="Arial"/>
              </a:rPr>
              <a:t>электронный </a:t>
            </a:r>
            <a:r>
              <a:rPr sz="1800" spc="-10" dirty="0" err="1">
                <a:latin typeface="Arial"/>
                <a:cs typeface="Arial"/>
              </a:rPr>
              <a:t>адрес</a:t>
            </a:r>
            <a:r>
              <a:rPr sz="1800" spc="4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lang="ru-RU" sz="1800" spc="40" dirty="0" smtClean="0">
                <a:solidFill>
                  <a:srgbClr val="666699"/>
                </a:solidFill>
                <a:latin typeface="Arial"/>
                <a:cs typeface="Arial"/>
              </a:rPr>
              <a:t>:</a:t>
            </a:r>
            <a:r>
              <a:rPr lang="ru-RU" dirty="0" smtClean="0"/>
              <a:t> </a:t>
            </a:r>
            <a:r>
              <a:rPr lang="en-US" dirty="0" smtClean="0">
                <a:hlinkClick r:id="rId4"/>
              </a:rPr>
              <a:t>kitovo1@rambler.ru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 smtClean="0">
                <a:latin typeface="Arial"/>
                <a:cs typeface="Arial"/>
              </a:rPr>
              <a:t>8.</a:t>
            </a:r>
            <a:r>
              <a:rPr lang="ru-RU" sz="1800" spc="-5" dirty="0" smtClean="0">
                <a:latin typeface="Arial"/>
                <a:cs typeface="Arial"/>
              </a:rPr>
              <a:t>30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6</a:t>
            </a:r>
            <a:r>
              <a:rPr sz="1800" spc="-10" dirty="0" smtClean="0">
                <a:latin typeface="Arial"/>
                <a:cs typeface="Arial"/>
              </a:rPr>
              <a:t>.00</a:t>
            </a:r>
            <a:r>
              <a:rPr sz="1800" spc="-1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 smtClean="0">
                <a:latin typeface="Arial"/>
                <a:cs typeface="Arial"/>
              </a:rPr>
              <a:t>1</a:t>
            </a:r>
            <a:r>
              <a:rPr lang="ru-RU" sz="1800" spc="-10" dirty="0" smtClean="0">
                <a:latin typeface="Arial"/>
                <a:cs typeface="Arial"/>
              </a:rPr>
              <a:t>3</a:t>
            </a:r>
            <a:r>
              <a:rPr sz="1800" spc="-10" dirty="0" smtClean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13.</a:t>
            </a:r>
            <a:r>
              <a:rPr lang="ru-RU" sz="1800" spc="-10" dirty="0" smtClean="0">
                <a:latin typeface="Arial"/>
                <a:cs typeface="Arial"/>
              </a:rPr>
              <a:t>45</a:t>
            </a:r>
            <a:r>
              <a:rPr sz="1800" spc="-10" dirty="0" smtClean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err="1" smtClean="0"/>
              <a:t>Китовское</a:t>
            </a:r>
            <a:r>
              <a:rPr sz="2500" spc="-5" dirty="0" smtClean="0"/>
              <a:t> </a:t>
            </a:r>
            <a:r>
              <a:rPr sz="2500" spc="-5" dirty="0"/>
              <a:t>сельское</a:t>
            </a:r>
            <a:r>
              <a:rPr sz="2500" spc="-25" dirty="0"/>
              <a:t> </a:t>
            </a:r>
            <a:r>
              <a:rPr sz="2500" spc="-5" dirty="0"/>
              <a:t>поселение</a:t>
            </a:r>
            <a:endParaRPr sz="2500" dirty="0"/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>
                <a:latin typeface="Arial"/>
                <a:cs typeface="Arial"/>
              </a:rPr>
              <a:t>на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2017</a:t>
            </a:r>
            <a:r>
              <a:rPr sz="1800" b="1" spc="-19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3391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387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Площадь  </a:t>
            </a:r>
            <a:r>
              <a:rPr sz="1800" b="1" spc="-30" dirty="0" err="1">
                <a:latin typeface="Arial"/>
                <a:cs typeface="Arial"/>
              </a:rPr>
              <a:t>т</a:t>
            </a:r>
            <a:r>
              <a:rPr sz="1800" b="1" spc="-5" dirty="0" err="1">
                <a:latin typeface="Arial"/>
                <a:cs typeface="Arial"/>
              </a:rPr>
              <a:t>е</a:t>
            </a:r>
            <a:r>
              <a:rPr sz="1800" b="1" dirty="0" err="1">
                <a:latin typeface="Arial"/>
                <a:cs typeface="Arial"/>
              </a:rPr>
              <a:t>рр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spc="-5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ор</a:t>
            </a:r>
            <a:r>
              <a:rPr sz="1800" b="1" spc="0" dirty="0" err="1">
                <a:latin typeface="Arial"/>
                <a:cs typeface="Arial"/>
              </a:rPr>
              <a:t>и</a:t>
            </a:r>
            <a:r>
              <a:rPr sz="1800" b="1" dirty="0" err="1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 smtClean="0"/>
              <a:t>23540</a:t>
            </a:r>
            <a:r>
              <a:rPr lang="ru-RU" dirty="0" smtClean="0"/>
              <a:t> </a:t>
            </a:r>
            <a:r>
              <a:rPr sz="1800" b="1" spc="-5" dirty="0" err="1" smtClean="0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sz="1800" b="1" spc="-15" dirty="0" err="1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 err="1" smtClean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 smtClean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 err="1" smtClean="0">
                <a:latin typeface="Arial"/>
                <a:cs typeface="Arial"/>
              </a:rPr>
              <a:t>с.Китово</a:t>
            </a:r>
            <a:endParaRPr lang="ru-RU" spc="-5" dirty="0" smtClean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dirty="0" err="1" smtClean="0"/>
              <a:t>Деревени</a:t>
            </a:r>
            <a:r>
              <a:rPr lang="ru-RU" dirty="0" smtClean="0"/>
              <a:t>: </a:t>
            </a:r>
            <a:r>
              <a:rPr lang="ru-RU" dirty="0" err="1" smtClean="0"/>
              <a:t>Брылиха</a:t>
            </a:r>
            <a:r>
              <a:rPr lang="ru-RU" dirty="0" smtClean="0"/>
              <a:t>, Высоково, </a:t>
            </a:r>
            <a:r>
              <a:rPr lang="ru-RU" dirty="0" err="1" smtClean="0"/>
              <a:t>Горяново</a:t>
            </a:r>
            <a:r>
              <a:rPr lang="ru-RU" dirty="0" smtClean="0"/>
              <a:t>, Елизарово, Палкино, </a:t>
            </a:r>
            <a:r>
              <a:rPr lang="ru-RU" dirty="0" err="1" smtClean="0"/>
              <a:t>Петрилово</a:t>
            </a:r>
            <a:r>
              <a:rPr lang="ru-RU" dirty="0" smtClean="0"/>
              <a:t>, </a:t>
            </a:r>
            <a:r>
              <a:rPr lang="ru-RU" dirty="0" err="1" smtClean="0"/>
              <a:t>Русилово</a:t>
            </a:r>
            <a:r>
              <a:rPr lang="ru-RU" dirty="0" smtClean="0"/>
              <a:t>, Слободка, </a:t>
            </a:r>
            <a:r>
              <a:rPr lang="ru-RU" dirty="0" err="1" smtClean="0"/>
              <a:t>Трутнево</a:t>
            </a:r>
            <a:r>
              <a:rPr lang="ru-RU" dirty="0" smtClean="0"/>
              <a:t>, </a:t>
            </a:r>
            <a:r>
              <a:rPr lang="ru-RU" dirty="0" err="1" smtClean="0"/>
              <a:t>Фатьяново</a:t>
            </a:r>
            <a:r>
              <a:rPr lang="ru-RU" dirty="0" smtClean="0"/>
              <a:t>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794" y="5214950"/>
            <a:ext cx="1295400" cy="1295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2400" y="838200"/>
          <a:ext cx="8741751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904"/>
                <a:gridCol w="1008379"/>
                <a:gridCol w="864235"/>
                <a:gridCol w="864235"/>
                <a:gridCol w="864234"/>
                <a:gridCol w="864234"/>
                <a:gridCol w="972530"/>
              </a:tblGrid>
              <a:tr h="1758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1.3. 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latin typeface="Times New Roman"/>
                        </a:rPr>
                        <a:t>39917,7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latin typeface="Times New Roman"/>
                        </a:rPr>
                        <a:t>41195,1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latin typeface="Times New Roman"/>
                        </a:rPr>
                        <a:t>42842,8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latin typeface="Times New Roman"/>
                        </a:rPr>
                        <a:t>44556,5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latin typeface="Times New Roman"/>
                        </a:rPr>
                        <a:t>45982,3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3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latin typeface="Times New Roman"/>
                        </a:rPr>
                        <a:t>Кпредыдущему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103,20%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103,90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17269,00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19168,60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20107,8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21294,1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22550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latin typeface="Times New Roman"/>
                        </a:rPr>
                        <a:t>Кпредыдущему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111,10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102,40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104,90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13170,00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13814,00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14170,00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14920,00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15750,00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839134"/>
          <a:ext cx="8785855" cy="568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1.4. 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12268,7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9148,2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9262,1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8660,4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latin typeface="Times New Roman"/>
                        </a:rPr>
                        <a:t>8666,7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5463,9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1528,20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1528,2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1528,2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4977,70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1334,0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486,20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735,10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614,00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6804,80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7269,2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7733,9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7132,3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7137,8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11299,2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10731,0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9262,1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8660,4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>
                          <a:latin typeface="Times New Roman"/>
                        </a:rPr>
                        <a:t>8666,7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969,50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-1582,90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922319"/>
          <a:ext cx="8785855" cy="5707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1.5. 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86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1.6. 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922319"/>
          <a:ext cx="8785855" cy="5554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6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1.7. 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3387,00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3403,00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88,00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91,00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96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3649" y="922319"/>
          <a:ext cx="8785855" cy="5548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/>
                <a:gridCol w="1008379"/>
                <a:gridCol w="864235"/>
                <a:gridCol w="864235"/>
                <a:gridCol w="864234"/>
                <a:gridCol w="864234"/>
                <a:gridCol w="864234"/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</a:t>
                      </a:r>
                      <a:r>
                        <a:rPr lang="ru-RU" sz="1400" b="1" i="0" u="none" strike="noStrike" dirty="0" err="1" smtClean="0">
                          <a:latin typeface="Times New Roman"/>
                        </a:rPr>
                        <a:t>Китовского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сельского поселения Шуйского муниципального района Ивановской области на 2018-2020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годы            тыс.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Отчет 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Оценка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1.8. 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2171,00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2022,00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37139,00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39787,0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40810,0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42972,9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45378,4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235,00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240,00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13170,00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13814,00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14170,00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14920,00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15750,00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104,80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102,50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105,20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48,00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3802</Words>
  <Application>Microsoft Office PowerPoint</Application>
  <PresentationFormat>Экран (4:3)</PresentationFormat>
  <Paragraphs>1463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Бюджет для</vt:lpstr>
      <vt:lpstr>Уважаемые жители Китовского сельского поселения!</vt:lpstr>
      <vt:lpstr>Слайд 3</vt:lpstr>
      <vt:lpstr>Китовское сельское поселение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направления бюджетной налоговой политики Китовского сельского поселения на 2018 год и плановый период 2019 и 2020 годов </vt:lpstr>
      <vt:lpstr>Основные характеристики бюджета</vt:lpstr>
      <vt:lpstr>Доходы  бюджета  Китовского  сельского  поселения в 2016 - 2020 годах,  руб.</vt:lpstr>
      <vt:lpstr>Доходы бюджета Китовского сельского</vt:lpstr>
      <vt:lpstr>Слайд 15</vt:lpstr>
      <vt:lpstr>Безвозмездные поступления бюджета</vt:lpstr>
      <vt:lpstr>Основные подходы к формированию расходов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КОНТАКТНАЯ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USER</cp:lastModifiedBy>
  <cp:revision>171</cp:revision>
  <dcterms:created xsi:type="dcterms:W3CDTF">2017-12-06T00:04:37Z</dcterms:created>
  <dcterms:modified xsi:type="dcterms:W3CDTF">2018-02-08T06:21:57Z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