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310" r:id="rId10"/>
    <p:sldId id="264" r:id="rId11"/>
    <p:sldId id="312" r:id="rId12"/>
    <p:sldId id="311" r:id="rId13"/>
    <p:sldId id="313" r:id="rId14"/>
    <p:sldId id="314" r:id="rId15"/>
    <p:sldId id="265" r:id="rId16"/>
    <p:sldId id="266" r:id="rId17"/>
    <p:sldId id="267" r:id="rId18"/>
    <p:sldId id="268" r:id="rId19"/>
    <p:sldId id="278" r:id="rId20"/>
    <p:sldId id="279" r:id="rId21"/>
    <p:sldId id="281" r:id="rId22"/>
    <p:sldId id="282" r:id="rId23"/>
    <p:sldId id="283" r:id="rId24"/>
    <p:sldId id="287" r:id="rId25"/>
    <p:sldId id="315" r:id="rId26"/>
    <p:sldId id="289" r:id="rId27"/>
    <p:sldId id="316" r:id="rId28"/>
    <p:sldId id="291" r:id="rId29"/>
    <p:sldId id="293" r:id="rId30"/>
    <p:sldId id="295" r:id="rId31"/>
    <p:sldId id="297" r:id="rId32"/>
    <p:sldId id="304" r:id="rId33"/>
    <p:sldId id="305" r:id="rId34"/>
    <p:sldId id="306" r:id="rId35"/>
    <p:sldId id="309" r:id="rId36"/>
    <p:sldId id="307" r:id="rId37"/>
    <p:sldId id="308" r:id="rId38"/>
    <p:sldId id="303" r:id="rId39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1" autoAdjust="0"/>
    <p:restoredTop sz="94660"/>
  </p:normalViewPr>
  <p:slideViewPr>
    <p:cSldViewPr>
      <p:cViewPr>
        <p:scale>
          <a:sx n="98" d="100"/>
          <a:sy n="98" d="100"/>
        </p:scale>
        <p:origin x="-810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84615384615394"/>
          <c:y val="4.1666666666666678E-2"/>
          <c:w val="0.78205128205128205"/>
          <c:h val="0.8472222222222222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</c:spPr>
          </c:dPt>
          <c:dPt>
            <c:idx val="1"/>
            <c:bubble3D val="0"/>
            <c:explosion val="4"/>
            <c:spPr>
              <a:solidFill>
                <a:srgbClr val="00B0F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18,7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5899202503533225"/>
                  <c:y val="-0.2416666666666667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8</a:t>
                    </a:r>
                    <a:r>
                      <a:rPr lang="en-US" sz="1400" dirty="0" smtClean="0"/>
                      <a:t>1,3</a:t>
                    </a:r>
                    <a:r>
                      <a:rPr lang="ru-RU" sz="1400" dirty="0" smtClean="0"/>
                      <a:t>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18.7</c:v>
                </c:pt>
                <c:pt idx="1">
                  <c:v>81.3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235294117647092E-2"/>
          <c:y val="0.28757273104019898"/>
          <c:w val="0.55925235448510113"/>
          <c:h val="0.6004604227103190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6"/>
          <c:dPt>
            <c:idx val="0"/>
            <c:bubble3D val="0"/>
            <c:explosion val="0"/>
            <c:spPr>
              <a:solidFill>
                <a:schemeClr val="accent6"/>
              </a:solidFill>
            </c:spPr>
          </c:dPt>
          <c:dPt>
            <c:idx val="1"/>
            <c:bubble3D val="0"/>
            <c:explosion val="0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-0.16687273888061288"/>
                  <c:y val="0.10995388076490439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1</a:t>
                    </a:r>
                    <a:r>
                      <a:rPr lang="ru-RU" dirty="0" smtClean="0"/>
                      <a:t>6,5%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smtClean="0"/>
                      <a:t>8</a:t>
                    </a:r>
                    <a:r>
                      <a:rPr lang="en-US" smtClean="0"/>
                      <a:t>3,5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16.5</c:v>
                </c:pt>
                <c:pt idx="1">
                  <c:v>83.5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44444444444456"/>
          <c:y val="0.14583333333333343"/>
          <c:w val="0.69444444444444464"/>
          <c:h val="0.7440476190476192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B0F0"/>
            </a:solidFill>
          </c:spPr>
          <c:dPt>
            <c:idx val="0"/>
            <c:bubble3D val="0"/>
            <c:spPr>
              <a:solidFill>
                <a:schemeClr val="accent6"/>
              </a:solidFill>
            </c:spPr>
          </c:dPt>
          <c:dLbls>
            <c:dLbl>
              <c:idx val="0"/>
              <c:layout>
                <c:manualLayout>
                  <c:x val="-0.14317116610423697"/>
                  <c:y val="0.16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17,6</a:t>
                    </a:r>
                    <a:r>
                      <a:rPr lang="ru-RU" sz="1200" dirty="0" smtClean="0"/>
                      <a:t>%</a:t>
                    </a:r>
                    <a:endParaRPr lang="en-US" sz="12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dirty="0" smtClean="0"/>
                      <a:t>82,4</a:t>
                    </a:r>
                    <a:r>
                      <a:rPr lang="ru-RU" sz="1200" dirty="0" smtClean="0"/>
                      <a:t>%</a:t>
                    </a:r>
                    <a:endParaRPr lang="en-US" sz="12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17.600000000000001</c:v>
                </c:pt>
                <c:pt idx="1">
                  <c:v>82.4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B0F0"/>
            </a:solidFill>
          </c:spPr>
          <c:dPt>
            <c:idx val="0"/>
            <c:bubble3D val="0"/>
            <c:spPr>
              <a:solidFill>
                <a:schemeClr val="accent6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dirty="0" smtClean="0"/>
                      <a:t>17,6</a:t>
                    </a:r>
                    <a:r>
                      <a:rPr lang="ru-RU" sz="1200" dirty="0" smtClean="0"/>
                      <a:t>%</a:t>
                    </a:r>
                    <a:endParaRPr lang="en-US" sz="12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dirty="0" smtClean="0"/>
                      <a:t>82,4</a:t>
                    </a:r>
                    <a:r>
                      <a:rPr lang="ru-RU" sz="1200" dirty="0" smtClean="0"/>
                      <a:t>%</a:t>
                    </a:r>
                    <a:endParaRPr lang="en-US" sz="12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17.600000000000001</c:v>
                </c:pt>
                <c:pt idx="1">
                  <c:v>82.4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7283950617283952"/>
          <c:w val="0.85897435897435892"/>
          <c:h val="0.827160493827160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93,5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1184109798775156E-2"/>
                  <c:y val="7.5307305336832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4,3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0214074803149618E-2"/>
                  <c:y val="4.654472878390199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1,9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8195538057742794"/>
                  <c:y val="1.312937445319335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0,3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93.5</c:v>
                </c:pt>
                <c:pt idx="1">
                  <c:v>4.3</c:v>
                </c:pt>
                <c:pt idx="2">
                  <c:v>1.9000000000000001</c:v>
                </c:pt>
                <c:pt idx="3">
                  <c:v>0.30000000000000004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00000000000016E-2"/>
          <c:y val="0.1111111111111111"/>
          <c:w val="0.8533333333333335"/>
          <c:h val="0.7901234567901235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88,3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6,2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1,9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5468503937007884E-2"/>
                  <c:y val="6.9999027899290384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3,6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88.3</c:v>
                </c:pt>
                <c:pt idx="1">
                  <c:v>6.2</c:v>
                </c:pt>
                <c:pt idx="2">
                  <c:v>1.9000000000000001</c:v>
                </c:pt>
                <c:pt idx="3">
                  <c:v>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07407407407407E-2"/>
          <c:y val="7.6923076923076927E-2"/>
          <c:w val="0.8271604938271605"/>
          <c:h val="0.8589743589743589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93,9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2,2</a:t>
                    </a:r>
                    <a:r>
                      <a:rPr lang="ru-RU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1953679401185965"/>
                  <c:y val="3.846153846153846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3,9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93.9</c:v>
                </c:pt>
                <c:pt idx="1">
                  <c:v>2.2000000000000002</c:v>
                </c:pt>
                <c:pt idx="2">
                  <c:v>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774193548387108E-2"/>
          <c:y val="7.2289156626506021E-2"/>
          <c:w val="0.77419354838709675"/>
          <c:h val="0.8674698795180725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93,9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2,2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2828740157480341E-2"/>
                  <c:y val="3.7037037037037042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3,9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93.9</c:v>
                </c:pt>
                <c:pt idx="1">
                  <c:v>2.2000000000000002</c:v>
                </c:pt>
                <c:pt idx="2">
                  <c:v>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12/8/2017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Bookman Old Style"/>
                <a:cs typeface="Bookman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12/8/2017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CAC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7559999" y="1252110"/>
            <a:ext cx="1583999" cy="11193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403919" y="116540"/>
            <a:ext cx="8641080" cy="792480"/>
          </a:xfrm>
          <a:custGeom>
            <a:avLst/>
            <a:gdLst/>
            <a:ahLst/>
            <a:cxnLst/>
            <a:rect l="l" t="t" r="r" b="b"/>
            <a:pathLst>
              <a:path w="8641080" h="792480">
                <a:moveTo>
                  <a:pt x="8508949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8508949" y="792086"/>
                </a:lnTo>
                <a:lnTo>
                  <a:pt x="8550676" y="785356"/>
                </a:lnTo>
                <a:lnTo>
                  <a:pt x="8586916" y="766614"/>
                </a:lnTo>
                <a:lnTo>
                  <a:pt x="8615494" y="738037"/>
                </a:lnTo>
                <a:lnTo>
                  <a:pt x="8634235" y="701797"/>
                </a:lnTo>
                <a:lnTo>
                  <a:pt x="8640965" y="660069"/>
                </a:lnTo>
                <a:lnTo>
                  <a:pt x="8640965" y="132016"/>
                </a:lnTo>
                <a:lnTo>
                  <a:pt x="8634235" y="90289"/>
                </a:lnTo>
                <a:lnTo>
                  <a:pt x="8615494" y="54049"/>
                </a:lnTo>
                <a:lnTo>
                  <a:pt x="8586916" y="25471"/>
                </a:lnTo>
                <a:lnTo>
                  <a:pt x="8550676" y="6730"/>
                </a:lnTo>
                <a:lnTo>
                  <a:pt x="8508949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403919" y="116540"/>
            <a:ext cx="8641080" cy="792480"/>
          </a:xfrm>
          <a:custGeom>
            <a:avLst/>
            <a:gdLst/>
            <a:ahLst/>
            <a:cxnLst/>
            <a:rect l="l" t="t" r="r" b="b"/>
            <a:pathLst>
              <a:path w="8641080" h="792480">
                <a:moveTo>
                  <a:pt x="0" y="132016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8508949" y="0"/>
                </a:lnTo>
                <a:lnTo>
                  <a:pt x="8550676" y="6730"/>
                </a:lnTo>
                <a:lnTo>
                  <a:pt x="8586916" y="25471"/>
                </a:lnTo>
                <a:lnTo>
                  <a:pt x="8615494" y="54049"/>
                </a:lnTo>
                <a:lnTo>
                  <a:pt x="8634235" y="90289"/>
                </a:lnTo>
                <a:lnTo>
                  <a:pt x="8640965" y="132016"/>
                </a:lnTo>
                <a:lnTo>
                  <a:pt x="8640965" y="660069"/>
                </a:lnTo>
                <a:lnTo>
                  <a:pt x="8634235" y="701797"/>
                </a:lnTo>
                <a:lnTo>
                  <a:pt x="8615494" y="738037"/>
                </a:lnTo>
                <a:lnTo>
                  <a:pt x="8586916" y="766614"/>
                </a:lnTo>
                <a:lnTo>
                  <a:pt x="8550676" y="785356"/>
                </a:lnTo>
                <a:lnTo>
                  <a:pt x="8508949" y="792086"/>
                </a:lnTo>
                <a:lnTo>
                  <a:pt x="132016" y="792086"/>
                </a:lnTo>
                <a:lnTo>
                  <a:pt x="90289" y="785356"/>
                </a:lnTo>
                <a:lnTo>
                  <a:pt x="54049" y="766614"/>
                </a:lnTo>
                <a:lnTo>
                  <a:pt x="25471" y="738037"/>
                </a:lnTo>
                <a:lnTo>
                  <a:pt x="6730" y="701797"/>
                </a:lnTo>
                <a:lnTo>
                  <a:pt x="0" y="660069"/>
                </a:lnTo>
                <a:lnTo>
                  <a:pt x="0" y="13201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Bookman Old Style"/>
                <a:cs typeface="Bookman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94494" y="2446404"/>
            <a:ext cx="2869565" cy="3845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960446" y="1394434"/>
            <a:ext cx="2833370" cy="4270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12/8/2017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Bookman Old Style"/>
                <a:cs typeface="Bookman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12/8/2017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12/8/2017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CAC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14356" y="149495"/>
            <a:ext cx="6233159" cy="299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Bookman Old Style"/>
                <a:cs typeface="Bookman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1759" y="1298779"/>
            <a:ext cx="8299450" cy="1945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12/8/2017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46.png"/><Relationship Id="rId7" Type="http://schemas.openxmlformats.org/officeDocument/2006/relationships/chart" Target="../charts/chart2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48.png"/><Relationship Id="rId4" Type="http://schemas.openxmlformats.org/officeDocument/2006/relationships/image" Target="../media/image47.jpeg"/><Relationship Id="rId9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image" Target="../media/image54.png"/><Relationship Id="rId7" Type="http://schemas.openxmlformats.org/officeDocument/2006/relationships/chart" Target="../charts/chart6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image" Target="../media/image56.png"/><Relationship Id="rId4" Type="http://schemas.openxmlformats.org/officeDocument/2006/relationships/image" Target="../media/image55.jpeg"/><Relationship Id="rId9" Type="http://schemas.openxmlformats.org/officeDocument/2006/relationships/chart" Target="../charts/char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itovo1@rambler.r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3.jpe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6D6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35052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16087" y="1690700"/>
            <a:ext cx="7428230" cy="2533650"/>
          </a:xfrm>
          <a:custGeom>
            <a:avLst/>
            <a:gdLst/>
            <a:ahLst/>
            <a:cxnLst/>
            <a:rect l="l" t="t" r="r" b="b"/>
            <a:pathLst>
              <a:path w="7428230" h="2533650">
                <a:moveTo>
                  <a:pt x="0" y="2533637"/>
                </a:moveTo>
                <a:lnTo>
                  <a:pt x="7427912" y="2533637"/>
                </a:lnTo>
                <a:lnTo>
                  <a:pt x="7427912" y="0"/>
                </a:lnTo>
                <a:lnTo>
                  <a:pt x="0" y="0"/>
                </a:lnTo>
                <a:lnTo>
                  <a:pt x="0" y="2533637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3087" y="3592512"/>
            <a:ext cx="568325" cy="631825"/>
          </a:xfrm>
          <a:custGeom>
            <a:avLst/>
            <a:gdLst/>
            <a:ahLst/>
            <a:cxnLst/>
            <a:rect l="l" t="t" r="r" b="b"/>
            <a:pathLst>
              <a:path w="568325" h="631825">
                <a:moveTo>
                  <a:pt x="0" y="631825"/>
                </a:moveTo>
                <a:lnTo>
                  <a:pt x="568325" y="631825"/>
                </a:lnTo>
                <a:lnTo>
                  <a:pt x="568325" y="0"/>
                </a:lnTo>
                <a:lnTo>
                  <a:pt x="0" y="0"/>
                </a:lnTo>
                <a:lnTo>
                  <a:pt x="0" y="631825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16087" y="1690687"/>
            <a:ext cx="565150" cy="633730"/>
          </a:xfrm>
          <a:custGeom>
            <a:avLst/>
            <a:gdLst/>
            <a:ahLst/>
            <a:cxnLst/>
            <a:rect l="l" t="t" r="r" b="b"/>
            <a:pathLst>
              <a:path w="565150" h="633730">
                <a:moveTo>
                  <a:pt x="0" y="633412"/>
                </a:moveTo>
                <a:lnTo>
                  <a:pt x="565150" y="633412"/>
                </a:lnTo>
                <a:lnTo>
                  <a:pt x="565150" y="0"/>
                </a:lnTo>
                <a:lnTo>
                  <a:pt x="0" y="0"/>
                </a:lnTo>
                <a:lnTo>
                  <a:pt x="0" y="633412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81237" y="1066800"/>
            <a:ext cx="586105" cy="624205"/>
          </a:xfrm>
          <a:custGeom>
            <a:avLst/>
            <a:gdLst/>
            <a:ahLst/>
            <a:cxnLst/>
            <a:rect l="l" t="t" r="r" b="b"/>
            <a:pathLst>
              <a:path w="586105" h="624205">
                <a:moveTo>
                  <a:pt x="0" y="623887"/>
                </a:moveTo>
                <a:lnTo>
                  <a:pt x="585787" y="623887"/>
                </a:lnTo>
                <a:lnTo>
                  <a:pt x="585787" y="0"/>
                </a:lnTo>
                <a:lnTo>
                  <a:pt x="0" y="0"/>
                </a:lnTo>
                <a:lnTo>
                  <a:pt x="0" y="62388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41412" y="3592512"/>
            <a:ext cx="584200" cy="631825"/>
          </a:xfrm>
          <a:custGeom>
            <a:avLst/>
            <a:gdLst/>
            <a:ahLst/>
            <a:cxnLst/>
            <a:rect l="l" t="t" r="r" b="b"/>
            <a:pathLst>
              <a:path w="584200" h="631825">
                <a:moveTo>
                  <a:pt x="0" y="631825"/>
                </a:moveTo>
                <a:lnTo>
                  <a:pt x="584200" y="631825"/>
                </a:lnTo>
                <a:lnTo>
                  <a:pt x="584200" y="0"/>
                </a:lnTo>
                <a:lnTo>
                  <a:pt x="0" y="0"/>
                </a:lnTo>
                <a:lnTo>
                  <a:pt x="0" y="631825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81237" y="1690687"/>
            <a:ext cx="586105" cy="643255"/>
          </a:xfrm>
          <a:custGeom>
            <a:avLst/>
            <a:gdLst/>
            <a:ahLst/>
            <a:cxnLst/>
            <a:rect l="l" t="t" r="r" b="b"/>
            <a:pathLst>
              <a:path w="586105" h="643255">
                <a:moveTo>
                  <a:pt x="0" y="0"/>
                </a:moveTo>
                <a:lnTo>
                  <a:pt x="585787" y="0"/>
                </a:lnTo>
                <a:lnTo>
                  <a:pt x="585787" y="642937"/>
                </a:lnTo>
                <a:lnTo>
                  <a:pt x="0" y="64293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41412" y="2324100"/>
            <a:ext cx="574675" cy="624205"/>
          </a:xfrm>
          <a:custGeom>
            <a:avLst/>
            <a:gdLst/>
            <a:ahLst/>
            <a:cxnLst/>
            <a:rect l="l" t="t" r="r" b="b"/>
            <a:pathLst>
              <a:path w="574675" h="624205">
                <a:moveTo>
                  <a:pt x="0" y="623887"/>
                </a:moveTo>
                <a:lnTo>
                  <a:pt x="574675" y="623887"/>
                </a:lnTo>
                <a:lnTo>
                  <a:pt x="574675" y="0"/>
                </a:lnTo>
                <a:lnTo>
                  <a:pt x="0" y="0"/>
                </a:lnTo>
                <a:lnTo>
                  <a:pt x="0" y="62388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2324100"/>
            <a:ext cx="582930" cy="633730"/>
          </a:xfrm>
          <a:custGeom>
            <a:avLst/>
            <a:gdLst/>
            <a:ahLst/>
            <a:cxnLst/>
            <a:rect l="l" t="t" r="r" b="b"/>
            <a:pathLst>
              <a:path w="582930" h="633730">
                <a:moveTo>
                  <a:pt x="0" y="633412"/>
                </a:moveTo>
                <a:lnTo>
                  <a:pt x="582612" y="633412"/>
                </a:lnTo>
                <a:lnTo>
                  <a:pt x="582612" y="0"/>
                </a:lnTo>
                <a:lnTo>
                  <a:pt x="0" y="0"/>
                </a:lnTo>
                <a:lnTo>
                  <a:pt x="0" y="633412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16087" y="2324100"/>
            <a:ext cx="574675" cy="633730"/>
          </a:xfrm>
          <a:custGeom>
            <a:avLst/>
            <a:gdLst/>
            <a:ahLst/>
            <a:cxnLst/>
            <a:rect l="l" t="t" r="r" b="b"/>
            <a:pathLst>
              <a:path w="574675" h="633730">
                <a:moveTo>
                  <a:pt x="0" y="0"/>
                </a:moveTo>
                <a:lnTo>
                  <a:pt x="574675" y="0"/>
                </a:lnTo>
                <a:lnTo>
                  <a:pt x="574675" y="633412"/>
                </a:lnTo>
                <a:lnTo>
                  <a:pt x="0" y="6334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3087" y="2947987"/>
            <a:ext cx="568325" cy="644525"/>
          </a:xfrm>
          <a:custGeom>
            <a:avLst/>
            <a:gdLst/>
            <a:ahLst/>
            <a:cxnLst/>
            <a:rect l="l" t="t" r="r" b="b"/>
            <a:pathLst>
              <a:path w="568325" h="644525">
                <a:moveTo>
                  <a:pt x="0" y="644525"/>
                </a:moveTo>
                <a:lnTo>
                  <a:pt x="568325" y="644525"/>
                </a:lnTo>
                <a:lnTo>
                  <a:pt x="568325" y="0"/>
                </a:lnTo>
                <a:lnTo>
                  <a:pt x="0" y="0"/>
                </a:lnTo>
                <a:lnTo>
                  <a:pt x="0" y="644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41412" y="2947987"/>
            <a:ext cx="584200" cy="644525"/>
          </a:xfrm>
          <a:custGeom>
            <a:avLst/>
            <a:gdLst/>
            <a:ahLst/>
            <a:cxnLst/>
            <a:rect l="l" t="t" r="r" b="b"/>
            <a:pathLst>
              <a:path w="584200" h="644525">
                <a:moveTo>
                  <a:pt x="0" y="0"/>
                </a:moveTo>
                <a:lnTo>
                  <a:pt x="584200" y="0"/>
                </a:lnTo>
                <a:lnTo>
                  <a:pt x="584200" y="644525"/>
                </a:lnTo>
                <a:lnTo>
                  <a:pt x="0" y="644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543987" y="640563"/>
            <a:ext cx="566547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5" dirty="0">
                <a:solidFill>
                  <a:srgbClr val="000072"/>
                </a:solidFill>
              </a:rPr>
              <a:t>Бюджет</a:t>
            </a:r>
            <a:r>
              <a:rPr sz="6600" spc="-100" dirty="0">
                <a:solidFill>
                  <a:srgbClr val="000072"/>
                </a:solidFill>
              </a:rPr>
              <a:t> </a:t>
            </a:r>
            <a:r>
              <a:rPr sz="6600" spc="-5" dirty="0">
                <a:solidFill>
                  <a:srgbClr val="000072"/>
                </a:solidFill>
              </a:rPr>
              <a:t>для</a:t>
            </a:r>
            <a:endParaRPr sz="6600" dirty="0"/>
          </a:p>
        </p:txBody>
      </p:sp>
      <p:sp>
        <p:nvSpPr>
          <p:cNvPr id="16" name="object 16"/>
          <p:cNvSpPr txBox="1"/>
          <p:nvPr/>
        </p:nvSpPr>
        <p:spPr>
          <a:xfrm>
            <a:off x="3424935" y="1646403"/>
            <a:ext cx="390588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граждан</a:t>
            </a:r>
            <a:endParaRPr sz="6600">
              <a:latin typeface="Bookman Old Style"/>
              <a:cs typeface="Bookman Old Styl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33600" y="2770683"/>
            <a:ext cx="6625785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6285" marR="748665" indent="63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к проекту </a:t>
            </a:r>
            <a:r>
              <a:rPr sz="1800" b="1" spc="-10" dirty="0">
                <a:solidFill>
                  <a:srgbClr val="FFFF00"/>
                </a:solidFill>
                <a:latin typeface="Arial"/>
                <a:cs typeface="Arial"/>
              </a:rPr>
              <a:t>решения </a:t>
            </a:r>
            <a:r>
              <a:rPr sz="1800" b="1" spc="-20" dirty="0" err="1">
                <a:solidFill>
                  <a:srgbClr val="FFFF00"/>
                </a:solidFill>
                <a:latin typeface="Arial"/>
                <a:cs typeface="Arial"/>
              </a:rPr>
              <a:t>Совета</a:t>
            </a:r>
            <a:r>
              <a:rPr sz="1800" b="1" spc="-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endParaRPr lang="ru-RU" sz="1800" b="1" spc="-20" dirty="0" smtClean="0">
              <a:solidFill>
                <a:srgbClr val="FFFF00"/>
              </a:solidFill>
              <a:latin typeface="Arial"/>
              <a:cs typeface="Arial"/>
            </a:endParaRPr>
          </a:p>
          <a:p>
            <a:pPr marL="756285" marR="748665" indent="635" algn="ctr">
              <a:lnSpc>
                <a:spcPct val="100000"/>
              </a:lnSpc>
              <a:spcBef>
                <a:spcPts val="100"/>
              </a:spcBef>
            </a:pPr>
            <a:r>
              <a:rPr lang="ru-RU" b="1" spc="-10" dirty="0" err="1" smtClean="0">
                <a:solidFill>
                  <a:srgbClr val="FFFF00"/>
                </a:solidFill>
                <a:latin typeface="Arial"/>
                <a:cs typeface="Arial"/>
              </a:rPr>
              <a:t>Китовского</a:t>
            </a:r>
            <a:r>
              <a:rPr sz="1800" b="1" spc="-1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b="1" spc="-2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FFFF00"/>
                </a:solidFill>
                <a:latin typeface="Arial"/>
                <a:cs typeface="Arial"/>
              </a:rPr>
              <a:t>сельского</a:t>
            </a:r>
            <a:r>
              <a:rPr sz="1800" b="1" spc="1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00"/>
                </a:solidFill>
                <a:latin typeface="Arial"/>
                <a:cs typeface="Arial"/>
              </a:rPr>
              <a:t>поселения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ru-RU" b="1" spc="-10" dirty="0" smtClean="0">
                <a:solidFill>
                  <a:srgbClr val="FFFF00"/>
                </a:solidFill>
                <a:latin typeface="Arial"/>
                <a:cs typeface="Arial"/>
              </a:rPr>
              <a:t>Шуйского</a:t>
            </a:r>
            <a:r>
              <a:rPr sz="1800" b="1" spc="-1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00"/>
                </a:solidFill>
                <a:latin typeface="Arial"/>
                <a:cs typeface="Arial"/>
              </a:rPr>
              <a:t>муниципального </a:t>
            </a:r>
            <a:r>
              <a:rPr sz="1800" b="1" spc="-5" dirty="0" err="1">
                <a:solidFill>
                  <a:srgbClr val="FFFF00"/>
                </a:solidFill>
                <a:latin typeface="Arial"/>
                <a:cs typeface="Arial"/>
              </a:rPr>
              <a:t>района</a:t>
            </a:r>
            <a:r>
              <a:rPr sz="1800" b="1" spc="-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ru-RU" b="1" spc="-15" dirty="0" smtClean="0">
                <a:solidFill>
                  <a:srgbClr val="FFFF00"/>
                </a:solidFill>
                <a:latin typeface="Arial"/>
                <a:cs typeface="Arial"/>
              </a:rPr>
              <a:t>Ивановской области</a:t>
            </a:r>
            <a:endParaRPr sz="1800" dirty="0">
              <a:latin typeface="Arial"/>
              <a:cs typeface="Arial"/>
            </a:endParaRPr>
          </a:p>
          <a:p>
            <a:pPr marL="90170" marR="33020" indent="-50800">
              <a:lnSpc>
                <a:spcPct val="100000"/>
              </a:lnSpc>
            </a:pPr>
            <a:r>
              <a:rPr sz="1800" b="1" spc="-10" dirty="0">
                <a:solidFill>
                  <a:srgbClr val="FFFF00"/>
                </a:solidFill>
                <a:latin typeface="Arial"/>
                <a:cs typeface="Arial"/>
              </a:rPr>
              <a:t>«О </a:t>
            </a:r>
            <a:r>
              <a:rPr sz="1800" b="1" spc="-20" dirty="0" err="1">
                <a:solidFill>
                  <a:srgbClr val="FFFF00"/>
                </a:solidFill>
                <a:latin typeface="Arial"/>
                <a:cs typeface="Arial"/>
              </a:rPr>
              <a:t>бюджете</a:t>
            </a:r>
            <a:r>
              <a:rPr sz="1800" b="1" spc="-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ru-RU" b="1" spc="-20" dirty="0" err="1" smtClean="0">
                <a:solidFill>
                  <a:srgbClr val="FFFF00"/>
                </a:solidFill>
                <a:latin typeface="Arial"/>
                <a:cs typeface="Arial"/>
              </a:rPr>
              <a:t>Китовского</a:t>
            </a:r>
            <a:r>
              <a:rPr lang="ru-RU" b="1" spc="-2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b="1" spc="-2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FFFF00"/>
                </a:solidFill>
                <a:latin typeface="Arial"/>
                <a:cs typeface="Arial"/>
              </a:rPr>
              <a:t>сельского </a:t>
            </a:r>
            <a:r>
              <a:rPr sz="1800" b="1" spc="-10" dirty="0">
                <a:solidFill>
                  <a:srgbClr val="FFFF00"/>
                </a:solidFill>
                <a:latin typeface="Arial"/>
                <a:cs typeface="Arial"/>
              </a:rPr>
              <a:t>поселения  </a:t>
            </a: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на </a:t>
            </a:r>
            <a:r>
              <a:rPr sz="1800" b="1" spc="-10" dirty="0">
                <a:solidFill>
                  <a:srgbClr val="FFFF00"/>
                </a:solidFill>
                <a:latin typeface="Arial"/>
                <a:cs typeface="Arial"/>
              </a:rPr>
              <a:t>2018 </a:t>
            </a:r>
            <a:r>
              <a:rPr sz="1800" b="1" spc="-20" dirty="0">
                <a:solidFill>
                  <a:srgbClr val="FFFF00"/>
                </a:solidFill>
                <a:latin typeface="Arial"/>
                <a:cs typeface="Arial"/>
              </a:rPr>
              <a:t>год </a:t>
            </a: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и на </a:t>
            </a:r>
            <a:r>
              <a:rPr sz="1800" b="1" spc="-5" dirty="0">
                <a:solidFill>
                  <a:srgbClr val="FFFF00"/>
                </a:solidFill>
                <a:latin typeface="Arial"/>
                <a:cs typeface="Arial"/>
              </a:rPr>
              <a:t>плановый </a:t>
            </a:r>
            <a:r>
              <a:rPr sz="1800" b="1" spc="-10" dirty="0">
                <a:solidFill>
                  <a:srgbClr val="FFFF00"/>
                </a:solidFill>
                <a:latin typeface="Arial"/>
                <a:cs typeface="Arial"/>
              </a:rPr>
              <a:t>период 2019 </a:t>
            </a: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и </a:t>
            </a:r>
            <a:r>
              <a:rPr sz="1800" b="1" spc="-10" dirty="0">
                <a:solidFill>
                  <a:srgbClr val="FFFF00"/>
                </a:solidFill>
                <a:latin typeface="Arial"/>
                <a:cs typeface="Arial"/>
              </a:rPr>
              <a:t>2020</a:t>
            </a:r>
            <a:r>
              <a:rPr sz="1800" b="1" spc="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00"/>
                </a:solidFill>
                <a:latin typeface="Arial"/>
                <a:cs typeface="Arial"/>
              </a:rPr>
              <a:t>годов»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496988" y="4221087"/>
            <a:ext cx="3777596" cy="24319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38211" y="149873"/>
            <a:ext cx="1005787" cy="57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7076173" y="0"/>
                </a:moveTo>
                <a:lnTo>
                  <a:pt x="102006" y="0"/>
                </a:lnTo>
                <a:lnTo>
                  <a:pt x="62300" y="8016"/>
                </a:lnTo>
                <a:lnTo>
                  <a:pt x="29876" y="29876"/>
                </a:lnTo>
                <a:lnTo>
                  <a:pt x="8016" y="62300"/>
                </a:lnTo>
                <a:lnTo>
                  <a:pt x="0" y="102006"/>
                </a:lnTo>
                <a:lnTo>
                  <a:pt x="0" y="510006"/>
                </a:lnTo>
                <a:lnTo>
                  <a:pt x="8016" y="549705"/>
                </a:lnTo>
                <a:lnTo>
                  <a:pt x="29876" y="582125"/>
                </a:lnTo>
                <a:lnTo>
                  <a:pt x="62300" y="603984"/>
                </a:lnTo>
                <a:lnTo>
                  <a:pt x="102006" y="612000"/>
                </a:lnTo>
                <a:lnTo>
                  <a:pt x="7076173" y="612000"/>
                </a:lnTo>
                <a:lnTo>
                  <a:pt x="7115879" y="603984"/>
                </a:lnTo>
                <a:lnTo>
                  <a:pt x="7148302" y="582125"/>
                </a:lnTo>
                <a:lnTo>
                  <a:pt x="7170163" y="549705"/>
                </a:lnTo>
                <a:lnTo>
                  <a:pt x="7178179" y="510006"/>
                </a:lnTo>
                <a:lnTo>
                  <a:pt x="7178179" y="102006"/>
                </a:lnTo>
                <a:lnTo>
                  <a:pt x="7170163" y="62300"/>
                </a:lnTo>
                <a:lnTo>
                  <a:pt x="7148302" y="29876"/>
                </a:lnTo>
                <a:lnTo>
                  <a:pt x="7115879" y="8016"/>
                </a:lnTo>
                <a:lnTo>
                  <a:pt x="7076173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0" y="102006"/>
                </a:moveTo>
                <a:lnTo>
                  <a:pt x="8016" y="62300"/>
                </a:lnTo>
                <a:lnTo>
                  <a:pt x="29876" y="29876"/>
                </a:lnTo>
                <a:lnTo>
                  <a:pt x="62300" y="8016"/>
                </a:lnTo>
                <a:lnTo>
                  <a:pt x="102006" y="0"/>
                </a:lnTo>
                <a:lnTo>
                  <a:pt x="7076173" y="0"/>
                </a:lnTo>
                <a:lnTo>
                  <a:pt x="7115879" y="8016"/>
                </a:lnTo>
                <a:lnTo>
                  <a:pt x="7148302" y="29876"/>
                </a:lnTo>
                <a:lnTo>
                  <a:pt x="7170163" y="62300"/>
                </a:lnTo>
                <a:lnTo>
                  <a:pt x="7178179" y="102006"/>
                </a:lnTo>
                <a:lnTo>
                  <a:pt x="7178179" y="510006"/>
                </a:lnTo>
                <a:lnTo>
                  <a:pt x="7170163" y="549705"/>
                </a:lnTo>
                <a:lnTo>
                  <a:pt x="7148302" y="582125"/>
                </a:lnTo>
                <a:lnTo>
                  <a:pt x="7115879" y="603984"/>
                </a:lnTo>
                <a:lnTo>
                  <a:pt x="7076173" y="612000"/>
                </a:lnTo>
                <a:lnTo>
                  <a:pt x="102006" y="612000"/>
                </a:lnTo>
                <a:lnTo>
                  <a:pt x="62300" y="603984"/>
                </a:lnTo>
                <a:lnTo>
                  <a:pt x="29876" y="582125"/>
                </a:lnTo>
                <a:lnTo>
                  <a:pt x="8016" y="549705"/>
                </a:lnTo>
                <a:lnTo>
                  <a:pt x="0" y="510006"/>
                </a:lnTo>
                <a:lnTo>
                  <a:pt x="0" y="102006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95612" y="160656"/>
            <a:ext cx="7153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335915" indent="8826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показатели социально-экономического 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развития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сельского</a:t>
            </a:r>
            <a:r>
              <a:rPr sz="18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173649" y="839134"/>
          <a:ext cx="8785855" cy="56816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6304"/>
                <a:gridCol w="1008379"/>
                <a:gridCol w="864235"/>
                <a:gridCol w="864235"/>
                <a:gridCol w="864234"/>
                <a:gridCol w="864234"/>
                <a:gridCol w="864234"/>
              </a:tblGrid>
              <a:tr h="48069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Основные показатели прогноза экономического и социального развития </a:t>
                      </a:r>
                      <a:r>
                        <a:rPr lang="ru-RU" sz="1400" b="1" i="0" u="none" strike="noStrike" dirty="0" err="1" smtClean="0">
                          <a:latin typeface="Times New Roman"/>
                        </a:rPr>
                        <a:t>Китовского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сельского поселения Шуйского муниципального района Ивановской области на 2018-2020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годы            тыс.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 руб.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4806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Отчет 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Оценка 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Прогноз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97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2019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949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1.4. Финансы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Доходы местного бюджета - всего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12268,7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9148,2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latin typeface="Times New Roman"/>
                        </a:rPr>
                        <a:t>9262,1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latin typeface="Times New Roman"/>
                        </a:rPr>
                        <a:t>8660,4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latin typeface="Times New Roman"/>
                        </a:rPr>
                        <a:t>8666,7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013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в том числе: </a:t>
                      </a:r>
                    </a:p>
                  </a:txBody>
                  <a:tcPr marL="2286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Собственные доходы местного бюджета</a:t>
                      </a:r>
                    </a:p>
                  </a:txBody>
                  <a:tcPr marL="2286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5463,9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1879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1528,20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1528,2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1528,2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     из них: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     Налоговые доходы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4977,70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1640,0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1334,0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1334,0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1334,0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     Неналоговые доходы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486,20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735,10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614,00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425,0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425,0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     Безвозмездные поступления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6804,80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7269,2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7733,9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7132,3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7137,8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Расходы местного бюджета - всего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11299,2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10731,0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latin typeface="Times New Roman"/>
                        </a:rPr>
                        <a:t>9262,1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latin typeface="Times New Roman"/>
                        </a:rPr>
                        <a:t>8660,4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latin typeface="Times New Roman"/>
                        </a:rPr>
                        <a:t>8666,7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530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Превышение доходов над расходами (+), или расходов на доходами (-)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969,50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-1582,90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38211" y="149873"/>
            <a:ext cx="1005787" cy="57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7076173" y="0"/>
                </a:moveTo>
                <a:lnTo>
                  <a:pt x="102006" y="0"/>
                </a:lnTo>
                <a:lnTo>
                  <a:pt x="62300" y="8016"/>
                </a:lnTo>
                <a:lnTo>
                  <a:pt x="29876" y="29876"/>
                </a:lnTo>
                <a:lnTo>
                  <a:pt x="8016" y="62300"/>
                </a:lnTo>
                <a:lnTo>
                  <a:pt x="0" y="102006"/>
                </a:lnTo>
                <a:lnTo>
                  <a:pt x="0" y="510006"/>
                </a:lnTo>
                <a:lnTo>
                  <a:pt x="8016" y="549705"/>
                </a:lnTo>
                <a:lnTo>
                  <a:pt x="29876" y="582125"/>
                </a:lnTo>
                <a:lnTo>
                  <a:pt x="62300" y="603984"/>
                </a:lnTo>
                <a:lnTo>
                  <a:pt x="102006" y="612000"/>
                </a:lnTo>
                <a:lnTo>
                  <a:pt x="7076173" y="612000"/>
                </a:lnTo>
                <a:lnTo>
                  <a:pt x="7115879" y="603984"/>
                </a:lnTo>
                <a:lnTo>
                  <a:pt x="7148302" y="582125"/>
                </a:lnTo>
                <a:lnTo>
                  <a:pt x="7170163" y="549705"/>
                </a:lnTo>
                <a:lnTo>
                  <a:pt x="7178179" y="510006"/>
                </a:lnTo>
                <a:lnTo>
                  <a:pt x="7178179" y="102006"/>
                </a:lnTo>
                <a:lnTo>
                  <a:pt x="7170163" y="62300"/>
                </a:lnTo>
                <a:lnTo>
                  <a:pt x="7148302" y="29876"/>
                </a:lnTo>
                <a:lnTo>
                  <a:pt x="7115879" y="8016"/>
                </a:lnTo>
                <a:lnTo>
                  <a:pt x="7076173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0" y="102006"/>
                </a:moveTo>
                <a:lnTo>
                  <a:pt x="8016" y="62300"/>
                </a:lnTo>
                <a:lnTo>
                  <a:pt x="29876" y="29876"/>
                </a:lnTo>
                <a:lnTo>
                  <a:pt x="62300" y="8016"/>
                </a:lnTo>
                <a:lnTo>
                  <a:pt x="102006" y="0"/>
                </a:lnTo>
                <a:lnTo>
                  <a:pt x="7076173" y="0"/>
                </a:lnTo>
                <a:lnTo>
                  <a:pt x="7115879" y="8016"/>
                </a:lnTo>
                <a:lnTo>
                  <a:pt x="7148302" y="29876"/>
                </a:lnTo>
                <a:lnTo>
                  <a:pt x="7170163" y="62300"/>
                </a:lnTo>
                <a:lnTo>
                  <a:pt x="7178179" y="102006"/>
                </a:lnTo>
                <a:lnTo>
                  <a:pt x="7178179" y="510006"/>
                </a:lnTo>
                <a:lnTo>
                  <a:pt x="7170163" y="549705"/>
                </a:lnTo>
                <a:lnTo>
                  <a:pt x="7148302" y="582125"/>
                </a:lnTo>
                <a:lnTo>
                  <a:pt x="7115879" y="603984"/>
                </a:lnTo>
                <a:lnTo>
                  <a:pt x="7076173" y="612000"/>
                </a:lnTo>
                <a:lnTo>
                  <a:pt x="102006" y="612000"/>
                </a:lnTo>
                <a:lnTo>
                  <a:pt x="62300" y="603984"/>
                </a:lnTo>
                <a:lnTo>
                  <a:pt x="29876" y="582125"/>
                </a:lnTo>
                <a:lnTo>
                  <a:pt x="8016" y="549705"/>
                </a:lnTo>
                <a:lnTo>
                  <a:pt x="0" y="510006"/>
                </a:lnTo>
                <a:lnTo>
                  <a:pt x="0" y="102006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95612" y="160656"/>
            <a:ext cx="7153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335915" indent="8826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показатели социально-экономического 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развития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сельского</a:t>
            </a:r>
            <a:r>
              <a:rPr sz="18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173649" y="922319"/>
          <a:ext cx="8785855" cy="5707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6304"/>
                <a:gridCol w="1008379"/>
                <a:gridCol w="864235"/>
                <a:gridCol w="864235"/>
                <a:gridCol w="864234"/>
                <a:gridCol w="864234"/>
                <a:gridCol w="864234"/>
              </a:tblGrid>
              <a:tr h="48069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Основные показатели прогноза экономического и социального развития </a:t>
                      </a:r>
                      <a:r>
                        <a:rPr lang="ru-RU" sz="1400" b="1" i="0" u="none" strike="noStrike" dirty="0" err="1" smtClean="0">
                          <a:latin typeface="Times New Roman"/>
                        </a:rPr>
                        <a:t>Китовского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сельского поселения Шуйского муниципального района Ивановской области на 2018-2020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годы            тыс.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 руб.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4806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Отчет 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Оценка 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Прогноз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1736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2019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806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1.5. Инвестиции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937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Инвестиции в основной капитал за счет всех источников финансирования - всего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тыс. руб. в ценах соответствующих лет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1861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1.6. Малое и среднее предпринимательство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Количество малых и средних предприятий - всего по состоянию на конец года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5,00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5,00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5,00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5,00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5,00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295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Среднесписочная численность работников (без внешних совместителей), занятых на малых и средних предприятиях - всего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81,00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94,00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94,00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94,0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94,0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38211" y="149873"/>
            <a:ext cx="1005787" cy="57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7076173" y="0"/>
                </a:moveTo>
                <a:lnTo>
                  <a:pt x="102006" y="0"/>
                </a:lnTo>
                <a:lnTo>
                  <a:pt x="62300" y="8016"/>
                </a:lnTo>
                <a:lnTo>
                  <a:pt x="29876" y="29876"/>
                </a:lnTo>
                <a:lnTo>
                  <a:pt x="8016" y="62300"/>
                </a:lnTo>
                <a:lnTo>
                  <a:pt x="0" y="102006"/>
                </a:lnTo>
                <a:lnTo>
                  <a:pt x="0" y="510006"/>
                </a:lnTo>
                <a:lnTo>
                  <a:pt x="8016" y="549705"/>
                </a:lnTo>
                <a:lnTo>
                  <a:pt x="29876" y="582125"/>
                </a:lnTo>
                <a:lnTo>
                  <a:pt x="62300" y="603984"/>
                </a:lnTo>
                <a:lnTo>
                  <a:pt x="102006" y="612000"/>
                </a:lnTo>
                <a:lnTo>
                  <a:pt x="7076173" y="612000"/>
                </a:lnTo>
                <a:lnTo>
                  <a:pt x="7115879" y="603984"/>
                </a:lnTo>
                <a:lnTo>
                  <a:pt x="7148302" y="582125"/>
                </a:lnTo>
                <a:lnTo>
                  <a:pt x="7170163" y="549705"/>
                </a:lnTo>
                <a:lnTo>
                  <a:pt x="7178179" y="510006"/>
                </a:lnTo>
                <a:lnTo>
                  <a:pt x="7178179" y="102006"/>
                </a:lnTo>
                <a:lnTo>
                  <a:pt x="7170163" y="62300"/>
                </a:lnTo>
                <a:lnTo>
                  <a:pt x="7148302" y="29876"/>
                </a:lnTo>
                <a:lnTo>
                  <a:pt x="7115879" y="8016"/>
                </a:lnTo>
                <a:lnTo>
                  <a:pt x="7076173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0" y="102006"/>
                </a:moveTo>
                <a:lnTo>
                  <a:pt x="8016" y="62300"/>
                </a:lnTo>
                <a:lnTo>
                  <a:pt x="29876" y="29876"/>
                </a:lnTo>
                <a:lnTo>
                  <a:pt x="62300" y="8016"/>
                </a:lnTo>
                <a:lnTo>
                  <a:pt x="102006" y="0"/>
                </a:lnTo>
                <a:lnTo>
                  <a:pt x="7076173" y="0"/>
                </a:lnTo>
                <a:lnTo>
                  <a:pt x="7115879" y="8016"/>
                </a:lnTo>
                <a:lnTo>
                  <a:pt x="7148302" y="29876"/>
                </a:lnTo>
                <a:lnTo>
                  <a:pt x="7170163" y="62300"/>
                </a:lnTo>
                <a:lnTo>
                  <a:pt x="7178179" y="102006"/>
                </a:lnTo>
                <a:lnTo>
                  <a:pt x="7178179" y="510006"/>
                </a:lnTo>
                <a:lnTo>
                  <a:pt x="7170163" y="549705"/>
                </a:lnTo>
                <a:lnTo>
                  <a:pt x="7148302" y="582125"/>
                </a:lnTo>
                <a:lnTo>
                  <a:pt x="7115879" y="603984"/>
                </a:lnTo>
                <a:lnTo>
                  <a:pt x="7076173" y="612000"/>
                </a:lnTo>
                <a:lnTo>
                  <a:pt x="102006" y="612000"/>
                </a:lnTo>
                <a:lnTo>
                  <a:pt x="62300" y="603984"/>
                </a:lnTo>
                <a:lnTo>
                  <a:pt x="29876" y="582125"/>
                </a:lnTo>
                <a:lnTo>
                  <a:pt x="8016" y="549705"/>
                </a:lnTo>
                <a:lnTo>
                  <a:pt x="0" y="510006"/>
                </a:lnTo>
                <a:lnTo>
                  <a:pt x="0" y="102006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95612" y="160656"/>
            <a:ext cx="7153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335915" indent="8826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показатели социально-экономического 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развития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сельского</a:t>
            </a:r>
            <a:r>
              <a:rPr sz="18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173649" y="922319"/>
          <a:ext cx="8785855" cy="55546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6304"/>
                <a:gridCol w="1008379"/>
                <a:gridCol w="864235"/>
                <a:gridCol w="864235"/>
                <a:gridCol w="864234"/>
                <a:gridCol w="864234"/>
                <a:gridCol w="864234"/>
              </a:tblGrid>
              <a:tr h="48069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Основные показатели прогноза экономического и социального развития </a:t>
                      </a:r>
                      <a:r>
                        <a:rPr lang="ru-RU" sz="1400" b="1" i="0" u="none" strike="noStrike" dirty="0" err="1" smtClean="0">
                          <a:latin typeface="Times New Roman"/>
                        </a:rPr>
                        <a:t>Китовского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сельского поселения Шуйского муниципального района Ивановской области на 2018-2020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годы            тыс.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 руб.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4806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Отчет 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Оценка 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Прогноз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1736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2019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366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1.7. Демография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Численность постоянного населения (среднегодовая) 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3387,00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3404,00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3408,00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3405,00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3403,00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Число родившихся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41,00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40,00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41,00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40,00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39,00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Число умерших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44,00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40,00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40,00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39,00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38,00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Число прибывших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77,00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87,00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92,00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85,00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88,00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Число выбывших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91,00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70,00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89,00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89,00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91,00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963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Численность безработных, зарегистрированных в органах государственной службы занятости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48,00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50,00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48,00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38211" y="149873"/>
            <a:ext cx="1005787" cy="57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7076173" y="0"/>
                </a:moveTo>
                <a:lnTo>
                  <a:pt x="102006" y="0"/>
                </a:lnTo>
                <a:lnTo>
                  <a:pt x="62300" y="8016"/>
                </a:lnTo>
                <a:lnTo>
                  <a:pt x="29876" y="29876"/>
                </a:lnTo>
                <a:lnTo>
                  <a:pt x="8016" y="62300"/>
                </a:lnTo>
                <a:lnTo>
                  <a:pt x="0" y="102006"/>
                </a:lnTo>
                <a:lnTo>
                  <a:pt x="0" y="510006"/>
                </a:lnTo>
                <a:lnTo>
                  <a:pt x="8016" y="549705"/>
                </a:lnTo>
                <a:lnTo>
                  <a:pt x="29876" y="582125"/>
                </a:lnTo>
                <a:lnTo>
                  <a:pt x="62300" y="603984"/>
                </a:lnTo>
                <a:lnTo>
                  <a:pt x="102006" y="612000"/>
                </a:lnTo>
                <a:lnTo>
                  <a:pt x="7076173" y="612000"/>
                </a:lnTo>
                <a:lnTo>
                  <a:pt x="7115879" y="603984"/>
                </a:lnTo>
                <a:lnTo>
                  <a:pt x="7148302" y="582125"/>
                </a:lnTo>
                <a:lnTo>
                  <a:pt x="7170163" y="549705"/>
                </a:lnTo>
                <a:lnTo>
                  <a:pt x="7178179" y="510006"/>
                </a:lnTo>
                <a:lnTo>
                  <a:pt x="7178179" y="102006"/>
                </a:lnTo>
                <a:lnTo>
                  <a:pt x="7170163" y="62300"/>
                </a:lnTo>
                <a:lnTo>
                  <a:pt x="7148302" y="29876"/>
                </a:lnTo>
                <a:lnTo>
                  <a:pt x="7115879" y="8016"/>
                </a:lnTo>
                <a:lnTo>
                  <a:pt x="7076173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0" y="102006"/>
                </a:moveTo>
                <a:lnTo>
                  <a:pt x="8016" y="62300"/>
                </a:lnTo>
                <a:lnTo>
                  <a:pt x="29876" y="29876"/>
                </a:lnTo>
                <a:lnTo>
                  <a:pt x="62300" y="8016"/>
                </a:lnTo>
                <a:lnTo>
                  <a:pt x="102006" y="0"/>
                </a:lnTo>
                <a:lnTo>
                  <a:pt x="7076173" y="0"/>
                </a:lnTo>
                <a:lnTo>
                  <a:pt x="7115879" y="8016"/>
                </a:lnTo>
                <a:lnTo>
                  <a:pt x="7148302" y="29876"/>
                </a:lnTo>
                <a:lnTo>
                  <a:pt x="7170163" y="62300"/>
                </a:lnTo>
                <a:lnTo>
                  <a:pt x="7178179" y="102006"/>
                </a:lnTo>
                <a:lnTo>
                  <a:pt x="7178179" y="510006"/>
                </a:lnTo>
                <a:lnTo>
                  <a:pt x="7170163" y="549705"/>
                </a:lnTo>
                <a:lnTo>
                  <a:pt x="7148302" y="582125"/>
                </a:lnTo>
                <a:lnTo>
                  <a:pt x="7115879" y="603984"/>
                </a:lnTo>
                <a:lnTo>
                  <a:pt x="7076173" y="612000"/>
                </a:lnTo>
                <a:lnTo>
                  <a:pt x="102006" y="612000"/>
                </a:lnTo>
                <a:lnTo>
                  <a:pt x="62300" y="603984"/>
                </a:lnTo>
                <a:lnTo>
                  <a:pt x="29876" y="582125"/>
                </a:lnTo>
                <a:lnTo>
                  <a:pt x="8016" y="549705"/>
                </a:lnTo>
                <a:lnTo>
                  <a:pt x="0" y="510006"/>
                </a:lnTo>
                <a:lnTo>
                  <a:pt x="0" y="102006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95612" y="160656"/>
            <a:ext cx="7153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335915" indent="8826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показатели социально-экономического 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развития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сельского</a:t>
            </a:r>
            <a:r>
              <a:rPr sz="18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173649" y="922319"/>
          <a:ext cx="8785855" cy="55486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6304"/>
                <a:gridCol w="1008379"/>
                <a:gridCol w="864235"/>
                <a:gridCol w="864235"/>
                <a:gridCol w="864234"/>
                <a:gridCol w="864234"/>
                <a:gridCol w="864234"/>
              </a:tblGrid>
              <a:tr h="48069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Основные показатели прогноза экономического и социального развития </a:t>
                      </a:r>
                      <a:r>
                        <a:rPr lang="ru-RU" sz="1400" b="1" i="0" u="none" strike="noStrike" dirty="0" err="1" smtClean="0">
                          <a:latin typeface="Times New Roman"/>
                        </a:rPr>
                        <a:t>Китовского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сельского поселения Шуйского муниципального района Ивановской области на 2018-2020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годы            тыс.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 руб.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4806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Отчет 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Оценка 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Прогноз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1736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2019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806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1.8. Труд и занятость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893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Численность трудовых ресурсов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2000,0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2171,00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2022,00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2022,00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2022,00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Фонд начисленной заработной платы всех работников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37139,00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39787,0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40810,0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42972,9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45378,4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Среднесписочная численность работников организаций - всего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235,00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240,00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240,00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240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240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Средняя заработная плата номинальная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руб.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13170,00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13814,00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14170,00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14920,00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15750,00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в % к предыдущему году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104,80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102,50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105,20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105,50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750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Численность безработных, зарегистрированных в органах государственной службы занятости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48,00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50,00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48,00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45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45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38211" y="149873"/>
            <a:ext cx="1005787" cy="57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7076173" y="0"/>
                </a:moveTo>
                <a:lnTo>
                  <a:pt x="102006" y="0"/>
                </a:lnTo>
                <a:lnTo>
                  <a:pt x="62300" y="8016"/>
                </a:lnTo>
                <a:lnTo>
                  <a:pt x="29876" y="29876"/>
                </a:lnTo>
                <a:lnTo>
                  <a:pt x="8016" y="62300"/>
                </a:lnTo>
                <a:lnTo>
                  <a:pt x="0" y="102006"/>
                </a:lnTo>
                <a:lnTo>
                  <a:pt x="0" y="510006"/>
                </a:lnTo>
                <a:lnTo>
                  <a:pt x="8016" y="549705"/>
                </a:lnTo>
                <a:lnTo>
                  <a:pt x="29876" y="582125"/>
                </a:lnTo>
                <a:lnTo>
                  <a:pt x="62300" y="603984"/>
                </a:lnTo>
                <a:lnTo>
                  <a:pt x="102006" y="612000"/>
                </a:lnTo>
                <a:lnTo>
                  <a:pt x="7076173" y="612000"/>
                </a:lnTo>
                <a:lnTo>
                  <a:pt x="7115879" y="603984"/>
                </a:lnTo>
                <a:lnTo>
                  <a:pt x="7148302" y="582125"/>
                </a:lnTo>
                <a:lnTo>
                  <a:pt x="7170163" y="549705"/>
                </a:lnTo>
                <a:lnTo>
                  <a:pt x="7178179" y="510006"/>
                </a:lnTo>
                <a:lnTo>
                  <a:pt x="7178179" y="102006"/>
                </a:lnTo>
                <a:lnTo>
                  <a:pt x="7170163" y="62300"/>
                </a:lnTo>
                <a:lnTo>
                  <a:pt x="7148302" y="29876"/>
                </a:lnTo>
                <a:lnTo>
                  <a:pt x="7115879" y="8016"/>
                </a:lnTo>
                <a:lnTo>
                  <a:pt x="7076173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0" y="102006"/>
                </a:moveTo>
                <a:lnTo>
                  <a:pt x="8016" y="62300"/>
                </a:lnTo>
                <a:lnTo>
                  <a:pt x="29876" y="29876"/>
                </a:lnTo>
                <a:lnTo>
                  <a:pt x="62300" y="8016"/>
                </a:lnTo>
                <a:lnTo>
                  <a:pt x="102006" y="0"/>
                </a:lnTo>
                <a:lnTo>
                  <a:pt x="7076173" y="0"/>
                </a:lnTo>
                <a:lnTo>
                  <a:pt x="7115879" y="8016"/>
                </a:lnTo>
                <a:lnTo>
                  <a:pt x="7148302" y="29876"/>
                </a:lnTo>
                <a:lnTo>
                  <a:pt x="7170163" y="62300"/>
                </a:lnTo>
                <a:lnTo>
                  <a:pt x="7178179" y="102006"/>
                </a:lnTo>
                <a:lnTo>
                  <a:pt x="7178179" y="510006"/>
                </a:lnTo>
                <a:lnTo>
                  <a:pt x="7170163" y="549705"/>
                </a:lnTo>
                <a:lnTo>
                  <a:pt x="7148302" y="582125"/>
                </a:lnTo>
                <a:lnTo>
                  <a:pt x="7115879" y="603984"/>
                </a:lnTo>
                <a:lnTo>
                  <a:pt x="7076173" y="612000"/>
                </a:lnTo>
                <a:lnTo>
                  <a:pt x="102006" y="612000"/>
                </a:lnTo>
                <a:lnTo>
                  <a:pt x="62300" y="603984"/>
                </a:lnTo>
                <a:lnTo>
                  <a:pt x="29876" y="582125"/>
                </a:lnTo>
                <a:lnTo>
                  <a:pt x="8016" y="549705"/>
                </a:lnTo>
                <a:lnTo>
                  <a:pt x="0" y="510006"/>
                </a:lnTo>
                <a:lnTo>
                  <a:pt x="0" y="102006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95612" y="160656"/>
            <a:ext cx="7153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335915" indent="8826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показатели социально-экономического 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развития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сельского</a:t>
            </a:r>
            <a:r>
              <a:rPr sz="18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173649" y="838200"/>
          <a:ext cx="8785855" cy="58372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6304"/>
                <a:gridCol w="1008379"/>
                <a:gridCol w="864235"/>
                <a:gridCol w="864235"/>
                <a:gridCol w="864234"/>
                <a:gridCol w="864234"/>
                <a:gridCol w="864234"/>
              </a:tblGrid>
              <a:tr h="68580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Основные показатели прогноза экономического и социального развития </a:t>
                      </a:r>
                      <a:r>
                        <a:rPr lang="ru-RU" sz="1400" b="1" i="0" u="none" strike="noStrike" dirty="0" err="1" smtClean="0">
                          <a:latin typeface="Times New Roman"/>
                        </a:rPr>
                        <a:t>Китовского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сельского поселения Шуйского муниципального района Ивановской области на 2018-2020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годы            тыс.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 руб.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4806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Отчет 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Оценка 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Прогноз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1736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2019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1.9. Развитие социальной сферы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Ввод в действие жилых домов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кв. м общей площади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200,00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Наличие на территории социально-культурных объектов (указать расположенные на территории школы, дошкольные учреждения, больницы, поликлиники, ФАПы, Дома культуры, клубы, бибилотеки и т.п.):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4450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МСОШ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Детский сад</a:t>
                      </a:r>
                    </a:p>
                  </a:txBody>
                  <a:tcPr marL="1143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861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Офис врача общей практики</a:t>
                      </a:r>
                    </a:p>
                  </a:txBody>
                  <a:tcPr marL="1143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МБУК "Культурно досуговый центр"</a:t>
                      </a:r>
                    </a:p>
                  </a:txBody>
                  <a:tcPr marL="1143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8069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Школа детского творчества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МАУК "Библиотечное объединение Шуйского муниципального района"</a:t>
                      </a:r>
                    </a:p>
                  </a:txBody>
                  <a:tcPr marL="1143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886590"/>
            <a:ext cx="9143999" cy="57108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90600" y="152400"/>
            <a:ext cx="7178675" cy="1450910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66800" y="228600"/>
            <a:ext cx="7102475" cy="12045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371600" y="310345"/>
            <a:ext cx="6432867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6390" marR="5080" indent="-314325" algn="ctr">
              <a:spcBef>
                <a:spcPts val="100"/>
              </a:spcBef>
            </a:pPr>
            <a:r>
              <a:rPr sz="2000" dirty="0"/>
              <a:t>Основные </a:t>
            </a:r>
            <a:r>
              <a:rPr sz="2000" dirty="0" err="1"/>
              <a:t>направления</a:t>
            </a:r>
            <a:r>
              <a:rPr sz="2000" dirty="0"/>
              <a:t> </a:t>
            </a:r>
            <a:r>
              <a:rPr lang="ru-RU" sz="2000" dirty="0" smtClean="0"/>
              <a:t>бюджетной налоговой политики </a:t>
            </a:r>
            <a:r>
              <a:rPr lang="ru-RU" sz="2000" dirty="0" err="1" smtClean="0"/>
              <a:t>Китовского</a:t>
            </a:r>
            <a:r>
              <a:rPr lang="ru-RU" sz="2000" dirty="0" smtClean="0"/>
              <a:t> сельского поселения на 2018 год и плановый период 2019 и 2020 годов</a:t>
            </a:r>
            <a:br>
              <a:rPr lang="ru-RU" sz="2000" dirty="0" smtClean="0"/>
            </a:br>
            <a:endParaRPr sz="2000" dirty="0"/>
          </a:p>
        </p:txBody>
      </p:sp>
      <p:sp>
        <p:nvSpPr>
          <p:cNvPr id="15" name="object 15"/>
          <p:cNvSpPr/>
          <p:nvPr/>
        </p:nvSpPr>
        <p:spPr>
          <a:xfrm>
            <a:off x="609600" y="1752600"/>
            <a:ext cx="7852409" cy="4724400"/>
          </a:xfrm>
          <a:custGeom>
            <a:avLst/>
            <a:gdLst/>
            <a:ahLst/>
            <a:cxnLst/>
            <a:rect l="l" t="t" r="r" b="b"/>
            <a:pathLst>
              <a:path w="7776209" h="4786630">
                <a:moveTo>
                  <a:pt x="0" y="0"/>
                </a:moveTo>
                <a:lnTo>
                  <a:pt x="7775994" y="0"/>
                </a:lnTo>
                <a:lnTo>
                  <a:pt x="7775994" y="4786350"/>
                </a:lnTo>
                <a:lnTo>
                  <a:pt x="0" y="4786350"/>
                </a:lnTo>
                <a:lnTo>
                  <a:pt x="0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5800" y="1752600"/>
            <a:ext cx="7776209" cy="4786630"/>
          </a:xfrm>
          <a:custGeom>
            <a:avLst/>
            <a:gdLst/>
            <a:ahLst/>
            <a:cxnLst/>
            <a:rect l="l" t="t" r="r" b="b"/>
            <a:pathLst>
              <a:path w="7776209" h="4786630">
                <a:moveTo>
                  <a:pt x="0" y="0"/>
                </a:moveTo>
                <a:lnTo>
                  <a:pt x="7775994" y="0"/>
                </a:lnTo>
                <a:lnTo>
                  <a:pt x="7775994" y="4786350"/>
                </a:lnTo>
                <a:lnTo>
                  <a:pt x="0" y="478635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007402" y="1761170"/>
            <a:ext cx="7016115" cy="466089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3550" indent="-45085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сохранение и укрепление доходного потенциала бюджета</a:t>
            </a:r>
            <a:r>
              <a:rPr sz="2000" spc="-20" dirty="0" smtClean="0">
                <a:latin typeface="Arial" pitchFamily="34" charset="0"/>
                <a:cs typeface="Arial" pitchFamily="34" charset="0"/>
              </a:rPr>
              <a:t>;</a:t>
            </a:r>
            <a:endParaRPr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"/>
            </a:pPr>
            <a:endParaRPr sz="2050" dirty="0">
              <a:latin typeface="Times New Roman"/>
              <a:cs typeface="Times New Roman"/>
            </a:endParaRPr>
          </a:p>
          <a:p>
            <a:pPr marL="463550" marR="151765" indent="-450850">
              <a:lnSpc>
                <a:spcPct val="100000"/>
              </a:lnSpc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sz="2000" dirty="0">
                <a:latin typeface="Arial"/>
                <a:cs typeface="Arial"/>
              </a:rPr>
              <a:t>повышение </a:t>
            </a:r>
            <a:r>
              <a:rPr sz="2000" spc="-5" dirty="0">
                <a:latin typeface="Arial"/>
                <a:cs typeface="Arial"/>
              </a:rPr>
              <a:t>эффективности </a:t>
            </a:r>
            <a:r>
              <a:rPr sz="2000" dirty="0">
                <a:latin typeface="Arial"/>
                <a:cs typeface="Arial"/>
              </a:rPr>
              <a:t>оказания </a:t>
            </a:r>
            <a:r>
              <a:rPr sz="2000" spc="-5" dirty="0">
                <a:latin typeface="Arial"/>
                <a:cs typeface="Arial"/>
              </a:rPr>
              <a:t>муниципальных  </a:t>
            </a:r>
            <a:r>
              <a:rPr sz="2000" spc="-10" dirty="0">
                <a:latin typeface="Arial"/>
                <a:cs typeface="Arial"/>
              </a:rPr>
              <a:t>услуг;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"/>
            </a:pPr>
            <a:endParaRPr sz="2050" dirty="0">
              <a:latin typeface="Times New Roman"/>
              <a:cs typeface="Times New Roman"/>
            </a:endParaRPr>
          </a:p>
          <a:p>
            <a:pPr marL="463550" marR="285115" indent="-450850">
              <a:lnSpc>
                <a:spcPct val="100000"/>
              </a:lnSpc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sz="2000" spc="-10" dirty="0">
                <a:latin typeface="Arial"/>
                <a:cs typeface="Arial"/>
              </a:rPr>
              <a:t>обеспечение сбалансированности </a:t>
            </a:r>
            <a:r>
              <a:rPr sz="2000" spc="-25" dirty="0" err="1">
                <a:latin typeface="Arial"/>
                <a:cs typeface="Arial"/>
              </a:rPr>
              <a:t>бюджета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lang="ru-RU" sz="2000" spc="-15" dirty="0" err="1" smtClean="0">
                <a:latin typeface="Arial"/>
                <a:cs typeface="Arial"/>
              </a:rPr>
              <a:t>Китовского</a:t>
            </a:r>
            <a:r>
              <a:rPr lang="ru-RU" sz="2000" spc="-15" dirty="0" smtClean="0">
                <a:latin typeface="Arial"/>
                <a:cs typeface="Arial"/>
              </a:rPr>
              <a:t> </a:t>
            </a:r>
            <a:r>
              <a:rPr sz="2000" spc="-15" dirty="0" err="1" smtClean="0">
                <a:latin typeface="Arial"/>
                <a:cs typeface="Arial"/>
              </a:rPr>
              <a:t>сельского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поселения </a:t>
            </a:r>
            <a:r>
              <a:rPr sz="2000" dirty="0">
                <a:latin typeface="Arial"/>
                <a:cs typeface="Arial"/>
              </a:rPr>
              <a:t>и </a:t>
            </a:r>
            <a:r>
              <a:rPr sz="2000" spc="-15" dirty="0">
                <a:latin typeface="Arial"/>
                <a:cs typeface="Arial"/>
              </a:rPr>
              <a:t>его </a:t>
            </a:r>
            <a:r>
              <a:rPr sz="2000" spc="-10" dirty="0">
                <a:latin typeface="Arial"/>
                <a:cs typeface="Arial"/>
              </a:rPr>
              <a:t>устойчивости  </a:t>
            </a:r>
            <a:r>
              <a:rPr sz="2000" spc="-5" dirty="0">
                <a:latin typeface="Arial"/>
                <a:cs typeface="Arial"/>
              </a:rPr>
              <a:t>на всем </a:t>
            </a:r>
            <a:r>
              <a:rPr sz="2000" spc="-10" dirty="0">
                <a:latin typeface="Arial"/>
                <a:cs typeface="Arial"/>
              </a:rPr>
              <a:t>периоде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планирования;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"/>
            </a:pPr>
            <a:endParaRPr sz="2050" dirty="0">
              <a:latin typeface="Times New Roman"/>
              <a:cs typeface="Times New Roman"/>
            </a:endParaRPr>
          </a:p>
          <a:p>
            <a:pPr marL="463550" marR="5080" indent="-450850">
              <a:lnSpc>
                <a:spcPct val="100000"/>
              </a:lnSpc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sz="2000" spc="-5" dirty="0">
                <a:latin typeface="Arial"/>
                <a:cs typeface="Arial"/>
              </a:rPr>
              <a:t>дальнейшее развитие </a:t>
            </a:r>
            <a:r>
              <a:rPr sz="2000" spc="-10" dirty="0">
                <a:latin typeface="Arial"/>
                <a:cs typeface="Arial"/>
              </a:rPr>
              <a:t>программно-целевых </a:t>
            </a:r>
            <a:r>
              <a:rPr sz="2000" spc="-5" dirty="0">
                <a:latin typeface="Arial"/>
                <a:cs typeface="Arial"/>
              </a:rPr>
              <a:t>принципов  планирования </a:t>
            </a:r>
            <a:r>
              <a:rPr sz="2000" dirty="0">
                <a:latin typeface="Arial"/>
                <a:cs typeface="Arial"/>
              </a:rPr>
              <a:t>и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управления;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"/>
            </a:pPr>
            <a:endParaRPr sz="2050" dirty="0">
              <a:latin typeface="Times New Roman"/>
              <a:cs typeface="Times New Roman"/>
            </a:endParaRPr>
          </a:p>
          <a:p>
            <a:pPr marL="462915" marR="419734" indent="-45021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sz="2000" dirty="0">
                <a:latin typeface="Arial"/>
                <a:cs typeface="Arial"/>
              </a:rPr>
              <a:t>повышение </a:t>
            </a:r>
            <a:r>
              <a:rPr sz="2000" spc="-10" dirty="0">
                <a:latin typeface="Arial"/>
                <a:cs typeface="Arial"/>
              </a:rPr>
              <a:t>открытости </a:t>
            </a:r>
            <a:r>
              <a:rPr sz="2000" dirty="0">
                <a:latin typeface="Arial"/>
                <a:cs typeface="Arial"/>
              </a:rPr>
              <a:t>и </a:t>
            </a:r>
            <a:r>
              <a:rPr sz="2000" spc="-10" dirty="0">
                <a:latin typeface="Arial"/>
                <a:cs typeface="Arial"/>
              </a:rPr>
              <a:t>прозрачности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бюджетного  </a:t>
            </a:r>
            <a:r>
              <a:rPr sz="2000" spc="-5" dirty="0">
                <a:latin typeface="Arial"/>
                <a:cs typeface="Arial"/>
              </a:rPr>
              <a:t>процесса.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72005" y="149289"/>
            <a:ext cx="971994" cy="719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1278" y="149289"/>
            <a:ext cx="7178675" cy="756285"/>
          </a:xfrm>
          <a:custGeom>
            <a:avLst/>
            <a:gdLst/>
            <a:ahLst/>
            <a:cxnLst/>
            <a:rect l="l" t="t" r="r" b="b"/>
            <a:pathLst>
              <a:path w="7178675" h="756285">
                <a:moveTo>
                  <a:pt x="7052170" y="0"/>
                </a:moveTo>
                <a:lnTo>
                  <a:pt x="125996" y="0"/>
                </a:lnTo>
                <a:lnTo>
                  <a:pt x="76954" y="9903"/>
                </a:lnTo>
                <a:lnTo>
                  <a:pt x="36904" y="36910"/>
                </a:lnTo>
                <a:lnTo>
                  <a:pt x="9901" y="76964"/>
                </a:lnTo>
                <a:lnTo>
                  <a:pt x="0" y="126009"/>
                </a:lnTo>
                <a:lnTo>
                  <a:pt x="0" y="630008"/>
                </a:lnTo>
                <a:lnTo>
                  <a:pt x="9901" y="679051"/>
                </a:lnTo>
                <a:lnTo>
                  <a:pt x="36904" y="719100"/>
                </a:lnTo>
                <a:lnTo>
                  <a:pt x="76954" y="746103"/>
                </a:lnTo>
                <a:lnTo>
                  <a:pt x="125996" y="756005"/>
                </a:lnTo>
                <a:lnTo>
                  <a:pt x="7052170" y="756005"/>
                </a:lnTo>
                <a:lnTo>
                  <a:pt x="7101220" y="746103"/>
                </a:lnTo>
                <a:lnTo>
                  <a:pt x="7141273" y="719100"/>
                </a:lnTo>
                <a:lnTo>
                  <a:pt x="7168277" y="679051"/>
                </a:lnTo>
                <a:lnTo>
                  <a:pt x="7178179" y="630008"/>
                </a:lnTo>
                <a:lnTo>
                  <a:pt x="7178179" y="126009"/>
                </a:lnTo>
                <a:lnTo>
                  <a:pt x="7168277" y="76964"/>
                </a:lnTo>
                <a:lnTo>
                  <a:pt x="7141273" y="36910"/>
                </a:lnTo>
                <a:lnTo>
                  <a:pt x="7101220" y="9903"/>
                </a:lnTo>
                <a:lnTo>
                  <a:pt x="7052170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1278" y="149289"/>
            <a:ext cx="7178675" cy="756285"/>
          </a:xfrm>
          <a:custGeom>
            <a:avLst/>
            <a:gdLst/>
            <a:ahLst/>
            <a:cxnLst/>
            <a:rect l="l" t="t" r="r" b="b"/>
            <a:pathLst>
              <a:path w="7178675" h="756285">
                <a:moveTo>
                  <a:pt x="0" y="126009"/>
                </a:moveTo>
                <a:lnTo>
                  <a:pt x="9901" y="76964"/>
                </a:lnTo>
                <a:lnTo>
                  <a:pt x="36904" y="36910"/>
                </a:lnTo>
                <a:lnTo>
                  <a:pt x="76954" y="9903"/>
                </a:lnTo>
                <a:lnTo>
                  <a:pt x="125996" y="0"/>
                </a:lnTo>
                <a:lnTo>
                  <a:pt x="7052170" y="0"/>
                </a:lnTo>
                <a:lnTo>
                  <a:pt x="7101220" y="9903"/>
                </a:lnTo>
                <a:lnTo>
                  <a:pt x="7141273" y="36910"/>
                </a:lnTo>
                <a:lnTo>
                  <a:pt x="7168277" y="76964"/>
                </a:lnTo>
                <a:lnTo>
                  <a:pt x="7178179" y="126009"/>
                </a:lnTo>
                <a:lnTo>
                  <a:pt x="7178179" y="630008"/>
                </a:lnTo>
                <a:lnTo>
                  <a:pt x="7168277" y="679051"/>
                </a:lnTo>
                <a:lnTo>
                  <a:pt x="7141273" y="719100"/>
                </a:lnTo>
                <a:lnTo>
                  <a:pt x="7101220" y="746103"/>
                </a:lnTo>
                <a:lnTo>
                  <a:pt x="7052170" y="756005"/>
                </a:lnTo>
                <a:lnTo>
                  <a:pt x="125996" y="756005"/>
                </a:lnTo>
                <a:lnTo>
                  <a:pt x="76954" y="746103"/>
                </a:lnTo>
                <a:lnTo>
                  <a:pt x="36904" y="719100"/>
                </a:lnTo>
                <a:lnTo>
                  <a:pt x="9901" y="679051"/>
                </a:lnTo>
                <a:lnTo>
                  <a:pt x="0" y="630008"/>
                </a:lnTo>
                <a:lnTo>
                  <a:pt x="0" y="126009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317346" y="95496"/>
            <a:ext cx="46272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Основные </a:t>
            </a:r>
            <a:r>
              <a:rPr spc="-5" dirty="0"/>
              <a:t>характеристики</a:t>
            </a:r>
            <a:r>
              <a:rPr spc="-60" dirty="0"/>
              <a:t> </a:t>
            </a:r>
            <a:r>
              <a:rPr spc="-5" dirty="0"/>
              <a:t>бюджета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004849" y="369816"/>
            <a:ext cx="5386551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7705" marR="5080" indent="-675640">
              <a:lnSpc>
                <a:spcPct val="100000"/>
              </a:lnSpc>
              <a:spcBef>
                <a:spcPts val="100"/>
              </a:spcBef>
            </a:pPr>
            <a:r>
              <a:rPr lang="ru-RU" sz="1800" b="1" spc="-5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сельского поселения  на 2018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2020 годы, </a:t>
            </a:r>
            <a:r>
              <a:rPr sz="1800" b="1" spc="-5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руб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.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281114" y="1065196"/>
          <a:ext cx="8569324" cy="2407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24086"/>
                <a:gridCol w="1166303"/>
                <a:gridCol w="1149985"/>
                <a:gridCol w="1009650"/>
                <a:gridCol w="1009650"/>
                <a:gridCol w="1009650"/>
              </a:tblGrid>
              <a:tr h="3048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Показатели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2016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г.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Факт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1242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2017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г.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6576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План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048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57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57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2018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г.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2019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г.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2020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г.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15" dirty="0">
                          <a:latin typeface="Arial"/>
                          <a:cs typeface="Arial"/>
                        </a:rPr>
                        <a:t>Доходы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12983660,00</a:t>
                      </a:r>
                      <a:endParaRPr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8908741,10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9262140,10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8660468,10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8666768,10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% к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предыдущему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году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83,0</a:t>
                      </a:r>
                      <a:endParaRPr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68,6</a:t>
                      </a:r>
                    </a:p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103,9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93,5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100,0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334645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20" dirty="0">
                          <a:latin typeface="Arial"/>
                          <a:cs typeface="Arial"/>
                        </a:rPr>
                        <a:t>Расходы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11299249,12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10703641,10</a:t>
                      </a:r>
                      <a:endParaRPr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9262140,10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8660468,10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8666768,10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% к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предыдущему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году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70,2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94,7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86,5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93,5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100,0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31877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Дефицит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(-),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Профицит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(+)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+1684410,88</a:t>
                      </a:r>
                      <a:endParaRPr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-1794900,00</a:t>
                      </a:r>
                      <a:endParaRPr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0,0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0,0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0,0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</a:tr>
            </a:tbl>
          </a:graphicData>
        </a:graphic>
      </p:graphicFrame>
      <p:sp>
        <p:nvSpPr>
          <p:cNvPr id="17" name="object 17"/>
          <p:cNvSpPr txBox="1"/>
          <p:nvPr/>
        </p:nvSpPr>
        <p:spPr>
          <a:xfrm>
            <a:off x="435898" y="5957778"/>
            <a:ext cx="8347075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62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1100" dirty="0">
                <a:latin typeface="Arial"/>
                <a:cs typeface="Arial"/>
              </a:rPr>
              <a:t>В </a:t>
            </a:r>
            <a:r>
              <a:rPr sz="1100" spc="-5" dirty="0">
                <a:latin typeface="Arial"/>
                <a:cs typeface="Arial"/>
              </a:rPr>
              <a:t>том числе условно утвержденные расходы </a:t>
            </a:r>
            <a:r>
              <a:rPr sz="1100" spc="-5" dirty="0" err="1">
                <a:latin typeface="Arial"/>
                <a:cs typeface="Arial"/>
              </a:rPr>
              <a:t>бюджета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lang="ru-RU" sz="1100" spc="-5" dirty="0" err="1" smtClean="0">
                <a:latin typeface="Arial"/>
                <a:cs typeface="Arial"/>
              </a:rPr>
              <a:t>Китовского</a:t>
            </a:r>
            <a:r>
              <a:rPr lang="ru-RU" sz="1100" spc="-5" dirty="0" smtClean="0">
                <a:latin typeface="Arial"/>
                <a:cs typeface="Arial"/>
              </a:rPr>
              <a:t> </a:t>
            </a:r>
            <a:r>
              <a:rPr sz="1100" spc="-5" dirty="0" err="1" smtClean="0">
                <a:latin typeface="Arial"/>
                <a:cs typeface="Arial"/>
              </a:rPr>
              <a:t>сельского</a:t>
            </a:r>
            <a:r>
              <a:rPr sz="1100" spc="-5" dirty="0" smtClean="0">
                <a:latin typeface="Arial"/>
                <a:cs typeface="Arial"/>
              </a:rPr>
              <a:t> </a:t>
            </a:r>
            <a:r>
              <a:rPr sz="1100" spc="-5" dirty="0" err="1" smtClean="0">
                <a:latin typeface="Arial"/>
                <a:cs typeface="Arial"/>
              </a:rPr>
              <a:t>поселения</a:t>
            </a:r>
            <a:r>
              <a:rPr sz="1100" spc="-5" dirty="0" smtClean="0">
                <a:latin typeface="Arial"/>
                <a:cs typeface="Arial"/>
              </a:rPr>
              <a:t> </a:t>
            </a:r>
            <a:r>
              <a:rPr sz="1100" dirty="0" err="1" smtClean="0">
                <a:latin typeface="Arial"/>
                <a:cs typeface="Arial"/>
              </a:rPr>
              <a:t>на</a:t>
            </a:r>
            <a:r>
              <a:rPr sz="1100" dirty="0" smtClean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2020 </a:t>
            </a:r>
            <a:r>
              <a:rPr sz="1100" dirty="0">
                <a:latin typeface="Arial"/>
                <a:cs typeface="Arial"/>
              </a:rPr>
              <a:t>г. в </a:t>
            </a:r>
            <a:r>
              <a:rPr sz="1100" spc="-5" dirty="0" err="1">
                <a:latin typeface="Arial"/>
                <a:cs typeface="Arial"/>
              </a:rPr>
              <a:t>сумме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lang="ru-RU" sz="1100" dirty="0" smtClean="0"/>
              <a:t>212710,00 </a:t>
            </a:r>
            <a:r>
              <a:rPr sz="1100" spc="-105" dirty="0" smtClean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руб.</a:t>
            </a:r>
            <a:endParaRPr sz="1100" dirty="0">
              <a:latin typeface="Arial"/>
              <a:cs typeface="Arial"/>
            </a:endParaRPr>
          </a:p>
          <a:p>
            <a:pPr marL="14604" marR="5080" indent="-1270">
              <a:lnSpc>
                <a:spcPct val="100000"/>
              </a:lnSpc>
            </a:pPr>
            <a:r>
              <a:rPr sz="1100" spc="-5" dirty="0">
                <a:latin typeface="Arial"/>
                <a:cs typeface="Arial"/>
              </a:rPr>
              <a:t>Под условно утвержденными расходами понимаются </a:t>
            </a:r>
            <a:r>
              <a:rPr sz="1100" dirty="0">
                <a:latin typeface="Arial"/>
                <a:cs typeface="Arial"/>
              </a:rPr>
              <a:t>не </a:t>
            </a:r>
            <a:r>
              <a:rPr sz="1100" spc="-5" dirty="0">
                <a:latin typeface="Arial"/>
                <a:cs typeface="Arial"/>
              </a:rPr>
              <a:t>распределенные </a:t>
            </a:r>
            <a:r>
              <a:rPr sz="1100" dirty="0">
                <a:latin typeface="Arial"/>
                <a:cs typeface="Arial"/>
              </a:rPr>
              <a:t>в </a:t>
            </a:r>
            <a:r>
              <a:rPr sz="1100" spc="-5" dirty="0">
                <a:latin typeface="Arial"/>
                <a:cs typeface="Arial"/>
              </a:rPr>
              <a:t>плановом периоде </a:t>
            </a:r>
            <a:r>
              <a:rPr sz="1100" dirty="0">
                <a:latin typeface="Arial"/>
                <a:cs typeface="Arial"/>
              </a:rPr>
              <a:t>в </a:t>
            </a:r>
            <a:r>
              <a:rPr sz="1100" spc="-5" dirty="0">
                <a:latin typeface="Arial"/>
                <a:cs typeface="Arial"/>
              </a:rPr>
              <a:t>соответствии </a:t>
            </a:r>
            <a:r>
              <a:rPr sz="1100" dirty="0">
                <a:latin typeface="Arial"/>
                <a:cs typeface="Arial"/>
              </a:rPr>
              <a:t>с  </a:t>
            </a:r>
            <a:r>
              <a:rPr sz="1100" spc="-5" dirty="0">
                <a:latin typeface="Arial"/>
                <a:cs typeface="Arial"/>
              </a:rPr>
              <a:t>классификацией расходов </a:t>
            </a:r>
            <a:r>
              <a:rPr sz="1100" dirty="0">
                <a:latin typeface="Arial"/>
                <a:cs typeface="Arial"/>
              </a:rPr>
              <a:t>бюджетов бюджетные</a:t>
            </a:r>
            <a:r>
              <a:rPr sz="1100" spc="-114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ассигнования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66800" y="3810000"/>
            <a:ext cx="304800" cy="1790700"/>
          </a:xfrm>
          <a:custGeom>
            <a:avLst/>
            <a:gdLst/>
            <a:ahLst/>
            <a:cxnLst/>
            <a:rect l="l" t="t" r="r" b="b"/>
            <a:pathLst>
              <a:path w="304800" h="1790700">
                <a:moveTo>
                  <a:pt x="304800" y="0"/>
                </a:moveTo>
                <a:lnTo>
                  <a:pt x="0" y="0"/>
                </a:lnTo>
                <a:lnTo>
                  <a:pt x="0" y="1790700"/>
                </a:lnTo>
                <a:lnTo>
                  <a:pt x="304800" y="1790700"/>
                </a:lnTo>
                <a:lnTo>
                  <a:pt x="304800" y="0"/>
                </a:lnTo>
                <a:close/>
              </a:path>
            </a:pathLst>
          </a:custGeom>
          <a:solidFill>
            <a:srgbClr val="65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14600" y="3810000"/>
            <a:ext cx="304800" cy="1828800"/>
          </a:xfrm>
          <a:custGeom>
            <a:avLst/>
            <a:gdLst/>
            <a:ahLst/>
            <a:cxnLst/>
            <a:rect l="l" t="t" r="r" b="b"/>
            <a:pathLst>
              <a:path w="304800" h="2095500">
                <a:moveTo>
                  <a:pt x="304800" y="0"/>
                </a:moveTo>
                <a:lnTo>
                  <a:pt x="0" y="0"/>
                </a:lnTo>
                <a:lnTo>
                  <a:pt x="0" y="2095500"/>
                </a:lnTo>
                <a:lnTo>
                  <a:pt x="304800" y="2095500"/>
                </a:lnTo>
                <a:lnTo>
                  <a:pt x="304800" y="0"/>
                </a:lnTo>
                <a:close/>
              </a:path>
            </a:pathLst>
          </a:custGeom>
          <a:solidFill>
            <a:srgbClr val="65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10000" y="3657600"/>
            <a:ext cx="304800" cy="1964689"/>
          </a:xfrm>
          <a:custGeom>
            <a:avLst/>
            <a:gdLst/>
            <a:ahLst/>
            <a:cxnLst/>
            <a:rect l="l" t="t" r="r" b="b"/>
            <a:pathLst>
              <a:path w="304800" h="1964689">
                <a:moveTo>
                  <a:pt x="304800" y="0"/>
                </a:moveTo>
                <a:lnTo>
                  <a:pt x="0" y="0"/>
                </a:lnTo>
                <a:lnTo>
                  <a:pt x="0" y="1964436"/>
                </a:lnTo>
                <a:lnTo>
                  <a:pt x="304800" y="1964436"/>
                </a:lnTo>
                <a:lnTo>
                  <a:pt x="304800" y="0"/>
                </a:lnTo>
                <a:close/>
              </a:path>
            </a:pathLst>
          </a:custGeom>
          <a:solidFill>
            <a:srgbClr val="65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28844" y="3694176"/>
            <a:ext cx="306705" cy="1910080"/>
          </a:xfrm>
          <a:custGeom>
            <a:avLst/>
            <a:gdLst/>
            <a:ahLst/>
            <a:cxnLst/>
            <a:rect l="l" t="t" r="r" b="b"/>
            <a:pathLst>
              <a:path w="306704" h="1910079">
                <a:moveTo>
                  <a:pt x="306324" y="0"/>
                </a:moveTo>
                <a:lnTo>
                  <a:pt x="0" y="0"/>
                </a:lnTo>
                <a:lnTo>
                  <a:pt x="0" y="1909572"/>
                </a:lnTo>
                <a:lnTo>
                  <a:pt x="306324" y="1909572"/>
                </a:lnTo>
                <a:lnTo>
                  <a:pt x="306324" y="0"/>
                </a:lnTo>
                <a:close/>
              </a:path>
            </a:pathLst>
          </a:custGeom>
          <a:solidFill>
            <a:srgbClr val="65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603492" y="3662171"/>
            <a:ext cx="304800" cy="1941830"/>
          </a:xfrm>
          <a:custGeom>
            <a:avLst/>
            <a:gdLst/>
            <a:ahLst/>
            <a:cxnLst/>
            <a:rect l="l" t="t" r="r" b="b"/>
            <a:pathLst>
              <a:path w="304800" h="1941829">
                <a:moveTo>
                  <a:pt x="304800" y="0"/>
                </a:moveTo>
                <a:lnTo>
                  <a:pt x="0" y="0"/>
                </a:lnTo>
                <a:lnTo>
                  <a:pt x="0" y="1941576"/>
                </a:lnTo>
                <a:lnTo>
                  <a:pt x="304800" y="1941576"/>
                </a:lnTo>
                <a:lnTo>
                  <a:pt x="304800" y="0"/>
                </a:lnTo>
                <a:close/>
              </a:path>
            </a:pathLst>
          </a:custGeom>
          <a:solidFill>
            <a:srgbClr val="65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71600" y="3886200"/>
            <a:ext cx="306705" cy="1676400"/>
          </a:xfrm>
          <a:custGeom>
            <a:avLst/>
            <a:gdLst/>
            <a:ahLst/>
            <a:cxnLst/>
            <a:rect l="l" t="t" r="r" b="b"/>
            <a:pathLst>
              <a:path w="306705" h="1888489">
                <a:moveTo>
                  <a:pt x="306324" y="0"/>
                </a:moveTo>
                <a:lnTo>
                  <a:pt x="0" y="0"/>
                </a:lnTo>
                <a:lnTo>
                  <a:pt x="0" y="1888236"/>
                </a:lnTo>
                <a:lnTo>
                  <a:pt x="306324" y="1888236"/>
                </a:lnTo>
                <a:lnTo>
                  <a:pt x="306324" y="0"/>
                </a:lnTo>
                <a:close/>
              </a:path>
            </a:pathLst>
          </a:custGeom>
          <a:solidFill>
            <a:srgbClr val="CC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85872" y="3508247"/>
            <a:ext cx="306705" cy="2095500"/>
          </a:xfrm>
          <a:custGeom>
            <a:avLst/>
            <a:gdLst/>
            <a:ahLst/>
            <a:cxnLst/>
            <a:rect l="l" t="t" r="r" b="b"/>
            <a:pathLst>
              <a:path w="306705" h="2095500">
                <a:moveTo>
                  <a:pt x="306324" y="0"/>
                </a:moveTo>
                <a:lnTo>
                  <a:pt x="0" y="0"/>
                </a:lnTo>
                <a:lnTo>
                  <a:pt x="0" y="2095500"/>
                </a:lnTo>
                <a:lnTo>
                  <a:pt x="306324" y="2095500"/>
                </a:lnTo>
                <a:lnTo>
                  <a:pt x="306324" y="0"/>
                </a:lnTo>
                <a:close/>
              </a:path>
            </a:pathLst>
          </a:custGeom>
          <a:solidFill>
            <a:srgbClr val="CC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114800" y="3657600"/>
            <a:ext cx="304800" cy="1964689"/>
          </a:xfrm>
          <a:custGeom>
            <a:avLst/>
            <a:gdLst/>
            <a:ahLst/>
            <a:cxnLst/>
            <a:rect l="l" t="t" r="r" b="b"/>
            <a:pathLst>
              <a:path w="304800" h="1964689">
                <a:moveTo>
                  <a:pt x="304800" y="0"/>
                </a:moveTo>
                <a:lnTo>
                  <a:pt x="0" y="0"/>
                </a:lnTo>
                <a:lnTo>
                  <a:pt x="0" y="1964436"/>
                </a:lnTo>
                <a:lnTo>
                  <a:pt x="304800" y="1964436"/>
                </a:lnTo>
                <a:lnTo>
                  <a:pt x="304800" y="0"/>
                </a:lnTo>
                <a:close/>
              </a:path>
            </a:pathLst>
          </a:custGeom>
          <a:solidFill>
            <a:srgbClr val="CC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35167" y="3694176"/>
            <a:ext cx="304800" cy="1910080"/>
          </a:xfrm>
          <a:custGeom>
            <a:avLst/>
            <a:gdLst/>
            <a:ahLst/>
            <a:cxnLst/>
            <a:rect l="l" t="t" r="r" b="b"/>
            <a:pathLst>
              <a:path w="304800" h="1910079">
                <a:moveTo>
                  <a:pt x="304800" y="0"/>
                </a:moveTo>
                <a:lnTo>
                  <a:pt x="0" y="0"/>
                </a:lnTo>
                <a:lnTo>
                  <a:pt x="0" y="1909572"/>
                </a:lnTo>
                <a:lnTo>
                  <a:pt x="304800" y="1909572"/>
                </a:lnTo>
                <a:lnTo>
                  <a:pt x="304800" y="0"/>
                </a:lnTo>
                <a:close/>
              </a:path>
            </a:pathLst>
          </a:custGeom>
          <a:solidFill>
            <a:srgbClr val="CC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908292" y="3662171"/>
            <a:ext cx="306705" cy="1941830"/>
          </a:xfrm>
          <a:custGeom>
            <a:avLst/>
            <a:gdLst/>
            <a:ahLst/>
            <a:cxnLst/>
            <a:rect l="l" t="t" r="r" b="b"/>
            <a:pathLst>
              <a:path w="306704" h="1941829">
                <a:moveTo>
                  <a:pt x="306324" y="0"/>
                </a:moveTo>
                <a:lnTo>
                  <a:pt x="0" y="0"/>
                </a:lnTo>
                <a:lnTo>
                  <a:pt x="0" y="1941576"/>
                </a:lnTo>
                <a:lnTo>
                  <a:pt x="306324" y="1941576"/>
                </a:lnTo>
                <a:lnTo>
                  <a:pt x="306324" y="0"/>
                </a:lnTo>
                <a:close/>
              </a:path>
            </a:pathLst>
          </a:custGeom>
          <a:solidFill>
            <a:srgbClr val="CC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7548" y="5603747"/>
            <a:ext cx="304800" cy="97790"/>
          </a:xfrm>
          <a:custGeom>
            <a:avLst/>
            <a:gdLst/>
            <a:ahLst/>
            <a:cxnLst/>
            <a:rect l="l" t="t" r="r" b="b"/>
            <a:pathLst>
              <a:path w="304800" h="97789">
                <a:moveTo>
                  <a:pt x="0" y="0"/>
                </a:moveTo>
                <a:lnTo>
                  <a:pt x="304800" y="0"/>
                </a:lnTo>
                <a:lnTo>
                  <a:pt x="304800" y="97535"/>
                </a:lnTo>
                <a:lnTo>
                  <a:pt x="0" y="97535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32103" y="5370576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720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77824" y="5603747"/>
            <a:ext cx="6870700" cy="0"/>
          </a:xfrm>
          <a:custGeom>
            <a:avLst/>
            <a:gdLst/>
            <a:ahLst/>
            <a:cxnLst/>
            <a:rect l="l" t="t" r="r" b="b"/>
            <a:pathLst>
              <a:path w="6870700">
                <a:moveTo>
                  <a:pt x="0" y="0"/>
                </a:moveTo>
                <a:lnTo>
                  <a:pt x="6870192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77824" y="5603747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719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50948" y="5603747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719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625596" y="5603747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719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000244" y="5603747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719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374891" y="5603747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719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748016" y="5603747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719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685800" y="4599148"/>
            <a:ext cx="81955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spc="-5" dirty="0" smtClean="0">
                <a:latin typeface="Arial"/>
                <a:cs typeface="Arial"/>
              </a:rPr>
              <a:t>12983660,0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057400" y="4447053"/>
            <a:ext cx="82230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spc="-5" dirty="0" smtClean="0">
                <a:latin typeface="Arial"/>
                <a:cs typeface="Arial"/>
              </a:rPr>
              <a:t>8908741,10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429000" y="4512433"/>
            <a:ext cx="82504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spc="-5" dirty="0" smtClean="0">
                <a:latin typeface="Arial"/>
                <a:cs typeface="Arial"/>
              </a:rPr>
              <a:t>9262140,10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800600" y="4540170"/>
            <a:ext cx="82778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spc="-5" dirty="0" smtClean="0">
                <a:latin typeface="Arial"/>
                <a:cs typeface="Arial"/>
              </a:rPr>
              <a:t>8660468,10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172201" y="4524168"/>
            <a:ext cx="83053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spc="-5" dirty="0" smtClean="0">
                <a:latin typeface="Arial"/>
                <a:cs typeface="Arial"/>
              </a:rPr>
              <a:t>8666768,10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219200" y="3751804"/>
            <a:ext cx="91439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ru-RU" sz="1200" b="1" spc="-5" dirty="0" smtClean="0">
                <a:latin typeface="Arial"/>
                <a:cs typeface="Arial"/>
              </a:rPr>
              <a:t>11299249,12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690750" y="3544388"/>
            <a:ext cx="8906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spc="-5" dirty="0" smtClean="0">
                <a:latin typeface="Arial"/>
                <a:cs typeface="Arial"/>
              </a:rPr>
              <a:t>10703641,10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065093" y="3675147"/>
            <a:ext cx="81170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spc="-5" dirty="0" smtClean="0">
                <a:latin typeface="Arial"/>
                <a:cs typeface="Arial"/>
              </a:rPr>
              <a:t>9262140,10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410480" y="3730621"/>
            <a:ext cx="9141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spc="-5" dirty="0" smtClean="0">
                <a:latin typeface="Arial"/>
                <a:cs typeface="Arial"/>
              </a:rPr>
              <a:t>8660468,10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784823" y="3698464"/>
            <a:ext cx="91137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spc="-5" dirty="0" smtClean="0">
                <a:latin typeface="Arial"/>
                <a:cs typeface="Arial"/>
              </a:rPr>
              <a:t>8666768,10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838200" y="5381113"/>
            <a:ext cx="6934200" cy="48859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577850">
              <a:lnSpc>
                <a:spcPct val="100000"/>
              </a:lnSpc>
              <a:spcBef>
                <a:spcPts val="530"/>
              </a:spcBef>
            </a:pPr>
            <a:r>
              <a:rPr lang="ru-RU" sz="1200" b="1" spc="-5" dirty="0" smtClean="0">
                <a:latin typeface="Arial"/>
                <a:cs typeface="Arial"/>
              </a:rPr>
              <a:t>+1684410,88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  <a:tabLst>
                <a:tab pos="1372870" algn="l"/>
                <a:tab pos="2645410" algn="l"/>
                <a:tab pos="4019550" algn="l"/>
                <a:tab pos="5393690" algn="l"/>
              </a:tabLst>
            </a:pPr>
            <a:r>
              <a:rPr sz="1200" spc="-30" dirty="0">
                <a:latin typeface="Arial"/>
                <a:cs typeface="Arial"/>
              </a:rPr>
              <a:t>2016г.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Факт	</a:t>
            </a:r>
            <a:r>
              <a:rPr sz="1200" spc="-30" dirty="0">
                <a:latin typeface="Arial"/>
                <a:cs typeface="Arial"/>
              </a:rPr>
              <a:t>2017г.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План	</a:t>
            </a:r>
            <a:r>
              <a:rPr sz="1200" spc="-30" dirty="0">
                <a:latin typeface="Arial"/>
                <a:cs typeface="Arial"/>
              </a:rPr>
              <a:t>2018г.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Прогноз	</a:t>
            </a:r>
            <a:r>
              <a:rPr sz="1200" spc="-30" dirty="0">
                <a:latin typeface="Arial"/>
                <a:cs typeface="Arial"/>
              </a:rPr>
              <a:t>2019г.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Прогноз	</a:t>
            </a:r>
            <a:r>
              <a:rPr sz="1200" spc="-30" dirty="0">
                <a:latin typeface="Arial"/>
                <a:cs typeface="Arial"/>
              </a:rPr>
              <a:t>2020г.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Прогноз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7851647" y="4501896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200" y="0"/>
                </a:lnTo>
                <a:lnTo>
                  <a:pt x="76200" y="76199"/>
                </a:lnTo>
                <a:lnTo>
                  <a:pt x="0" y="76199"/>
                </a:lnTo>
                <a:lnTo>
                  <a:pt x="0" y="0"/>
                </a:lnTo>
                <a:close/>
              </a:path>
            </a:pathLst>
          </a:custGeom>
          <a:solidFill>
            <a:srgbClr val="65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851647" y="4745735"/>
            <a:ext cx="76200" cy="78105"/>
          </a:xfrm>
          <a:custGeom>
            <a:avLst/>
            <a:gdLst/>
            <a:ahLst/>
            <a:cxnLst/>
            <a:rect l="l" t="t" r="r" b="b"/>
            <a:pathLst>
              <a:path w="76200" h="78104">
                <a:moveTo>
                  <a:pt x="0" y="0"/>
                </a:moveTo>
                <a:lnTo>
                  <a:pt x="76200" y="0"/>
                </a:lnTo>
                <a:lnTo>
                  <a:pt x="76200" y="77724"/>
                </a:lnTo>
                <a:lnTo>
                  <a:pt x="0" y="77724"/>
                </a:lnTo>
                <a:lnTo>
                  <a:pt x="0" y="0"/>
                </a:lnTo>
                <a:close/>
              </a:path>
            </a:pathLst>
          </a:custGeom>
          <a:solidFill>
            <a:srgbClr val="CC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851647" y="49911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200" y="0"/>
                </a:lnTo>
                <a:lnTo>
                  <a:pt x="76200" y="76200"/>
                </a:lnTo>
                <a:lnTo>
                  <a:pt x="0" y="76200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7948461" y="4366699"/>
            <a:ext cx="651510" cy="760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3900"/>
              </a:lnSpc>
              <a:spcBef>
                <a:spcPts val="100"/>
              </a:spcBef>
            </a:pPr>
            <a:r>
              <a:rPr sz="1200" spc="-15" dirty="0">
                <a:latin typeface="Arial"/>
                <a:cs typeface="Arial"/>
              </a:rPr>
              <a:t>доходы  </a:t>
            </a:r>
            <a:r>
              <a:rPr sz="1200" spc="-10" dirty="0">
                <a:latin typeface="Arial"/>
                <a:cs typeface="Arial"/>
              </a:rPr>
              <a:t>расходы  </a:t>
            </a:r>
            <a:r>
              <a:rPr sz="1200" spc="-5" dirty="0">
                <a:latin typeface="Arial"/>
                <a:cs typeface="Arial"/>
              </a:rPr>
              <a:t>д</a:t>
            </a:r>
            <a:r>
              <a:rPr sz="1200" dirty="0">
                <a:latin typeface="Arial"/>
                <a:cs typeface="Arial"/>
              </a:rPr>
              <a:t>е</a:t>
            </a:r>
            <a:r>
              <a:rPr sz="1200" spc="-5" dirty="0">
                <a:latin typeface="Arial"/>
                <a:cs typeface="Arial"/>
              </a:rPr>
              <a:t>ф</a:t>
            </a:r>
            <a:r>
              <a:rPr sz="1200" dirty="0">
                <a:latin typeface="Arial"/>
                <a:cs typeface="Arial"/>
              </a:rPr>
              <a:t>и</a:t>
            </a:r>
            <a:r>
              <a:rPr sz="1200" spc="-5" dirty="0">
                <a:latin typeface="Arial"/>
                <a:cs typeface="Arial"/>
              </a:rPr>
              <a:t>ц</a:t>
            </a:r>
            <a:r>
              <a:rPr sz="1200" dirty="0">
                <a:latin typeface="Arial"/>
                <a:cs typeface="Arial"/>
              </a:rPr>
              <a:t>ит</a:t>
            </a:r>
          </a:p>
        </p:txBody>
      </p:sp>
      <p:sp>
        <p:nvSpPr>
          <p:cNvPr id="55" name="object 64"/>
          <p:cNvSpPr/>
          <p:nvPr/>
        </p:nvSpPr>
        <p:spPr>
          <a:xfrm flipH="1">
            <a:off x="7848597" y="5181600"/>
            <a:ext cx="76202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200" y="0"/>
                </a:lnTo>
                <a:lnTo>
                  <a:pt x="76200" y="76200"/>
                </a:lnTo>
                <a:lnTo>
                  <a:pt x="0" y="7620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Прямоугольник 55"/>
          <p:cNvSpPr/>
          <p:nvPr/>
        </p:nvSpPr>
        <p:spPr>
          <a:xfrm>
            <a:off x="7848600" y="5029200"/>
            <a:ext cx="914400" cy="339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33900"/>
              </a:lnSpc>
              <a:spcBef>
                <a:spcPts val="100"/>
              </a:spcBef>
            </a:pPr>
            <a:r>
              <a:rPr lang="ru-RU" sz="1200" spc="-5" dirty="0" err="1" smtClean="0">
                <a:latin typeface="Arial"/>
                <a:cs typeface="Arial"/>
              </a:rPr>
              <a:t>профицит</a:t>
            </a:r>
            <a:endParaRPr lang="ru-RU" sz="1200" dirty="0">
              <a:latin typeface="Arial"/>
              <a:cs typeface="Arial"/>
            </a:endParaRPr>
          </a:p>
        </p:txBody>
      </p:sp>
      <p:sp>
        <p:nvSpPr>
          <p:cNvPr id="57" name="object 28"/>
          <p:cNvSpPr/>
          <p:nvPr/>
        </p:nvSpPr>
        <p:spPr>
          <a:xfrm>
            <a:off x="3124200" y="5562600"/>
            <a:ext cx="304800" cy="111253"/>
          </a:xfrm>
          <a:custGeom>
            <a:avLst/>
            <a:gdLst/>
            <a:ahLst/>
            <a:cxnLst/>
            <a:rect l="l" t="t" r="r" b="b"/>
            <a:pathLst>
              <a:path w="304800" h="97789">
                <a:moveTo>
                  <a:pt x="0" y="0"/>
                </a:moveTo>
                <a:lnTo>
                  <a:pt x="304800" y="0"/>
                </a:lnTo>
                <a:lnTo>
                  <a:pt x="304800" y="97535"/>
                </a:lnTo>
                <a:lnTo>
                  <a:pt x="0" y="97535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Прямоугольник 57"/>
          <p:cNvSpPr/>
          <p:nvPr/>
        </p:nvSpPr>
        <p:spPr>
          <a:xfrm>
            <a:off x="2895600" y="5334000"/>
            <a:ext cx="10496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spc="-5" dirty="0" smtClean="0">
                <a:latin typeface="Arial"/>
                <a:cs typeface="Arial"/>
              </a:rPr>
              <a:t>-1794900,00</a:t>
            </a:r>
            <a:endParaRPr lang="ru-RU" sz="1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35149" y="149301"/>
            <a:ext cx="1008849" cy="6153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1278" y="149302"/>
            <a:ext cx="7178675" cy="615950"/>
          </a:xfrm>
          <a:custGeom>
            <a:avLst/>
            <a:gdLst/>
            <a:ahLst/>
            <a:cxnLst/>
            <a:rect l="l" t="t" r="r" b="b"/>
            <a:pathLst>
              <a:path w="7178675" h="615950">
                <a:moveTo>
                  <a:pt x="7075614" y="0"/>
                </a:moveTo>
                <a:lnTo>
                  <a:pt x="102552" y="0"/>
                </a:lnTo>
                <a:lnTo>
                  <a:pt x="62632" y="8058"/>
                </a:lnTo>
                <a:lnTo>
                  <a:pt x="30035" y="30035"/>
                </a:lnTo>
                <a:lnTo>
                  <a:pt x="8058" y="62632"/>
                </a:lnTo>
                <a:lnTo>
                  <a:pt x="0" y="102552"/>
                </a:lnTo>
                <a:lnTo>
                  <a:pt x="0" y="512775"/>
                </a:lnTo>
                <a:lnTo>
                  <a:pt x="8058" y="552694"/>
                </a:lnTo>
                <a:lnTo>
                  <a:pt x="30035" y="585292"/>
                </a:lnTo>
                <a:lnTo>
                  <a:pt x="62632" y="607269"/>
                </a:lnTo>
                <a:lnTo>
                  <a:pt x="102552" y="615327"/>
                </a:lnTo>
                <a:lnTo>
                  <a:pt x="7075614" y="615327"/>
                </a:lnTo>
                <a:lnTo>
                  <a:pt x="7115536" y="607269"/>
                </a:lnTo>
                <a:lnTo>
                  <a:pt x="7148137" y="585292"/>
                </a:lnTo>
                <a:lnTo>
                  <a:pt x="7170119" y="552694"/>
                </a:lnTo>
                <a:lnTo>
                  <a:pt x="7178179" y="512775"/>
                </a:lnTo>
                <a:lnTo>
                  <a:pt x="7178179" y="102552"/>
                </a:lnTo>
                <a:lnTo>
                  <a:pt x="7170119" y="62632"/>
                </a:lnTo>
                <a:lnTo>
                  <a:pt x="7148137" y="30035"/>
                </a:lnTo>
                <a:lnTo>
                  <a:pt x="7115536" y="8058"/>
                </a:lnTo>
                <a:lnTo>
                  <a:pt x="7075614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1278" y="149302"/>
            <a:ext cx="7178675" cy="615950"/>
          </a:xfrm>
          <a:custGeom>
            <a:avLst/>
            <a:gdLst/>
            <a:ahLst/>
            <a:cxnLst/>
            <a:rect l="l" t="t" r="r" b="b"/>
            <a:pathLst>
              <a:path w="7178675" h="615950">
                <a:moveTo>
                  <a:pt x="0" y="102552"/>
                </a:moveTo>
                <a:lnTo>
                  <a:pt x="8058" y="62632"/>
                </a:lnTo>
                <a:lnTo>
                  <a:pt x="30035" y="30035"/>
                </a:lnTo>
                <a:lnTo>
                  <a:pt x="62632" y="8058"/>
                </a:lnTo>
                <a:lnTo>
                  <a:pt x="102552" y="0"/>
                </a:lnTo>
                <a:lnTo>
                  <a:pt x="7075614" y="0"/>
                </a:lnTo>
                <a:lnTo>
                  <a:pt x="7115536" y="8058"/>
                </a:lnTo>
                <a:lnTo>
                  <a:pt x="7148137" y="30035"/>
                </a:lnTo>
                <a:lnTo>
                  <a:pt x="7170119" y="62632"/>
                </a:lnTo>
                <a:lnTo>
                  <a:pt x="7178179" y="102552"/>
                </a:lnTo>
                <a:lnTo>
                  <a:pt x="7178179" y="512775"/>
                </a:lnTo>
                <a:lnTo>
                  <a:pt x="7170119" y="552694"/>
                </a:lnTo>
                <a:lnTo>
                  <a:pt x="7148137" y="585292"/>
                </a:lnTo>
                <a:lnTo>
                  <a:pt x="7115536" y="607269"/>
                </a:lnTo>
                <a:lnTo>
                  <a:pt x="7075614" y="615327"/>
                </a:lnTo>
                <a:lnTo>
                  <a:pt x="102552" y="615327"/>
                </a:lnTo>
                <a:lnTo>
                  <a:pt x="62632" y="607269"/>
                </a:lnTo>
                <a:lnTo>
                  <a:pt x="30035" y="585292"/>
                </a:lnTo>
                <a:lnTo>
                  <a:pt x="8058" y="552694"/>
                </a:lnTo>
                <a:lnTo>
                  <a:pt x="0" y="512775"/>
                </a:lnTo>
                <a:lnTo>
                  <a:pt x="0" y="10255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053978" y="162322"/>
            <a:ext cx="7153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0" marR="508000" indent="-495934">
              <a:lnSpc>
                <a:spcPct val="100000"/>
              </a:lnSpc>
              <a:spcBef>
                <a:spcPts val="100"/>
              </a:spcBef>
            </a:pPr>
            <a:r>
              <a:rPr dirty="0" err="1" smtClean="0"/>
              <a:t>Доходы</a:t>
            </a:r>
            <a:r>
              <a:rPr lang="ru-RU" dirty="0" smtClean="0"/>
              <a:t> </a:t>
            </a:r>
            <a:r>
              <a:rPr dirty="0" smtClean="0"/>
              <a:t> </a:t>
            </a:r>
            <a:r>
              <a:rPr spc="-5" dirty="0" err="1"/>
              <a:t>бюджета</a:t>
            </a:r>
            <a:r>
              <a:rPr spc="-5" dirty="0"/>
              <a:t> </a:t>
            </a:r>
            <a:r>
              <a:rPr lang="ru-RU" spc="-5" dirty="0" smtClean="0"/>
              <a:t> </a:t>
            </a:r>
            <a:r>
              <a:rPr lang="ru-RU" spc="-5" dirty="0" err="1" smtClean="0"/>
              <a:t>Китовского</a:t>
            </a:r>
            <a:r>
              <a:rPr lang="ru-RU" spc="-5" dirty="0" smtClean="0"/>
              <a:t> </a:t>
            </a:r>
            <a:r>
              <a:rPr spc="-5" dirty="0" smtClean="0"/>
              <a:t> </a:t>
            </a:r>
            <a:r>
              <a:rPr spc="-5" dirty="0"/>
              <a:t>сельского  поселения </a:t>
            </a:r>
            <a:r>
              <a:rPr dirty="0"/>
              <a:t>в </a:t>
            </a:r>
            <a:r>
              <a:rPr spc="-5" dirty="0"/>
              <a:t>2016 </a:t>
            </a:r>
            <a:r>
              <a:rPr dirty="0"/>
              <a:t>- </a:t>
            </a:r>
            <a:r>
              <a:rPr spc="-5" dirty="0"/>
              <a:t>2020 </a:t>
            </a:r>
            <a:r>
              <a:rPr dirty="0"/>
              <a:t>годах, </a:t>
            </a:r>
            <a:r>
              <a:rPr lang="ru-RU" dirty="0" smtClean="0"/>
              <a:t> </a:t>
            </a:r>
            <a:r>
              <a:rPr spc="-5" dirty="0" err="1" smtClean="0"/>
              <a:t>руб</a:t>
            </a:r>
            <a:r>
              <a:rPr spc="-5" dirty="0"/>
              <a:t>.</a:t>
            </a: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0" y="838200"/>
          <a:ext cx="9067800" cy="61736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7055"/>
                <a:gridCol w="1079945"/>
                <a:gridCol w="838199"/>
                <a:gridCol w="1066801"/>
                <a:gridCol w="762000"/>
                <a:gridCol w="990600"/>
                <a:gridCol w="838200"/>
                <a:gridCol w="1066800"/>
                <a:gridCol w="838200"/>
              </a:tblGrid>
              <a:tr h="326073">
                <a:tc rowSpan="2"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b="1" spc="-5" dirty="0">
                          <a:latin typeface="Arial"/>
                          <a:cs typeface="Arial"/>
                        </a:rPr>
                        <a:t>Показатель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14984" marR="410845" indent="-8699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b="1" spc="-5" dirty="0">
                          <a:latin typeface="Arial"/>
                          <a:cs typeface="Arial"/>
                        </a:rPr>
                        <a:t>2017</a:t>
                      </a:r>
                      <a:r>
                        <a:rPr sz="8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год  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План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420370" marR="389890" indent="-1270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b="1" spc="-5" dirty="0">
                          <a:latin typeface="Arial"/>
                          <a:cs typeface="Arial"/>
                        </a:rPr>
                        <a:t>2018</a:t>
                      </a:r>
                      <a:r>
                        <a:rPr sz="8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год  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прогноз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420370" marR="389890" indent="-1270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b="1" spc="-5" dirty="0">
                          <a:latin typeface="Arial"/>
                          <a:cs typeface="Arial"/>
                        </a:rPr>
                        <a:t>2019</a:t>
                      </a:r>
                      <a:r>
                        <a:rPr sz="8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год  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прогноз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420370" marR="389890" indent="-1270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b="1" spc="-5" dirty="0">
                          <a:latin typeface="Arial"/>
                          <a:cs typeface="Arial"/>
                        </a:rPr>
                        <a:t>2020</a:t>
                      </a:r>
                      <a:r>
                        <a:rPr sz="8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год  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прогноз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173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R="158750" algn="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spc="0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мма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32080" marR="114300" indent="10668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% к 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общем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у 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объему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сумма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32080" marR="114300" indent="10668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% к 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общем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у 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объему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сумма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32080" marR="114300" indent="10668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% к 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общем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у 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объему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сумма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31445" marR="114300" indent="10668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% к 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общем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у 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объему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345958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ДОХОДЫ,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 ВСЕГО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3335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8908741,10</a:t>
                      </a:r>
                      <a:endParaRPr lang="ru-RU" sz="800" b="1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R="13335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15748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1" dirty="0" smtClean="0"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  <a:endParaRPr sz="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9262140,10</a:t>
                      </a:r>
                      <a:endParaRPr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100,0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8660468,10</a:t>
                      </a:r>
                      <a:endParaRPr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100,0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8666768,10</a:t>
                      </a:r>
                      <a:endParaRPr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15748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100,0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  <a:tr h="222744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том</a:t>
                      </a:r>
                      <a:r>
                        <a:rPr sz="9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числе: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576184">
                <a:tc>
                  <a:txBody>
                    <a:bodyPr/>
                    <a:lstStyle/>
                    <a:p>
                      <a:pPr marL="97155" marR="289560" indent="-63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Налоговые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неналоговые доходы,  всего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том</a:t>
                      </a:r>
                      <a:r>
                        <a:rPr sz="9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числе: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13335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1" dirty="0" smtClean="0">
                          <a:latin typeface="Arial" pitchFamily="34" charset="0"/>
                          <a:cs typeface="Arial" pitchFamily="34" charset="0"/>
                        </a:rPr>
                        <a:t>1667000,0</a:t>
                      </a:r>
                      <a:endParaRPr sz="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18923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1" dirty="0" smtClean="0">
                          <a:latin typeface="Arial" pitchFamily="34" charset="0"/>
                          <a:cs typeface="Arial" pitchFamily="34" charset="0"/>
                        </a:rPr>
                        <a:t>18,7</a:t>
                      </a:r>
                      <a:endParaRPr sz="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1528200,0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16,5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1528200,0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17,6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1528200,0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18923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17,6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  <a:tr h="366269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Налоговые доходы, из</a:t>
                      </a:r>
                      <a:r>
                        <a:rPr sz="9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них: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R="13335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1334000,0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R="18923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14,9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1334000,00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14,4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1334000,00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15,4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1334000,00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R="18923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 smtClean="0">
                          <a:latin typeface="Arial"/>
                          <a:cs typeface="Arial"/>
                        </a:rPr>
                        <a:t>15,4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</a:tr>
              <a:tr h="549436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Налог на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доходы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физических</a:t>
                      </a:r>
                      <a:r>
                        <a:rPr sz="9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лиц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329000,0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3,6</a:t>
                      </a:r>
                      <a:endParaRPr lang="ru-RU" sz="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329000,0</a:t>
                      </a: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ru-RU" sz="8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3,5</a:t>
                      </a:r>
                      <a:endParaRPr lang="ru-RU" sz="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ru-RU" sz="8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329000,00</a:t>
                      </a:r>
                      <a:endParaRPr lang="ru-RU" sz="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3,8</a:t>
                      </a:r>
                      <a:endParaRPr lang="ru-RU" sz="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329000,0</a:t>
                      </a:r>
                      <a:endParaRPr lang="ru-RU" sz="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8,3</a:t>
                      </a:r>
                      <a:endParaRPr lang="ru-RU" sz="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</a:tr>
              <a:tr h="308824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Налог на 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имущество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физических</a:t>
                      </a:r>
                      <a:r>
                        <a:rPr sz="900" b="1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лиц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R="165100" algn="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150000,0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R="220979" algn="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1,6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800" b="1" spc="-5" dirty="0" smtClean="0">
                          <a:latin typeface="Arial"/>
                          <a:cs typeface="Arial"/>
                        </a:rPr>
                        <a:t>150000,0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1,6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800" b="1" spc="-5" dirty="0" smtClean="0">
                          <a:latin typeface="Arial"/>
                          <a:cs typeface="Arial"/>
                        </a:rPr>
                        <a:t>150000,0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1,7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800" b="1" spc="-5" dirty="0" smtClean="0">
                          <a:latin typeface="Arial"/>
                          <a:cs typeface="Arial"/>
                        </a:rPr>
                        <a:t>150000,0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1,7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</a:tr>
              <a:tr h="227075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Земельный</a:t>
                      </a:r>
                      <a:r>
                        <a:rPr sz="9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налог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R="16510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840000,0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R="220979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9,4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840000,0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9,0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840000,0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9,7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840000,0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9,7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</a:tr>
              <a:tr h="308824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Государственная</a:t>
                      </a:r>
                      <a:r>
                        <a:rPr sz="900" b="1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пошлина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R="197485" algn="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15000,0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R="220979" algn="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0,2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15000,0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0,1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15000,0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0,2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15000,0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0,2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308824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Неналоговые доходы, из</a:t>
                      </a:r>
                      <a:r>
                        <a:rPr sz="9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них: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R="165100" algn="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333000,0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R="220979" algn="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3,7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194200,0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2,1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194200,0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2,2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194200,0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2,2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FFCC"/>
                    </a:solidFill>
                  </a:tcPr>
                </a:tc>
              </a:tr>
              <a:tr h="977222">
                <a:tc>
                  <a:txBody>
                    <a:bodyPr/>
                    <a:lstStyle/>
                    <a:p>
                      <a:pPr marL="97155" marR="11557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Доходы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от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использования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имущества, 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находящегося</a:t>
                      </a:r>
                      <a:r>
                        <a:rPr sz="9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в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97155" marR="307340">
                        <a:lnSpc>
                          <a:spcPct val="100000"/>
                        </a:lnSpc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государственной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муниципальной  собственности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R="165100" algn="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233000,0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R="220979" algn="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2,6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94200,0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1,0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94200,0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1,0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94200,0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1,0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709863">
                <a:tc>
                  <a:txBody>
                    <a:bodyPr/>
                    <a:lstStyle/>
                    <a:p>
                      <a:pPr marL="97155" marR="31051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Доходы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от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оказания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платных 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услуг 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(работ)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компенсации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затрат  государства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R="165100" algn="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100000,0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R="220979" algn="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1,1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100000,0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1,1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100000,0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1,2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100000,0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1,2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</a:tr>
              <a:tr h="345957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Безвозмездные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поступления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3335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4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7241741,10</a:t>
                      </a:r>
                      <a:endParaRPr lang="ru-RU" sz="800" b="1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R="133350" algn="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endParaRPr sz="800" b="0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189865" algn="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81,3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89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4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7733940,10</a:t>
                      </a:r>
                      <a:endParaRPr lang="ru-RU" sz="800" b="1" dirty="0" smtClean="0">
                        <a:latin typeface="Arial"/>
                        <a:cs typeface="Arial"/>
                      </a:endParaRPr>
                    </a:p>
                    <a:p>
                      <a:pPr marL="889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83,5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89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4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7132268,10</a:t>
                      </a:r>
                    </a:p>
                    <a:p>
                      <a:pPr marL="889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82,4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25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4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7137868,10</a:t>
                      </a:r>
                    </a:p>
                    <a:p>
                      <a:pPr marL="825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189865" algn="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82,4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41278" y="149302"/>
            <a:ext cx="7178675" cy="831850"/>
          </a:xfrm>
          <a:custGeom>
            <a:avLst/>
            <a:gdLst/>
            <a:ahLst/>
            <a:cxnLst/>
            <a:rect l="l" t="t" r="r" b="b"/>
            <a:pathLst>
              <a:path w="7178675" h="831850">
                <a:moveTo>
                  <a:pt x="7039609" y="0"/>
                </a:moveTo>
                <a:lnTo>
                  <a:pt x="138557" y="0"/>
                </a:lnTo>
                <a:lnTo>
                  <a:pt x="94764" y="7063"/>
                </a:lnTo>
                <a:lnTo>
                  <a:pt x="56729" y="26731"/>
                </a:lnTo>
                <a:lnTo>
                  <a:pt x="26735" y="56723"/>
                </a:lnTo>
                <a:lnTo>
                  <a:pt x="7064" y="94759"/>
                </a:lnTo>
                <a:lnTo>
                  <a:pt x="0" y="138556"/>
                </a:lnTo>
                <a:lnTo>
                  <a:pt x="0" y="692797"/>
                </a:lnTo>
                <a:lnTo>
                  <a:pt x="7064" y="736595"/>
                </a:lnTo>
                <a:lnTo>
                  <a:pt x="26735" y="774630"/>
                </a:lnTo>
                <a:lnTo>
                  <a:pt x="56729" y="804623"/>
                </a:lnTo>
                <a:lnTo>
                  <a:pt x="94764" y="824291"/>
                </a:lnTo>
                <a:lnTo>
                  <a:pt x="138557" y="831354"/>
                </a:lnTo>
                <a:lnTo>
                  <a:pt x="7039609" y="831354"/>
                </a:lnTo>
                <a:lnTo>
                  <a:pt x="7083408" y="824291"/>
                </a:lnTo>
                <a:lnTo>
                  <a:pt x="7121447" y="804623"/>
                </a:lnTo>
                <a:lnTo>
                  <a:pt x="7151443" y="774630"/>
                </a:lnTo>
                <a:lnTo>
                  <a:pt x="7171115" y="736595"/>
                </a:lnTo>
                <a:lnTo>
                  <a:pt x="7178179" y="692797"/>
                </a:lnTo>
                <a:lnTo>
                  <a:pt x="7178179" y="138556"/>
                </a:lnTo>
                <a:lnTo>
                  <a:pt x="7171115" y="94759"/>
                </a:lnTo>
                <a:lnTo>
                  <a:pt x="7151443" y="56723"/>
                </a:lnTo>
                <a:lnTo>
                  <a:pt x="7121447" y="26731"/>
                </a:lnTo>
                <a:lnTo>
                  <a:pt x="7083408" y="7063"/>
                </a:lnTo>
                <a:lnTo>
                  <a:pt x="7039609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1278" y="149302"/>
            <a:ext cx="7178675" cy="831850"/>
          </a:xfrm>
          <a:custGeom>
            <a:avLst/>
            <a:gdLst/>
            <a:ahLst/>
            <a:cxnLst/>
            <a:rect l="l" t="t" r="r" b="b"/>
            <a:pathLst>
              <a:path w="7178675" h="831850">
                <a:moveTo>
                  <a:pt x="0" y="138556"/>
                </a:moveTo>
                <a:lnTo>
                  <a:pt x="7064" y="94759"/>
                </a:lnTo>
                <a:lnTo>
                  <a:pt x="26735" y="56723"/>
                </a:lnTo>
                <a:lnTo>
                  <a:pt x="56729" y="26731"/>
                </a:lnTo>
                <a:lnTo>
                  <a:pt x="94764" y="7063"/>
                </a:lnTo>
                <a:lnTo>
                  <a:pt x="138557" y="0"/>
                </a:lnTo>
                <a:lnTo>
                  <a:pt x="7039609" y="0"/>
                </a:lnTo>
                <a:lnTo>
                  <a:pt x="7083408" y="7063"/>
                </a:lnTo>
                <a:lnTo>
                  <a:pt x="7121447" y="26731"/>
                </a:lnTo>
                <a:lnTo>
                  <a:pt x="7151443" y="56723"/>
                </a:lnTo>
                <a:lnTo>
                  <a:pt x="7171115" y="94759"/>
                </a:lnTo>
                <a:lnTo>
                  <a:pt x="7178179" y="138556"/>
                </a:lnTo>
                <a:lnTo>
                  <a:pt x="7178179" y="692797"/>
                </a:lnTo>
                <a:lnTo>
                  <a:pt x="7171115" y="736595"/>
                </a:lnTo>
                <a:lnTo>
                  <a:pt x="7151443" y="774630"/>
                </a:lnTo>
                <a:lnTo>
                  <a:pt x="7121447" y="804623"/>
                </a:lnTo>
                <a:lnTo>
                  <a:pt x="7083408" y="824291"/>
                </a:lnTo>
                <a:lnTo>
                  <a:pt x="7039609" y="831354"/>
                </a:lnTo>
                <a:lnTo>
                  <a:pt x="138557" y="831354"/>
                </a:lnTo>
                <a:lnTo>
                  <a:pt x="94764" y="824291"/>
                </a:lnTo>
                <a:lnTo>
                  <a:pt x="56729" y="804623"/>
                </a:lnTo>
                <a:lnTo>
                  <a:pt x="26735" y="774630"/>
                </a:lnTo>
                <a:lnTo>
                  <a:pt x="7064" y="736595"/>
                </a:lnTo>
                <a:lnTo>
                  <a:pt x="0" y="692797"/>
                </a:lnTo>
                <a:lnTo>
                  <a:pt x="0" y="13855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413709" y="253574"/>
            <a:ext cx="64325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Доходы </a:t>
            </a:r>
            <a:r>
              <a:rPr spc="-5" dirty="0" err="1"/>
              <a:t>бюджета</a:t>
            </a:r>
            <a:r>
              <a:rPr spc="-5" dirty="0"/>
              <a:t> </a:t>
            </a:r>
            <a:r>
              <a:rPr lang="ru-RU" sz="2000" dirty="0" err="1" smtClean="0"/>
              <a:t>Китовского</a:t>
            </a:r>
            <a:r>
              <a:rPr sz="2000" spc="-250" dirty="0" smtClean="0"/>
              <a:t> </a:t>
            </a:r>
            <a:r>
              <a:rPr spc="-5" dirty="0"/>
              <a:t>сельского</a:t>
            </a:r>
            <a:endParaRPr sz="2000" dirty="0"/>
          </a:p>
        </p:txBody>
      </p:sp>
      <p:sp>
        <p:nvSpPr>
          <p:cNvPr id="14" name="object 14"/>
          <p:cNvSpPr txBox="1"/>
          <p:nvPr/>
        </p:nvSpPr>
        <p:spPr>
          <a:xfrm>
            <a:off x="2689297" y="559974"/>
            <a:ext cx="3876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201</a:t>
            </a:r>
            <a:r>
              <a:rPr lang="ru-RU"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7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2020</a:t>
            </a:r>
            <a:r>
              <a:rPr sz="1800" b="1" spc="-7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годах</a:t>
            </a:r>
            <a:endParaRPr sz="1800" dirty="0">
              <a:latin typeface="Bookman Old Style"/>
              <a:cs typeface="Bookman Old Style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208000" y="149301"/>
            <a:ext cx="935999" cy="8279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441119" y="577221"/>
            <a:ext cx="4235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5" dirty="0">
                <a:latin typeface="Bookman Old Style"/>
                <a:cs typeface="Bookman Old Style"/>
              </a:rPr>
              <a:t>БЮДЖЕТ</a:t>
            </a:r>
            <a:endParaRPr sz="600">
              <a:latin typeface="Bookman Old Style"/>
              <a:cs typeface="Bookman Old Style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219200" y="1524000"/>
            <a:ext cx="6192782" cy="3009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19200" y="1524000"/>
            <a:ext cx="6193155" cy="302260"/>
          </a:xfrm>
          <a:custGeom>
            <a:avLst/>
            <a:gdLst/>
            <a:ahLst/>
            <a:cxnLst/>
            <a:rect l="l" t="t" r="r" b="b"/>
            <a:pathLst>
              <a:path w="6193155" h="302260">
                <a:moveTo>
                  <a:pt x="0" y="150990"/>
                </a:moveTo>
                <a:lnTo>
                  <a:pt x="36804" y="127639"/>
                </a:lnTo>
                <a:lnTo>
                  <a:pt x="81778" y="116370"/>
                </a:lnTo>
                <a:lnTo>
                  <a:pt x="121134" y="109030"/>
                </a:lnTo>
                <a:lnTo>
                  <a:pt x="167751" y="101840"/>
                </a:lnTo>
                <a:lnTo>
                  <a:pt x="221424" y="94811"/>
                </a:lnTo>
                <a:lnTo>
                  <a:pt x="281951" y="87952"/>
                </a:lnTo>
                <a:lnTo>
                  <a:pt x="349127" y="81272"/>
                </a:lnTo>
                <a:lnTo>
                  <a:pt x="422749" y="74783"/>
                </a:lnTo>
                <a:lnTo>
                  <a:pt x="461912" y="71612"/>
                </a:lnTo>
                <a:lnTo>
                  <a:pt x="502611" y="68493"/>
                </a:lnTo>
                <a:lnTo>
                  <a:pt x="544819" y="65427"/>
                </a:lnTo>
                <a:lnTo>
                  <a:pt x="588510" y="62414"/>
                </a:lnTo>
                <a:lnTo>
                  <a:pt x="633660" y="59456"/>
                </a:lnTo>
                <a:lnTo>
                  <a:pt x="680243" y="56554"/>
                </a:lnTo>
                <a:lnTo>
                  <a:pt x="728233" y="53709"/>
                </a:lnTo>
                <a:lnTo>
                  <a:pt x="777605" y="50924"/>
                </a:lnTo>
                <a:lnTo>
                  <a:pt x="828333" y="48198"/>
                </a:lnTo>
                <a:lnTo>
                  <a:pt x="880392" y="45533"/>
                </a:lnTo>
                <a:lnTo>
                  <a:pt x="933757" y="42931"/>
                </a:lnTo>
                <a:lnTo>
                  <a:pt x="988401" y="40392"/>
                </a:lnTo>
                <a:lnTo>
                  <a:pt x="1044299" y="37919"/>
                </a:lnTo>
                <a:lnTo>
                  <a:pt x="1101427" y="35511"/>
                </a:lnTo>
                <a:lnTo>
                  <a:pt x="1159757" y="33171"/>
                </a:lnTo>
                <a:lnTo>
                  <a:pt x="1219266" y="30899"/>
                </a:lnTo>
                <a:lnTo>
                  <a:pt x="1279927" y="28698"/>
                </a:lnTo>
                <a:lnTo>
                  <a:pt x="1341714" y="26567"/>
                </a:lnTo>
                <a:lnTo>
                  <a:pt x="1404604" y="24509"/>
                </a:lnTo>
                <a:lnTo>
                  <a:pt x="1468568" y="22524"/>
                </a:lnTo>
                <a:lnTo>
                  <a:pt x="1533584" y="20614"/>
                </a:lnTo>
                <a:lnTo>
                  <a:pt x="1599624" y="18781"/>
                </a:lnTo>
                <a:lnTo>
                  <a:pt x="1666664" y="17024"/>
                </a:lnTo>
                <a:lnTo>
                  <a:pt x="1734677" y="15347"/>
                </a:lnTo>
                <a:lnTo>
                  <a:pt x="1803639" y="13749"/>
                </a:lnTo>
                <a:lnTo>
                  <a:pt x="1873523" y="12232"/>
                </a:lnTo>
                <a:lnTo>
                  <a:pt x="1944306" y="10797"/>
                </a:lnTo>
                <a:lnTo>
                  <a:pt x="2015960" y="9446"/>
                </a:lnTo>
                <a:lnTo>
                  <a:pt x="2088460" y="8180"/>
                </a:lnTo>
                <a:lnTo>
                  <a:pt x="2161781" y="6999"/>
                </a:lnTo>
                <a:lnTo>
                  <a:pt x="2235898" y="5906"/>
                </a:lnTo>
                <a:lnTo>
                  <a:pt x="2310785" y="4902"/>
                </a:lnTo>
                <a:lnTo>
                  <a:pt x="2386416" y="3987"/>
                </a:lnTo>
                <a:lnTo>
                  <a:pt x="2462765" y="3164"/>
                </a:lnTo>
                <a:lnTo>
                  <a:pt x="2539809" y="2432"/>
                </a:lnTo>
                <a:lnTo>
                  <a:pt x="2617520" y="1794"/>
                </a:lnTo>
                <a:lnTo>
                  <a:pt x="2695874" y="1251"/>
                </a:lnTo>
                <a:lnTo>
                  <a:pt x="2774844" y="804"/>
                </a:lnTo>
                <a:lnTo>
                  <a:pt x="2854407" y="454"/>
                </a:lnTo>
                <a:lnTo>
                  <a:pt x="2934535" y="202"/>
                </a:lnTo>
                <a:lnTo>
                  <a:pt x="3015203" y="50"/>
                </a:lnTo>
                <a:lnTo>
                  <a:pt x="3096387" y="0"/>
                </a:lnTo>
                <a:lnTo>
                  <a:pt x="3177571" y="50"/>
                </a:lnTo>
                <a:lnTo>
                  <a:pt x="3258240" y="202"/>
                </a:lnTo>
                <a:lnTo>
                  <a:pt x="3338368" y="454"/>
                </a:lnTo>
                <a:lnTo>
                  <a:pt x="3417931" y="804"/>
                </a:lnTo>
                <a:lnTo>
                  <a:pt x="3496902" y="1251"/>
                </a:lnTo>
                <a:lnTo>
                  <a:pt x="3575256" y="1794"/>
                </a:lnTo>
                <a:lnTo>
                  <a:pt x="3652968" y="2432"/>
                </a:lnTo>
                <a:lnTo>
                  <a:pt x="3730012" y="3164"/>
                </a:lnTo>
                <a:lnTo>
                  <a:pt x="3806362" y="3987"/>
                </a:lnTo>
                <a:lnTo>
                  <a:pt x="3881994" y="4902"/>
                </a:lnTo>
                <a:lnTo>
                  <a:pt x="3956881" y="5906"/>
                </a:lnTo>
                <a:lnTo>
                  <a:pt x="4030998" y="6999"/>
                </a:lnTo>
                <a:lnTo>
                  <a:pt x="4104319" y="8180"/>
                </a:lnTo>
                <a:lnTo>
                  <a:pt x="4176820" y="9446"/>
                </a:lnTo>
                <a:lnTo>
                  <a:pt x="4248475" y="10797"/>
                </a:lnTo>
                <a:lnTo>
                  <a:pt x="4319257" y="12232"/>
                </a:lnTo>
                <a:lnTo>
                  <a:pt x="4389142" y="13749"/>
                </a:lnTo>
                <a:lnTo>
                  <a:pt x="4458104" y="15347"/>
                </a:lnTo>
                <a:lnTo>
                  <a:pt x="4526118" y="17024"/>
                </a:lnTo>
                <a:lnTo>
                  <a:pt x="4593158" y="18781"/>
                </a:lnTo>
                <a:lnTo>
                  <a:pt x="4659198" y="20614"/>
                </a:lnTo>
                <a:lnTo>
                  <a:pt x="4724214" y="22524"/>
                </a:lnTo>
                <a:lnTo>
                  <a:pt x="4788179" y="24509"/>
                </a:lnTo>
                <a:lnTo>
                  <a:pt x="4851068" y="26567"/>
                </a:lnTo>
                <a:lnTo>
                  <a:pt x="4912856" y="28698"/>
                </a:lnTo>
                <a:lnTo>
                  <a:pt x="4973517" y="30899"/>
                </a:lnTo>
                <a:lnTo>
                  <a:pt x="5033026" y="33171"/>
                </a:lnTo>
                <a:lnTo>
                  <a:pt x="5091357" y="35511"/>
                </a:lnTo>
                <a:lnTo>
                  <a:pt x="5148484" y="37919"/>
                </a:lnTo>
                <a:lnTo>
                  <a:pt x="5204383" y="40392"/>
                </a:lnTo>
                <a:lnTo>
                  <a:pt x="5259027" y="42931"/>
                </a:lnTo>
                <a:lnTo>
                  <a:pt x="5312392" y="45533"/>
                </a:lnTo>
                <a:lnTo>
                  <a:pt x="5364451" y="48198"/>
                </a:lnTo>
                <a:lnTo>
                  <a:pt x="5415179" y="50924"/>
                </a:lnTo>
                <a:lnTo>
                  <a:pt x="5464551" y="53709"/>
                </a:lnTo>
                <a:lnTo>
                  <a:pt x="5512542" y="56554"/>
                </a:lnTo>
                <a:lnTo>
                  <a:pt x="5559124" y="59456"/>
                </a:lnTo>
                <a:lnTo>
                  <a:pt x="5604274" y="62414"/>
                </a:lnTo>
                <a:lnTo>
                  <a:pt x="5647966" y="65427"/>
                </a:lnTo>
                <a:lnTo>
                  <a:pt x="5690174" y="68493"/>
                </a:lnTo>
                <a:lnTo>
                  <a:pt x="5730873" y="71612"/>
                </a:lnTo>
                <a:lnTo>
                  <a:pt x="5770037" y="74783"/>
                </a:lnTo>
                <a:lnTo>
                  <a:pt x="5843658" y="81272"/>
                </a:lnTo>
                <a:lnTo>
                  <a:pt x="5910834" y="87952"/>
                </a:lnTo>
                <a:lnTo>
                  <a:pt x="5971361" y="94811"/>
                </a:lnTo>
                <a:lnTo>
                  <a:pt x="6025035" y="101840"/>
                </a:lnTo>
                <a:lnTo>
                  <a:pt x="6071652" y="109030"/>
                </a:lnTo>
                <a:lnTo>
                  <a:pt x="6111008" y="116370"/>
                </a:lnTo>
                <a:lnTo>
                  <a:pt x="6155981" y="127639"/>
                </a:lnTo>
                <a:lnTo>
                  <a:pt x="6191743" y="147031"/>
                </a:lnTo>
                <a:lnTo>
                  <a:pt x="6192786" y="150990"/>
                </a:lnTo>
                <a:lnTo>
                  <a:pt x="6191743" y="154949"/>
                </a:lnTo>
                <a:lnTo>
                  <a:pt x="6155981" y="174341"/>
                </a:lnTo>
                <a:lnTo>
                  <a:pt x="6111008" y="185610"/>
                </a:lnTo>
                <a:lnTo>
                  <a:pt x="6071652" y="192950"/>
                </a:lnTo>
                <a:lnTo>
                  <a:pt x="6025035" y="200139"/>
                </a:lnTo>
                <a:lnTo>
                  <a:pt x="5971361" y="207169"/>
                </a:lnTo>
                <a:lnTo>
                  <a:pt x="5910834" y="214028"/>
                </a:lnTo>
                <a:lnTo>
                  <a:pt x="5843658" y="220707"/>
                </a:lnTo>
                <a:lnTo>
                  <a:pt x="5770037" y="227197"/>
                </a:lnTo>
                <a:lnTo>
                  <a:pt x="5730873" y="230367"/>
                </a:lnTo>
                <a:lnTo>
                  <a:pt x="5690174" y="233486"/>
                </a:lnTo>
                <a:lnTo>
                  <a:pt x="5647966" y="236553"/>
                </a:lnTo>
                <a:lnTo>
                  <a:pt x="5604274" y="239566"/>
                </a:lnTo>
                <a:lnTo>
                  <a:pt x="5559124" y="242524"/>
                </a:lnTo>
                <a:lnTo>
                  <a:pt x="5512542" y="245426"/>
                </a:lnTo>
                <a:lnTo>
                  <a:pt x="5464551" y="248270"/>
                </a:lnTo>
                <a:lnTo>
                  <a:pt x="5415179" y="251056"/>
                </a:lnTo>
                <a:lnTo>
                  <a:pt x="5364451" y="253782"/>
                </a:lnTo>
                <a:lnTo>
                  <a:pt x="5312392" y="256447"/>
                </a:lnTo>
                <a:lnTo>
                  <a:pt x="5259027" y="259049"/>
                </a:lnTo>
                <a:lnTo>
                  <a:pt x="5204383" y="261587"/>
                </a:lnTo>
                <a:lnTo>
                  <a:pt x="5148484" y="264061"/>
                </a:lnTo>
                <a:lnTo>
                  <a:pt x="5091357" y="266469"/>
                </a:lnTo>
                <a:lnTo>
                  <a:pt x="5033026" y="268809"/>
                </a:lnTo>
                <a:lnTo>
                  <a:pt x="4973517" y="271080"/>
                </a:lnTo>
                <a:lnTo>
                  <a:pt x="4912856" y="273282"/>
                </a:lnTo>
                <a:lnTo>
                  <a:pt x="4851068" y="275413"/>
                </a:lnTo>
                <a:lnTo>
                  <a:pt x="4788179" y="277471"/>
                </a:lnTo>
                <a:lnTo>
                  <a:pt x="4724214" y="279455"/>
                </a:lnTo>
                <a:lnTo>
                  <a:pt x="4659198" y="281365"/>
                </a:lnTo>
                <a:lnTo>
                  <a:pt x="4593158" y="283199"/>
                </a:lnTo>
                <a:lnTo>
                  <a:pt x="4526118" y="284955"/>
                </a:lnTo>
                <a:lnTo>
                  <a:pt x="4458104" y="286633"/>
                </a:lnTo>
                <a:lnTo>
                  <a:pt x="4389142" y="288231"/>
                </a:lnTo>
                <a:lnTo>
                  <a:pt x="4319257" y="289748"/>
                </a:lnTo>
                <a:lnTo>
                  <a:pt x="4248475" y="291183"/>
                </a:lnTo>
                <a:lnTo>
                  <a:pt x="4176820" y="292534"/>
                </a:lnTo>
                <a:lnTo>
                  <a:pt x="4104319" y="293800"/>
                </a:lnTo>
                <a:lnTo>
                  <a:pt x="4030998" y="294980"/>
                </a:lnTo>
                <a:lnTo>
                  <a:pt x="3956881" y="296073"/>
                </a:lnTo>
                <a:lnTo>
                  <a:pt x="3881994" y="297078"/>
                </a:lnTo>
                <a:lnTo>
                  <a:pt x="3806362" y="297992"/>
                </a:lnTo>
                <a:lnTo>
                  <a:pt x="3730012" y="298816"/>
                </a:lnTo>
                <a:lnTo>
                  <a:pt x="3652968" y="299547"/>
                </a:lnTo>
                <a:lnTo>
                  <a:pt x="3575256" y="300185"/>
                </a:lnTo>
                <a:lnTo>
                  <a:pt x="3496902" y="300729"/>
                </a:lnTo>
                <a:lnTo>
                  <a:pt x="3417931" y="301176"/>
                </a:lnTo>
                <a:lnTo>
                  <a:pt x="3338368" y="301526"/>
                </a:lnTo>
                <a:lnTo>
                  <a:pt x="3258240" y="301777"/>
                </a:lnTo>
                <a:lnTo>
                  <a:pt x="3177571" y="301929"/>
                </a:lnTo>
                <a:lnTo>
                  <a:pt x="3096387" y="301980"/>
                </a:lnTo>
                <a:lnTo>
                  <a:pt x="3015203" y="301929"/>
                </a:lnTo>
                <a:lnTo>
                  <a:pt x="2934535" y="301777"/>
                </a:lnTo>
                <a:lnTo>
                  <a:pt x="2854407" y="301526"/>
                </a:lnTo>
                <a:lnTo>
                  <a:pt x="2774844" y="301176"/>
                </a:lnTo>
                <a:lnTo>
                  <a:pt x="2695874" y="300729"/>
                </a:lnTo>
                <a:lnTo>
                  <a:pt x="2617520" y="300185"/>
                </a:lnTo>
                <a:lnTo>
                  <a:pt x="2539809" y="299547"/>
                </a:lnTo>
                <a:lnTo>
                  <a:pt x="2462765" y="298816"/>
                </a:lnTo>
                <a:lnTo>
                  <a:pt x="2386416" y="297992"/>
                </a:lnTo>
                <a:lnTo>
                  <a:pt x="2310785" y="297078"/>
                </a:lnTo>
                <a:lnTo>
                  <a:pt x="2235898" y="296073"/>
                </a:lnTo>
                <a:lnTo>
                  <a:pt x="2161781" y="294980"/>
                </a:lnTo>
                <a:lnTo>
                  <a:pt x="2088460" y="293800"/>
                </a:lnTo>
                <a:lnTo>
                  <a:pt x="2015960" y="292534"/>
                </a:lnTo>
                <a:lnTo>
                  <a:pt x="1944306" y="291183"/>
                </a:lnTo>
                <a:lnTo>
                  <a:pt x="1873523" y="289748"/>
                </a:lnTo>
                <a:lnTo>
                  <a:pt x="1803639" y="288231"/>
                </a:lnTo>
                <a:lnTo>
                  <a:pt x="1734677" y="286633"/>
                </a:lnTo>
                <a:lnTo>
                  <a:pt x="1666664" y="284955"/>
                </a:lnTo>
                <a:lnTo>
                  <a:pt x="1599624" y="283199"/>
                </a:lnTo>
                <a:lnTo>
                  <a:pt x="1533584" y="281365"/>
                </a:lnTo>
                <a:lnTo>
                  <a:pt x="1468568" y="279455"/>
                </a:lnTo>
                <a:lnTo>
                  <a:pt x="1404604" y="277471"/>
                </a:lnTo>
                <a:lnTo>
                  <a:pt x="1341714" y="275413"/>
                </a:lnTo>
                <a:lnTo>
                  <a:pt x="1279927" y="273282"/>
                </a:lnTo>
                <a:lnTo>
                  <a:pt x="1219266" y="271080"/>
                </a:lnTo>
                <a:lnTo>
                  <a:pt x="1159757" y="268809"/>
                </a:lnTo>
                <a:lnTo>
                  <a:pt x="1101427" y="266469"/>
                </a:lnTo>
                <a:lnTo>
                  <a:pt x="1044299" y="264061"/>
                </a:lnTo>
                <a:lnTo>
                  <a:pt x="988401" y="261587"/>
                </a:lnTo>
                <a:lnTo>
                  <a:pt x="933757" y="259049"/>
                </a:lnTo>
                <a:lnTo>
                  <a:pt x="880392" y="256447"/>
                </a:lnTo>
                <a:lnTo>
                  <a:pt x="828333" y="253782"/>
                </a:lnTo>
                <a:lnTo>
                  <a:pt x="777605" y="251056"/>
                </a:lnTo>
                <a:lnTo>
                  <a:pt x="728233" y="248270"/>
                </a:lnTo>
                <a:lnTo>
                  <a:pt x="680243" y="245426"/>
                </a:lnTo>
                <a:lnTo>
                  <a:pt x="633660" y="242524"/>
                </a:lnTo>
                <a:lnTo>
                  <a:pt x="588510" y="239566"/>
                </a:lnTo>
                <a:lnTo>
                  <a:pt x="544819" y="236553"/>
                </a:lnTo>
                <a:lnTo>
                  <a:pt x="502611" y="233486"/>
                </a:lnTo>
                <a:lnTo>
                  <a:pt x="461912" y="230367"/>
                </a:lnTo>
                <a:lnTo>
                  <a:pt x="422749" y="227197"/>
                </a:lnTo>
                <a:lnTo>
                  <a:pt x="349127" y="220707"/>
                </a:lnTo>
                <a:lnTo>
                  <a:pt x="281951" y="214028"/>
                </a:lnTo>
                <a:lnTo>
                  <a:pt x="221424" y="207169"/>
                </a:lnTo>
                <a:lnTo>
                  <a:pt x="167751" y="200139"/>
                </a:lnTo>
                <a:lnTo>
                  <a:pt x="121134" y="192950"/>
                </a:lnTo>
                <a:lnTo>
                  <a:pt x="81778" y="185610"/>
                </a:lnTo>
                <a:lnTo>
                  <a:pt x="36804" y="174341"/>
                </a:lnTo>
                <a:lnTo>
                  <a:pt x="1043" y="154949"/>
                </a:lnTo>
                <a:lnTo>
                  <a:pt x="0" y="15099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2057400" y="1524000"/>
            <a:ext cx="455930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5" dirty="0">
                <a:latin typeface="Arial"/>
                <a:cs typeface="Arial"/>
              </a:rPr>
              <a:t>Структура </a:t>
            </a:r>
            <a:r>
              <a:rPr sz="1400" b="1" spc="-5" dirty="0">
                <a:latin typeface="Arial"/>
                <a:cs typeface="Arial"/>
              </a:rPr>
              <a:t>доходов бюджета </a:t>
            </a:r>
            <a:r>
              <a:rPr sz="1400" b="1" dirty="0">
                <a:latin typeface="Arial"/>
                <a:cs typeface="Arial"/>
              </a:rPr>
              <a:t>в </a:t>
            </a:r>
            <a:r>
              <a:rPr sz="1400" b="1" spc="-5" dirty="0" smtClean="0">
                <a:latin typeface="Arial"/>
                <a:cs typeface="Arial"/>
              </a:rPr>
              <a:t>201</a:t>
            </a:r>
            <a:r>
              <a:rPr lang="ru-RU" sz="1400" b="1" spc="-5" dirty="0" smtClean="0">
                <a:latin typeface="Arial"/>
                <a:cs typeface="Arial"/>
              </a:rPr>
              <a:t>7</a:t>
            </a:r>
            <a:r>
              <a:rPr sz="1400" b="1" spc="-5" dirty="0" smtClean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– </a:t>
            </a:r>
            <a:r>
              <a:rPr sz="1400" b="1" spc="-5" dirty="0">
                <a:latin typeface="Arial"/>
                <a:cs typeface="Arial"/>
              </a:rPr>
              <a:t>2020 годах,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%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524000" y="3733800"/>
            <a:ext cx="4019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2017г</a:t>
            </a:r>
            <a:r>
              <a:rPr sz="1200" dirty="0">
                <a:latin typeface="Times New Roman"/>
                <a:cs typeface="Times New Roman"/>
              </a:rPr>
              <a:t>.</a:t>
            </a:r>
          </a:p>
          <a:p>
            <a:pPr marL="32384">
              <a:lnSpc>
                <a:spcPct val="100000"/>
              </a:lnSpc>
            </a:pPr>
            <a:r>
              <a:rPr sz="1200" spc="-5" dirty="0">
                <a:latin typeface="Times New Roman"/>
                <a:cs typeface="Times New Roman"/>
              </a:rPr>
              <a:t>План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3581400" y="3962400"/>
            <a:ext cx="4019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2018г</a:t>
            </a:r>
            <a:r>
              <a:rPr sz="12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95" name="object 95"/>
          <p:cNvSpPr/>
          <p:nvPr/>
        </p:nvSpPr>
        <p:spPr>
          <a:xfrm>
            <a:off x="3810000" y="3886201"/>
            <a:ext cx="4343400" cy="76199"/>
          </a:xfrm>
          <a:custGeom>
            <a:avLst/>
            <a:gdLst/>
            <a:ahLst/>
            <a:cxnLst/>
            <a:rect l="l" t="t" r="r" b="b"/>
            <a:pathLst>
              <a:path w="3528059" h="108585">
                <a:moveTo>
                  <a:pt x="3527996" y="0"/>
                </a:moveTo>
                <a:lnTo>
                  <a:pt x="3527289" y="21017"/>
                </a:lnTo>
                <a:lnTo>
                  <a:pt x="3525361" y="38182"/>
                </a:lnTo>
                <a:lnTo>
                  <a:pt x="3522499" y="49756"/>
                </a:lnTo>
                <a:lnTo>
                  <a:pt x="3518992" y="54000"/>
                </a:lnTo>
                <a:lnTo>
                  <a:pt x="1772996" y="54000"/>
                </a:lnTo>
                <a:lnTo>
                  <a:pt x="1769494" y="58244"/>
                </a:lnTo>
                <a:lnTo>
                  <a:pt x="1766631" y="69818"/>
                </a:lnTo>
                <a:lnTo>
                  <a:pt x="1764700" y="86983"/>
                </a:lnTo>
                <a:lnTo>
                  <a:pt x="1763991" y="108000"/>
                </a:lnTo>
                <a:lnTo>
                  <a:pt x="1763285" y="86983"/>
                </a:lnTo>
                <a:lnTo>
                  <a:pt x="1761358" y="69818"/>
                </a:lnTo>
                <a:lnTo>
                  <a:pt x="1758500" y="58244"/>
                </a:lnTo>
                <a:lnTo>
                  <a:pt x="1755000" y="54000"/>
                </a:lnTo>
                <a:lnTo>
                  <a:pt x="8991" y="54000"/>
                </a:lnTo>
                <a:lnTo>
                  <a:pt x="5491" y="49756"/>
                </a:lnTo>
                <a:lnTo>
                  <a:pt x="2633" y="38182"/>
                </a:lnTo>
                <a:lnTo>
                  <a:pt x="706" y="21017"/>
                </a:ln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 txBox="1"/>
          <p:nvPr/>
        </p:nvSpPr>
        <p:spPr>
          <a:xfrm>
            <a:off x="5791200" y="4038600"/>
            <a:ext cx="4019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2019г</a:t>
            </a:r>
            <a:r>
              <a:rPr sz="12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97" name="object 97"/>
          <p:cNvSpPr txBox="1"/>
          <p:nvPr/>
        </p:nvSpPr>
        <p:spPr>
          <a:xfrm>
            <a:off x="7924800" y="3962400"/>
            <a:ext cx="4019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2020г</a:t>
            </a:r>
            <a:r>
              <a:rPr sz="12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98" name="object 98"/>
          <p:cNvSpPr txBox="1"/>
          <p:nvPr/>
        </p:nvSpPr>
        <p:spPr>
          <a:xfrm>
            <a:off x="2286000" y="6553200"/>
            <a:ext cx="206756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Times New Roman"/>
                <a:cs typeface="Times New Roman"/>
              </a:rPr>
              <a:t>Налоговые </a:t>
            </a:r>
            <a:r>
              <a:rPr sz="1100" dirty="0">
                <a:latin typeface="Times New Roman"/>
                <a:cs typeface="Times New Roman"/>
              </a:rPr>
              <a:t>и неналоговые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доходы</a:t>
            </a:r>
          </a:p>
        </p:txBody>
      </p:sp>
      <p:sp>
        <p:nvSpPr>
          <p:cNvPr id="99" name="object 99"/>
          <p:cNvSpPr txBox="1"/>
          <p:nvPr/>
        </p:nvSpPr>
        <p:spPr>
          <a:xfrm>
            <a:off x="5181600" y="3657600"/>
            <a:ext cx="1981200" cy="2762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06780">
              <a:lnSpc>
                <a:spcPct val="156100"/>
              </a:lnSpc>
              <a:spcBef>
                <a:spcPts val="95"/>
              </a:spcBef>
            </a:pPr>
            <a:r>
              <a:rPr sz="1100" spc="-5" dirty="0" err="1">
                <a:latin typeface="Times New Roman"/>
                <a:cs typeface="Times New Roman"/>
              </a:rPr>
              <a:t>Прогноз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2086254" y="6636639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69" h="90170">
                <a:moveTo>
                  <a:pt x="0" y="0"/>
                </a:moveTo>
                <a:lnTo>
                  <a:pt x="90004" y="0"/>
                </a:lnTo>
                <a:lnTo>
                  <a:pt x="90004" y="90004"/>
                </a:lnTo>
                <a:lnTo>
                  <a:pt x="0" y="90004"/>
                </a:lnTo>
                <a:lnTo>
                  <a:pt x="0" y="0"/>
                </a:lnTo>
                <a:close/>
              </a:path>
            </a:pathLst>
          </a:custGeom>
          <a:solidFill>
            <a:srgbClr val="FF9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022050" y="6639090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70" h="90170">
                <a:moveTo>
                  <a:pt x="0" y="0"/>
                </a:moveTo>
                <a:lnTo>
                  <a:pt x="90004" y="0"/>
                </a:lnTo>
                <a:lnTo>
                  <a:pt x="90004" y="90004"/>
                </a:lnTo>
                <a:lnTo>
                  <a:pt x="0" y="90004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022050" y="6639090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70" h="90170">
                <a:moveTo>
                  <a:pt x="0" y="0"/>
                </a:moveTo>
                <a:lnTo>
                  <a:pt x="90004" y="0"/>
                </a:lnTo>
                <a:lnTo>
                  <a:pt x="90004" y="90004"/>
                </a:lnTo>
                <a:lnTo>
                  <a:pt x="0" y="90004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7" name="Диаграмма 106"/>
          <p:cNvGraphicFramePr/>
          <p:nvPr/>
        </p:nvGraphicFramePr>
        <p:xfrm>
          <a:off x="762000" y="1905000"/>
          <a:ext cx="19812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8" name="Диаграмма 107"/>
          <p:cNvGraphicFramePr/>
          <p:nvPr/>
        </p:nvGraphicFramePr>
        <p:xfrm>
          <a:off x="2667000" y="914400"/>
          <a:ext cx="32766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9" name="Диаграмма 108"/>
          <p:cNvGraphicFramePr/>
          <p:nvPr/>
        </p:nvGraphicFramePr>
        <p:xfrm>
          <a:off x="4876800" y="1600200"/>
          <a:ext cx="22860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10" name="Диаграмма 109"/>
          <p:cNvGraphicFramePr/>
          <p:nvPr/>
        </p:nvGraphicFramePr>
        <p:xfrm>
          <a:off x="6934200" y="1752600"/>
          <a:ext cx="2209800" cy="195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11" name="Прямоугольник 110"/>
          <p:cNvSpPr/>
          <p:nvPr/>
        </p:nvSpPr>
        <p:spPr>
          <a:xfrm>
            <a:off x="5181600" y="6477000"/>
            <a:ext cx="188705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100" spc="-5" dirty="0" smtClean="0">
                <a:latin typeface="Times New Roman"/>
                <a:cs typeface="Times New Roman"/>
              </a:rPr>
              <a:t>Безвозмездные поступления</a:t>
            </a:r>
            <a:endParaRPr lang="ru-RU" sz="11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41278" y="149299"/>
            <a:ext cx="7178675" cy="900430"/>
          </a:xfrm>
          <a:custGeom>
            <a:avLst/>
            <a:gdLst/>
            <a:ahLst/>
            <a:cxnLst/>
            <a:rect l="l" t="t" r="r" b="b"/>
            <a:pathLst>
              <a:path w="7178675" h="900430">
                <a:moveTo>
                  <a:pt x="7028167" y="0"/>
                </a:moveTo>
                <a:lnTo>
                  <a:pt x="149999" y="0"/>
                </a:lnTo>
                <a:lnTo>
                  <a:pt x="102588" y="7647"/>
                </a:lnTo>
                <a:lnTo>
                  <a:pt x="61412" y="28941"/>
                </a:lnTo>
                <a:lnTo>
                  <a:pt x="28941" y="61412"/>
                </a:lnTo>
                <a:lnTo>
                  <a:pt x="7647" y="102588"/>
                </a:lnTo>
                <a:lnTo>
                  <a:pt x="0" y="149999"/>
                </a:lnTo>
                <a:lnTo>
                  <a:pt x="0" y="749998"/>
                </a:lnTo>
                <a:lnTo>
                  <a:pt x="7647" y="797409"/>
                </a:lnTo>
                <a:lnTo>
                  <a:pt x="28941" y="838586"/>
                </a:lnTo>
                <a:lnTo>
                  <a:pt x="61412" y="871056"/>
                </a:lnTo>
                <a:lnTo>
                  <a:pt x="102588" y="892351"/>
                </a:lnTo>
                <a:lnTo>
                  <a:pt x="149999" y="899998"/>
                </a:lnTo>
                <a:lnTo>
                  <a:pt x="7028167" y="899998"/>
                </a:lnTo>
                <a:lnTo>
                  <a:pt x="7075584" y="892351"/>
                </a:lnTo>
                <a:lnTo>
                  <a:pt x="7116764" y="871056"/>
                </a:lnTo>
                <a:lnTo>
                  <a:pt x="7149237" y="838586"/>
                </a:lnTo>
                <a:lnTo>
                  <a:pt x="7170532" y="797409"/>
                </a:lnTo>
                <a:lnTo>
                  <a:pt x="7178179" y="749998"/>
                </a:lnTo>
                <a:lnTo>
                  <a:pt x="7178179" y="149999"/>
                </a:lnTo>
                <a:lnTo>
                  <a:pt x="7170532" y="102588"/>
                </a:lnTo>
                <a:lnTo>
                  <a:pt x="7149237" y="61412"/>
                </a:lnTo>
                <a:lnTo>
                  <a:pt x="7116764" y="28941"/>
                </a:lnTo>
                <a:lnTo>
                  <a:pt x="7075584" y="7647"/>
                </a:lnTo>
                <a:lnTo>
                  <a:pt x="702816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1278" y="149299"/>
            <a:ext cx="7178675" cy="900430"/>
          </a:xfrm>
          <a:custGeom>
            <a:avLst/>
            <a:gdLst/>
            <a:ahLst/>
            <a:cxnLst/>
            <a:rect l="l" t="t" r="r" b="b"/>
            <a:pathLst>
              <a:path w="7178675" h="900430">
                <a:moveTo>
                  <a:pt x="0" y="149999"/>
                </a:moveTo>
                <a:lnTo>
                  <a:pt x="7647" y="102588"/>
                </a:lnTo>
                <a:lnTo>
                  <a:pt x="28941" y="61412"/>
                </a:lnTo>
                <a:lnTo>
                  <a:pt x="61412" y="28941"/>
                </a:lnTo>
                <a:lnTo>
                  <a:pt x="102588" y="7647"/>
                </a:lnTo>
                <a:lnTo>
                  <a:pt x="149999" y="0"/>
                </a:lnTo>
                <a:lnTo>
                  <a:pt x="7028167" y="0"/>
                </a:lnTo>
                <a:lnTo>
                  <a:pt x="7075584" y="7647"/>
                </a:lnTo>
                <a:lnTo>
                  <a:pt x="7116764" y="28941"/>
                </a:lnTo>
                <a:lnTo>
                  <a:pt x="7149237" y="61412"/>
                </a:lnTo>
                <a:lnTo>
                  <a:pt x="7170532" y="102588"/>
                </a:lnTo>
                <a:lnTo>
                  <a:pt x="7178179" y="149999"/>
                </a:lnTo>
                <a:lnTo>
                  <a:pt x="7178179" y="749998"/>
                </a:lnTo>
                <a:lnTo>
                  <a:pt x="7170532" y="797409"/>
                </a:lnTo>
                <a:lnTo>
                  <a:pt x="7149237" y="838586"/>
                </a:lnTo>
                <a:lnTo>
                  <a:pt x="7116764" y="871056"/>
                </a:lnTo>
                <a:lnTo>
                  <a:pt x="7075584" y="892351"/>
                </a:lnTo>
                <a:lnTo>
                  <a:pt x="7028167" y="899998"/>
                </a:lnTo>
                <a:lnTo>
                  <a:pt x="149999" y="899998"/>
                </a:lnTo>
                <a:lnTo>
                  <a:pt x="102588" y="892351"/>
                </a:lnTo>
                <a:lnTo>
                  <a:pt x="61412" y="871056"/>
                </a:lnTo>
                <a:lnTo>
                  <a:pt x="28941" y="838586"/>
                </a:lnTo>
                <a:lnTo>
                  <a:pt x="7647" y="797409"/>
                </a:lnTo>
                <a:lnTo>
                  <a:pt x="0" y="749998"/>
                </a:lnTo>
                <a:lnTo>
                  <a:pt x="0" y="149999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233703" y="167495"/>
            <a:ext cx="525208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Безвозмездные поступления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бюджета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 </a:t>
            </a:r>
            <a:r>
              <a:rPr lang="ru-RU" sz="1800" b="1" spc="-5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сельского поселения 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2016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2020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годах,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тыс.</a:t>
            </a:r>
            <a:r>
              <a:rPr sz="1800" b="1" spc="-6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руб.</a:t>
            </a:r>
            <a:endParaRPr sz="1800" dirty="0">
              <a:latin typeface="Bookman Old Style"/>
              <a:cs typeface="Bookman Old Style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219452" y="149301"/>
            <a:ext cx="924546" cy="8508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263650" y="1334466"/>
          <a:ext cx="7965949" cy="45329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45484"/>
                <a:gridCol w="804184"/>
                <a:gridCol w="584272"/>
                <a:gridCol w="657763"/>
                <a:gridCol w="686240"/>
                <a:gridCol w="657763"/>
                <a:gridCol w="686240"/>
                <a:gridCol w="657763"/>
                <a:gridCol w="686240"/>
              </a:tblGrid>
              <a:tr h="334645">
                <a:tc rowSpan="2"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b="1" spc="-5" dirty="0">
                          <a:latin typeface="Arial"/>
                          <a:cs typeface="Arial"/>
                        </a:rPr>
                        <a:t>Показатель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12445" marR="408305" indent="-8699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b="1" spc="-5" dirty="0">
                          <a:latin typeface="Arial"/>
                          <a:cs typeface="Arial"/>
                        </a:rPr>
                        <a:t>2017</a:t>
                      </a:r>
                      <a:r>
                        <a:rPr sz="8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год  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План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417195" marR="387985" indent="-1270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b="1" spc="-5" dirty="0">
                          <a:latin typeface="Arial"/>
                          <a:cs typeface="Arial"/>
                        </a:rPr>
                        <a:t>2018</a:t>
                      </a:r>
                      <a:r>
                        <a:rPr sz="8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год  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прогноз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417195" marR="387985" indent="-1270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b="1" spc="-5" dirty="0">
                          <a:latin typeface="Arial"/>
                          <a:cs typeface="Arial"/>
                        </a:rPr>
                        <a:t>2019</a:t>
                      </a:r>
                      <a:r>
                        <a:rPr sz="8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год  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прогноз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417195" marR="387985" indent="-1270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b="1" spc="-5" dirty="0">
                          <a:latin typeface="Arial"/>
                          <a:cs typeface="Arial"/>
                        </a:rPr>
                        <a:t>2020</a:t>
                      </a:r>
                      <a:r>
                        <a:rPr sz="8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год  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прогноз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010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R="157480" algn="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spc="0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мма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9CFF"/>
                    </a:solidFill>
                  </a:tcPr>
                </a:tc>
                <a:tc>
                  <a:txBody>
                    <a:bodyPr/>
                    <a:lstStyle/>
                    <a:p>
                      <a:pPr marL="130810" marR="113030" indent="10668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% к 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общем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у 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объему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C9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сумма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C9CFF"/>
                    </a:solidFill>
                  </a:tcPr>
                </a:tc>
                <a:tc>
                  <a:txBody>
                    <a:bodyPr/>
                    <a:lstStyle/>
                    <a:p>
                      <a:pPr marL="130810" marR="113030" indent="10668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% к 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общем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у 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объему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C9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сумма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C9CFF"/>
                    </a:solidFill>
                  </a:tcPr>
                </a:tc>
                <a:tc>
                  <a:txBody>
                    <a:bodyPr/>
                    <a:lstStyle/>
                    <a:p>
                      <a:pPr marL="130175" marR="113030" indent="10668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% к 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общем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у 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объему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C9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сумма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C9CFF"/>
                    </a:solidFill>
                  </a:tcPr>
                </a:tc>
                <a:tc>
                  <a:txBody>
                    <a:bodyPr/>
                    <a:lstStyle/>
                    <a:p>
                      <a:pPr marL="130175" marR="113030" indent="10668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% к 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общем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у 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объему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C9C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Безвозмездные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поступления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00" b="1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всего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3208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7241741,10</a:t>
                      </a:r>
                      <a:endParaRPr lang="ru-RU" sz="900" b="1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R="13208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100,0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7733940,1</a:t>
                      </a:r>
                      <a:endParaRPr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100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889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7132268,1</a:t>
                      </a:r>
                    </a:p>
                    <a:p>
                      <a:pPr marL="889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100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825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7137868,1</a:t>
                      </a:r>
                    </a:p>
                    <a:p>
                      <a:pPr marL="825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100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6CC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том</a:t>
                      </a:r>
                      <a:r>
                        <a:rPr sz="9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числе: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97155" marR="1098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Безвозмездные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поступления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от 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других бюджетов бюджетной системы 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Российской</a:t>
                      </a:r>
                      <a:r>
                        <a:rPr sz="9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Федерации,</a:t>
                      </a:r>
                      <a:endParaRPr sz="900" dirty="0">
                        <a:latin typeface="Arial"/>
                        <a:cs typeface="Arial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том</a:t>
                      </a:r>
                      <a:r>
                        <a:rPr sz="9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числе: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13208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7241741,10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100,0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89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7733940,1</a:t>
                      </a:r>
                      <a:endParaRPr lang="ru-RU" sz="9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889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100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25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7132268,1</a:t>
                      </a:r>
                    </a:p>
                    <a:p>
                      <a:pPr marL="825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100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25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7137868,1</a:t>
                      </a:r>
                    </a:p>
                    <a:p>
                      <a:pPr marL="825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100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Дотации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32715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6768300,0</a:t>
                      </a:r>
                      <a:endParaRPr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88595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93,5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5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6822000,0</a:t>
                      </a:r>
                    </a:p>
                    <a:p>
                      <a:pPr marL="825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88595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88,3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5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6703700,0</a:t>
                      </a:r>
                    </a:p>
                    <a:p>
                      <a:pPr marL="825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93,9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5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6703900,0</a:t>
                      </a:r>
                    </a:p>
                    <a:p>
                      <a:pPr marL="825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93,9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</a:tr>
              <a:tr h="519099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Субсидии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64465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315741,0</a:t>
                      </a:r>
                      <a:endParaRPr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4,3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485072,0</a:t>
                      </a:r>
                      <a:endParaRPr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6,2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0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0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</a:tr>
              <a:tr h="747699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Субвенции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97485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138700,0</a:t>
                      </a:r>
                      <a:endParaRPr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1,9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151300,0</a:t>
                      </a:r>
                      <a:endParaRPr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1,9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153000,0</a:t>
                      </a:r>
                      <a:endParaRPr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2,2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158400,00</a:t>
                      </a:r>
                      <a:endParaRPr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2,2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</a:tr>
              <a:tr h="700101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Иные межбюджетные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трансферты,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79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19000,0</a:t>
                      </a:r>
                    </a:p>
                    <a:p>
                      <a:pPr marL="1079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0,3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275568,10</a:t>
                      </a:r>
                      <a:endParaRPr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3,6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275568,1</a:t>
                      </a:r>
                      <a:endParaRPr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3,9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275568,1</a:t>
                      </a:r>
                      <a:endParaRPr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3,9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6" name="object 16"/>
          <p:cNvSpPr/>
          <p:nvPr/>
        </p:nvSpPr>
        <p:spPr>
          <a:xfrm>
            <a:off x="0" y="5921999"/>
            <a:ext cx="1331639" cy="935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07441" y="450956"/>
            <a:ext cx="740219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solidFill>
                  <a:srgbClr val="000000"/>
                </a:solidFill>
              </a:rPr>
              <a:t>Уважаемые</a:t>
            </a:r>
            <a:r>
              <a:rPr sz="2500" spc="-15" dirty="0">
                <a:solidFill>
                  <a:srgbClr val="000000"/>
                </a:solidFill>
              </a:rPr>
              <a:t> </a:t>
            </a:r>
            <a:r>
              <a:rPr sz="2500" spc="-5" dirty="0">
                <a:solidFill>
                  <a:srgbClr val="000000"/>
                </a:solidFill>
              </a:rPr>
              <a:t>жители</a:t>
            </a:r>
            <a:endParaRPr sz="2500" dirty="0"/>
          </a:p>
          <a:p>
            <a:pPr algn="ctr">
              <a:lnSpc>
                <a:spcPct val="100000"/>
              </a:lnSpc>
            </a:pPr>
            <a:r>
              <a:rPr lang="ru-RU" sz="2500" spc="-5" dirty="0" err="1" smtClean="0">
                <a:solidFill>
                  <a:srgbClr val="000000"/>
                </a:solidFill>
              </a:rPr>
              <a:t>Китовского</a:t>
            </a:r>
            <a:r>
              <a:rPr sz="2500" spc="-5" dirty="0" smtClean="0">
                <a:solidFill>
                  <a:srgbClr val="000000"/>
                </a:solidFill>
              </a:rPr>
              <a:t> </a:t>
            </a:r>
            <a:r>
              <a:rPr sz="2500" spc="-5" dirty="0">
                <a:solidFill>
                  <a:srgbClr val="000000"/>
                </a:solidFill>
              </a:rPr>
              <a:t>сельского</a:t>
            </a:r>
            <a:r>
              <a:rPr sz="2500" spc="-15" dirty="0">
                <a:solidFill>
                  <a:srgbClr val="000000"/>
                </a:solidFill>
              </a:rPr>
              <a:t> </a:t>
            </a:r>
            <a:r>
              <a:rPr sz="2500" spc="-5" dirty="0">
                <a:solidFill>
                  <a:srgbClr val="000000"/>
                </a:solidFill>
              </a:rPr>
              <a:t>поселения!</a:t>
            </a:r>
            <a:endParaRPr sz="2500" dirty="0"/>
          </a:p>
        </p:txBody>
      </p:sp>
      <p:sp>
        <p:nvSpPr>
          <p:cNvPr id="12" name="object 12"/>
          <p:cNvSpPr/>
          <p:nvPr/>
        </p:nvSpPr>
        <p:spPr>
          <a:xfrm>
            <a:off x="428599" y="1500174"/>
            <a:ext cx="8358505" cy="4709160"/>
          </a:xfrm>
          <a:custGeom>
            <a:avLst/>
            <a:gdLst/>
            <a:ahLst/>
            <a:cxnLst/>
            <a:rect l="l" t="t" r="r" b="b"/>
            <a:pathLst>
              <a:path w="8358505" h="4709160">
                <a:moveTo>
                  <a:pt x="0" y="0"/>
                </a:moveTo>
                <a:lnTo>
                  <a:pt x="8358251" y="0"/>
                </a:lnTo>
                <a:lnTo>
                  <a:pt x="8358251" y="4708982"/>
                </a:lnTo>
                <a:lnTo>
                  <a:pt x="0" y="4708982"/>
                </a:lnTo>
                <a:lnTo>
                  <a:pt x="0" y="0"/>
                </a:lnTo>
                <a:close/>
              </a:path>
            </a:pathLst>
          </a:custGeom>
          <a:solidFill>
            <a:srgbClr val="CAC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910350" y="0"/>
            <a:ext cx="1233649" cy="154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07335" y="1528622"/>
            <a:ext cx="8202295" cy="50398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indent="472440" algn="just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latin typeface="Arial"/>
                <a:cs typeface="Arial"/>
              </a:rPr>
              <a:t>Предлагаем </a:t>
            </a:r>
            <a:r>
              <a:rPr sz="1500" spc="-5" dirty="0">
                <a:latin typeface="Arial"/>
                <a:cs typeface="Arial"/>
              </a:rPr>
              <a:t>вашему вниманию </a:t>
            </a:r>
            <a:r>
              <a:rPr sz="1500" spc="-10" dirty="0">
                <a:latin typeface="Arial"/>
                <a:cs typeface="Arial"/>
              </a:rPr>
              <a:t>презентацию </a:t>
            </a:r>
            <a:r>
              <a:rPr sz="1500" spc="-15" dirty="0">
                <a:latin typeface="Arial"/>
                <a:cs typeface="Arial"/>
              </a:rPr>
              <a:t>«Бюджет </a:t>
            </a:r>
            <a:r>
              <a:rPr sz="1500" dirty="0">
                <a:latin typeface="Arial"/>
                <a:cs typeface="Arial"/>
              </a:rPr>
              <a:t>для </a:t>
            </a:r>
            <a:r>
              <a:rPr sz="1500" spc="-5" dirty="0">
                <a:latin typeface="Arial"/>
                <a:cs typeface="Arial"/>
              </a:rPr>
              <a:t>граждан» </a:t>
            </a:r>
            <a:r>
              <a:rPr sz="1500" dirty="0">
                <a:latin typeface="Arial"/>
                <a:cs typeface="Arial"/>
              </a:rPr>
              <a:t>к проекту  </a:t>
            </a:r>
            <a:r>
              <a:rPr sz="1500" spc="-5" dirty="0">
                <a:latin typeface="Arial"/>
                <a:cs typeface="Arial"/>
              </a:rPr>
              <a:t>решения </a:t>
            </a:r>
            <a:r>
              <a:rPr sz="1500" dirty="0">
                <a:latin typeface="Arial"/>
                <a:cs typeface="Arial"/>
              </a:rPr>
              <a:t>о </a:t>
            </a:r>
            <a:r>
              <a:rPr sz="1500" spc="-20" dirty="0" err="1">
                <a:latin typeface="Arial"/>
                <a:cs typeface="Arial"/>
              </a:rPr>
              <a:t>бюджете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lang="ru-RU" sz="1500" spc="-15" dirty="0" err="1" smtClean="0">
                <a:latin typeface="Arial"/>
                <a:cs typeface="Arial"/>
              </a:rPr>
              <a:t>Китовского</a:t>
            </a:r>
            <a:r>
              <a:rPr sz="1500" spc="-15" dirty="0" smtClean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сельского поселения </a:t>
            </a:r>
            <a:r>
              <a:rPr sz="1500" spc="-5" dirty="0">
                <a:latin typeface="Arial"/>
                <a:cs typeface="Arial"/>
              </a:rPr>
              <a:t>на 2018 </a:t>
            </a:r>
            <a:r>
              <a:rPr sz="1500" spc="-25" dirty="0">
                <a:latin typeface="Arial"/>
                <a:cs typeface="Arial"/>
              </a:rPr>
              <a:t>год </a:t>
            </a:r>
            <a:r>
              <a:rPr sz="1500" dirty="0">
                <a:latin typeface="Arial"/>
                <a:cs typeface="Arial"/>
              </a:rPr>
              <a:t>и </a:t>
            </a:r>
            <a:r>
              <a:rPr sz="1500" spc="-10" dirty="0">
                <a:latin typeface="Arial"/>
                <a:cs typeface="Arial"/>
              </a:rPr>
              <a:t>на </a:t>
            </a:r>
            <a:r>
              <a:rPr sz="1500" spc="-5" dirty="0">
                <a:latin typeface="Arial"/>
                <a:cs typeface="Arial"/>
              </a:rPr>
              <a:t>плановый  </a:t>
            </a:r>
            <a:r>
              <a:rPr sz="1500" spc="-10" dirty="0">
                <a:latin typeface="Arial"/>
                <a:cs typeface="Arial"/>
              </a:rPr>
              <a:t>период </a:t>
            </a:r>
            <a:r>
              <a:rPr sz="1500" spc="-5" dirty="0">
                <a:latin typeface="Arial"/>
                <a:cs typeface="Arial"/>
              </a:rPr>
              <a:t>2019 </a:t>
            </a:r>
            <a:r>
              <a:rPr sz="1500" dirty="0">
                <a:latin typeface="Arial"/>
                <a:cs typeface="Arial"/>
              </a:rPr>
              <a:t>и </a:t>
            </a:r>
            <a:r>
              <a:rPr sz="1500" spc="-5" dirty="0">
                <a:latin typeface="Arial"/>
                <a:cs typeface="Arial"/>
              </a:rPr>
              <a:t>2020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spc="-15" dirty="0">
                <a:latin typeface="Arial"/>
                <a:cs typeface="Arial"/>
              </a:rPr>
              <a:t>годов.</a:t>
            </a:r>
            <a:endParaRPr sz="1500" dirty="0">
              <a:latin typeface="Arial"/>
              <a:cs typeface="Arial"/>
            </a:endParaRPr>
          </a:p>
          <a:p>
            <a:pPr marL="12700" marR="5080" indent="525780" algn="just">
              <a:lnSpc>
                <a:spcPct val="100000"/>
              </a:lnSpc>
            </a:pPr>
            <a:r>
              <a:rPr sz="1500" dirty="0">
                <a:latin typeface="Arial"/>
                <a:cs typeface="Arial"/>
              </a:rPr>
              <a:t>В </a:t>
            </a:r>
            <a:r>
              <a:rPr sz="1500" spc="-10" dirty="0">
                <a:latin typeface="Arial"/>
                <a:cs typeface="Arial"/>
              </a:rPr>
              <a:t>настоящее </a:t>
            </a:r>
            <a:r>
              <a:rPr sz="1500" spc="-5" dirty="0">
                <a:latin typeface="Arial"/>
                <a:cs typeface="Arial"/>
              </a:rPr>
              <a:t>время </a:t>
            </a:r>
            <a:r>
              <a:rPr sz="1500" spc="-10" dirty="0">
                <a:latin typeface="Arial"/>
                <a:cs typeface="Arial"/>
              </a:rPr>
              <a:t>обеспечение открытости </a:t>
            </a:r>
            <a:r>
              <a:rPr sz="1500" dirty="0">
                <a:latin typeface="Arial"/>
                <a:cs typeface="Arial"/>
              </a:rPr>
              <a:t>и </a:t>
            </a:r>
            <a:r>
              <a:rPr sz="1500" spc="-10" dirty="0">
                <a:latin typeface="Arial"/>
                <a:cs typeface="Arial"/>
              </a:rPr>
              <a:t>прозрачности </a:t>
            </a:r>
            <a:r>
              <a:rPr sz="1500" spc="-15" dirty="0">
                <a:latin typeface="Arial"/>
                <a:cs typeface="Arial"/>
              </a:rPr>
              <a:t>бюджетного </a:t>
            </a:r>
            <a:r>
              <a:rPr sz="1500" spc="-5" dirty="0">
                <a:latin typeface="Arial"/>
                <a:cs typeface="Arial"/>
              </a:rPr>
              <a:t>процесса  </a:t>
            </a:r>
            <a:r>
              <a:rPr sz="1500" spc="-15" dirty="0">
                <a:latin typeface="Arial"/>
                <a:cs typeface="Arial"/>
              </a:rPr>
              <a:t>является </a:t>
            </a:r>
            <a:r>
              <a:rPr sz="1500" spc="-10" dirty="0">
                <a:latin typeface="Arial"/>
                <a:cs typeface="Arial"/>
              </a:rPr>
              <a:t>одним </a:t>
            </a:r>
            <a:r>
              <a:rPr sz="1500" dirty="0">
                <a:latin typeface="Arial"/>
                <a:cs typeface="Arial"/>
              </a:rPr>
              <a:t>из </a:t>
            </a:r>
            <a:r>
              <a:rPr sz="1500" spc="-5" dirty="0">
                <a:latin typeface="Arial"/>
                <a:cs typeface="Arial"/>
              </a:rPr>
              <a:t>ключевых </a:t>
            </a:r>
            <a:r>
              <a:rPr sz="1500" spc="-10" dirty="0">
                <a:latin typeface="Arial"/>
                <a:cs typeface="Arial"/>
              </a:rPr>
              <a:t>направлений деятельности органов местного  самоуправления. </a:t>
            </a:r>
            <a:r>
              <a:rPr sz="1500" spc="-5" dirty="0">
                <a:latin typeface="Arial"/>
                <a:cs typeface="Arial"/>
              </a:rPr>
              <a:t>Для </a:t>
            </a:r>
            <a:r>
              <a:rPr sz="1500" spc="-15" dirty="0">
                <a:latin typeface="Arial"/>
                <a:cs typeface="Arial"/>
              </a:rPr>
              <a:t>того, </a:t>
            </a:r>
            <a:r>
              <a:rPr sz="1500" spc="-5" dirty="0">
                <a:latin typeface="Arial"/>
                <a:cs typeface="Arial"/>
              </a:rPr>
              <a:t>чтобы </a:t>
            </a:r>
            <a:r>
              <a:rPr sz="1500" dirty="0">
                <a:latin typeface="Arial"/>
                <a:cs typeface="Arial"/>
              </a:rPr>
              <a:t>каждый </a:t>
            </a:r>
            <a:r>
              <a:rPr sz="1500" spc="-15" dirty="0">
                <a:latin typeface="Arial"/>
                <a:cs typeface="Arial"/>
              </a:rPr>
              <a:t>житель </a:t>
            </a:r>
            <a:r>
              <a:rPr sz="1500" spc="-10" dirty="0">
                <a:latin typeface="Arial"/>
                <a:cs typeface="Arial"/>
              </a:rPr>
              <a:t>поселения </a:t>
            </a:r>
            <a:r>
              <a:rPr sz="1500" dirty="0">
                <a:latin typeface="Arial"/>
                <a:cs typeface="Arial"/>
              </a:rPr>
              <a:t>мог </a:t>
            </a:r>
            <a:r>
              <a:rPr sz="1500" spc="-10" dirty="0">
                <a:latin typeface="Arial"/>
                <a:cs typeface="Arial"/>
              </a:rPr>
              <a:t>получить </a:t>
            </a:r>
            <a:r>
              <a:rPr sz="1500" dirty="0">
                <a:latin typeface="Arial"/>
                <a:cs typeface="Arial"/>
              </a:rPr>
              <a:t>информацию о  </a:t>
            </a:r>
            <a:r>
              <a:rPr sz="1500" spc="-20" dirty="0" err="1">
                <a:latin typeface="Arial"/>
                <a:cs typeface="Arial"/>
              </a:rPr>
              <a:t>бюджете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lang="ru-RU" sz="1500" spc="-15" dirty="0" err="1" smtClean="0">
                <a:latin typeface="Arial"/>
                <a:cs typeface="Arial"/>
              </a:rPr>
              <a:t>Китовского</a:t>
            </a:r>
            <a:r>
              <a:rPr sz="1500" spc="-15" dirty="0" smtClean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сельского поселения </a:t>
            </a:r>
            <a:r>
              <a:rPr sz="1500" spc="-5" dirty="0">
                <a:latin typeface="Arial"/>
                <a:cs typeface="Arial"/>
              </a:rPr>
              <a:t>на 2018 </a:t>
            </a:r>
            <a:r>
              <a:rPr sz="1500" spc="-25" dirty="0">
                <a:latin typeface="Arial"/>
                <a:cs typeface="Arial"/>
              </a:rPr>
              <a:t>год </a:t>
            </a:r>
            <a:r>
              <a:rPr sz="1500" dirty="0">
                <a:latin typeface="Arial"/>
                <a:cs typeface="Arial"/>
              </a:rPr>
              <a:t>и </a:t>
            </a:r>
            <a:r>
              <a:rPr sz="1500" spc="-5" dirty="0">
                <a:latin typeface="Arial"/>
                <a:cs typeface="Arial"/>
              </a:rPr>
              <a:t>на плановый </a:t>
            </a:r>
            <a:r>
              <a:rPr sz="1500" spc="-10" dirty="0">
                <a:latin typeface="Arial"/>
                <a:cs typeface="Arial"/>
              </a:rPr>
              <a:t>период </a:t>
            </a:r>
            <a:r>
              <a:rPr sz="1500" spc="-5" dirty="0">
                <a:latin typeface="Arial"/>
                <a:cs typeface="Arial"/>
              </a:rPr>
              <a:t>2019  </a:t>
            </a:r>
            <a:r>
              <a:rPr sz="1500" dirty="0">
                <a:latin typeface="Arial"/>
                <a:cs typeface="Arial"/>
              </a:rPr>
              <a:t>и </a:t>
            </a:r>
            <a:r>
              <a:rPr sz="1500" spc="-5" dirty="0">
                <a:latin typeface="Arial"/>
                <a:cs typeface="Arial"/>
              </a:rPr>
              <a:t>2020 </a:t>
            </a:r>
            <a:r>
              <a:rPr sz="1500" spc="-15" dirty="0">
                <a:latin typeface="Arial"/>
                <a:cs typeface="Arial"/>
              </a:rPr>
              <a:t>годов, </a:t>
            </a:r>
            <a:r>
              <a:rPr sz="1500" spc="-5" dirty="0">
                <a:latin typeface="Arial"/>
                <a:cs typeface="Arial"/>
              </a:rPr>
              <a:t>текст проекта решения </a:t>
            </a:r>
            <a:r>
              <a:rPr sz="1500" dirty="0">
                <a:latin typeface="Arial"/>
                <a:cs typeface="Arial"/>
              </a:rPr>
              <a:t>о </a:t>
            </a:r>
            <a:r>
              <a:rPr sz="1500" spc="-20" dirty="0">
                <a:latin typeface="Arial"/>
                <a:cs typeface="Arial"/>
              </a:rPr>
              <a:t>бюджете</a:t>
            </a:r>
            <a:r>
              <a:rPr sz="1500" spc="37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размещен </a:t>
            </a:r>
            <a:r>
              <a:rPr sz="1500" spc="-10" dirty="0">
                <a:latin typeface="Arial"/>
                <a:cs typeface="Arial"/>
              </a:rPr>
              <a:t>на </a:t>
            </a:r>
            <a:r>
              <a:rPr sz="1500" spc="-5" dirty="0">
                <a:latin typeface="Arial"/>
                <a:cs typeface="Arial"/>
              </a:rPr>
              <a:t>официальном </a:t>
            </a:r>
            <a:r>
              <a:rPr sz="1500" spc="-10" dirty="0" err="1">
                <a:latin typeface="Arial"/>
                <a:cs typeface="Arial"/>
              </a:rPr>
              <a:t>сайте</a:t>
            </a:r>
            <a:r>
              <a:rPr sz="1500" spc="-10" dirty="0">
                <a:latin typeface="Arial"/>
                <a:cs typeface="Arial"/>
              </a:rPr>
              <a:t> </a:t>
            </a:r>
            <a:r>
              <a:rPr lang="en-US" sz="1500" spc="-10" dirty="0" smtClean="0">
                <a:latin typeface="Arial"/>
                <a:cs typeface="Arial"/>
              </a:rPr>
              <a:t>http://kitovo.ru/documents/636.html</a:t>
            </a:r>
            <a:r>
              <a:rPr lang="ru-RU" sz="1500" spc="-10" dirty="0" smtClean="0">
                <a:latin typeface="Arial"/>
                <a:cs typeface="Arial"/>
              </a:rPr>
              <a:t>.</a:t>
            </a:r>
            <a:endParaRPr sz="1500" dirty="0">
              <a:latin typeface="Arial"/>
              <a:cs typeface="Arial"/>
            </a:endParaRPr>
          </a:p>
          <a:p>
            <a:pPr marL="12700" marR="5715" indent="525780" algn="just">
              <a:lnSpc>
                <a:spcPct val="100000"/>
              </a:lnSpc>
            </a:pPr>
            <a:r>
              <a:rPr sz="1500" spc="-10" dirty="0">
                <a:latin typeface="Arial"/>
                <a:cs typeface="Arial"/>
              </a:rPr>
              <a:t>Мы </a:t>
            </a:r>
            <a:r>
              <a:rPr sz="1500" spc="-5" dirty="0">
                <a:latin typeface="Arial"/>
                <a:cs typeface="Arial"/>
              </a:rPr>
              <a:t>постарались доступно </a:t>
            </a:r>
            <a:r>
              <a:rPr sz="1500" spc="-10" dirty="0">
                <a:latin typeface="Arial"/>
                <a:cs typeface="Arial"/>
              </a:rPr>
              <a:t>отразить </a:t>
            </a:r>
            <a:r>
              <a:rPr sz="1500" spc="-5" dirty="0">
                <a:latin typeface="Arial"/>
                <a:cs typeface="Arial"/>
              </a:rPr>
              <a:t>основные </a:t>
            </a:r>
            <a:r>
              <a:rPr sz="1500" spc="-10" dirty="0">
                <a:latin typeface="Arial"/>
                <a:cs typeface="Arial"/>
              </a:rPr>
              <a:t>параметры </a:t>
            </a:r>
            <a:r>
              <a:rPr sz="1500" spc="-20" dirty="0">
                <a:latin typeface="Arial"/>
                <a:cs typeface="Arial"/>
              </a:rPr>
              <a:t>бюджета </a:t>
            </a:r>
            <a:r>
              <a:rPr sz="1500" spc="-5" dirty="0">
                <a:latin typeface="Arial"/>
                <a:cs typeface="Arial"/>
              </a:rPr>
              <a:t>на 2018 </a:t>
            </a:r>
            <a:r>
              <a:rPr sz="1500" spc="-25" dirty="0">
                <a:latin typeface="Arial"/>
                <a:cs typeface="Arial"/>
              </a:rPr>
              <a:t>год </a:t>
            </a:r>
            <a:r>
              <a:rPr sz="1500" dirty="0">
                <a:latin typeface="Arial"/>
                <a:cs typeface="Arial"/>
              </a:rPr>
              <a:t>и </a:t>
            </a:r>
            <a:r>
              <a:rPr sz="1500" spc="-5" dirty="0">
                <a:latin typeface="Arial"/>
                <a:cs typeface="Arial"/>
              </a:rPr>
              <a:t>на  плановый </a:t>
            </a:r>
            <a:r>
              <a:rPr sz="1500" spc="-10" dirty="0">
                <a:latin typeface="Arial"/>
                <a:cs typeface="Arial"/>
              </a:rPr>
              <a:t>период </a:t>
            </a:r>
            <a:r>
              <a:rPr sz="1500" spc="-5" dirty="0">
                <a:latin typeface="Arial"/>
                <a:cs typeface="Arial"/>
              </a:rPr>
              <a:t>2019 </a:t>
            </a:r>
            <a:r>
              <a:rPr sz="1500" dirty="0">
                <a:latin typeface="Arial"/>
                <a:cs typeface="Arial"/>
              </a:rPr>
              <a:t>и </a:t>
            </a:r>
            <a:r>
              <a:rPr sz="1500" spc="-5" dirty="0">
                <a:latin typeface="Arial"/>
                <a:cs typeface="Arial"/>
              </a:rPr>
              <a:t>2020 </a:t>
            </a:r>
            <a:r>
              <a:rPr sz="1500" spc="-15" dirty="0">
                <a:latin typeface="Arial"/>
                <a:cs typeface="Arial"/>
              </a:rPr>
              <a:t>годов. Граждане </a:t>
            </a:r>
            <a:r>
              <a:rPr sz="1500" spc="0" dirty="0">
                <a:latin typeface="Arial"/>
                <a:cs typeface="Arial"/>
              </a:rPr>
              <a:t>как </a:t>
            </a:r>
            <a:r>
              <a:rPr sz="1500" spc="-10" dirty="0">
                <a:latin typeface="Arial"/>
                <a:cs typeface="Arial"/>
              </a:rPr>
              <a:t>налогоплательщики </a:t>
            </a:r>
            <a:r>
              <a:rPr sz="1500" dirty="0">
                <a:latin typeface="Arial"/>
                <a:cs typeface="Arial"/>
              </a:rPr>
              <a:t>и </a:t>
            </a:r>
            <a:r>
              <a:rPr sz="1500" spc="5" dirty="0">
                <a:latin typeface="Arial"/>
                <a:cs typeface="Arial"/>
              </a:rPr>
              <a:t>как </a:t>
            </a:r>
            <a:r>
              <a:rPr sz="1500" spc="-15" dirty="0">
                <a:latin typeface="Arial"/>
                <a:cs typeface="Arial"/>
              </a:rPr>
              <a:t>потребители  </a:t>
            </a:r>
            <a:r>
              <a:rPr sz="1500" spc="-5" dirty="0">
                <a:latin typeface="Arial"/>
                <a:cs typeface="Arial"/>
              </a:rPr>
              <a:t>муниципальных </a:t>
            </a:r>
            <a:r>
              <a:rPr sz="1500" spc="-10" dirty="0">
                <a:latin typeface="Arial"/>
                <a:cs typeface="Arial"/>
              </a:rPr>
              <a:t>услуг должны </a:t>
            </a:r>
            <a:r>
              <a:rPr sz="1500" spc="-5" dirty="0">
                <a:latin typeface="Arial"/>
                <a:cs typeface="Arial"/>
              </a:rPr>
              <a:t>быть </a:t>
            </a:r>
            <a:r>
              <a:rPr sz="1500" spc="-10" dirty="0">
                <a:latin typeface="Arial"/>
                <a:cs typeface="Arial"/>
              </a:rPr>
              <a:t>уверены </a:t>
            </a:r>
            <a:r>
              <a:rPr sz="1500" dirty="0">
                <a:latin typeface="Arial"/>
                <a:cs typeface="Arial"/>
              </a:rPr>
              <a:t>в </a:t>
            </a:r>
            <a:r>
              <a:rPr sz="1500" spc="-10" dirty="0">
                <a:latin typeface="Arial"/>
                <a:cs typeface="Arial"/>
              </a:rPr>
              <a:t>том, что </a:t>
            </a:r>
            <a:r>
              <a:rPr sz="1500" spc="-15" dirty="0">
                <a:latin typeface="Arial"/>
                <a:cs typeface="Arial"/>
              </a:rPr>
              <a:t>бюджетные </a:t>
            </a:r>
            <a:r>
              <a:rPr sz="1500" spc="-10" dirty="0">
                <a:latin typeface="Arial"/>
                <a:cs typeface="Arial"/>
              </a:rPr>
              <a:t>средства </a:t>
            </a:r>
            <a:r>
              <a:rPr sz="1500" spc="-15" dirty="0">
                <a:latin typeface="Arial"/>
                <a:cs typeface="Arial"/>
              </a:rPr>
              <a:t>используются  </a:t>
            </a:r>
            <a:r>
              <a:rPr sz="1500" spc="-10" dirty="0">
                <a:latin typeface="Arial"/>
                <a:cs typeface="Arial"/>
              </a:rPr>
              <a:t>прозрачно </a:t>
            </a:r>
            <a:r>
              <a:rPr sz="1500" dirty="0">
                <a:latin typeface="Arial"/>
                <a:cs typeface="Arial"/>
              </a:rPr>
              <a:t>и </a:t>
            </a:r>
            <a:r>
              <a:rPr sz="1500" spc="-5" dirty="0">
                <a:latin typeface="Arial"/>
                <a:cs typeface="Arial"/>
              </a:rPr>
              <a:t>эффективно, приносят </a:t>
            </a:r>
            <a:r>
              <a:rPr sz="1500" spc="-10" dirty="0">
                <a:latin typeface="Arial"/>
                <a:cs typeface="Arial"/>
              </a:rPr>
              <a:t>конкретные </a:t>
            </a:r>
            <a:r>
              <a:rPr sz="1500" spc="-30" dirty="0">
                <a:latin typeface="Arial"/>
                <a:cs typeface="Arial"/>
              </a:rPr>
              <a:t>результаты, </a:t>
            </a:r>
            <a:r>
              <a:rPr sz="1500" spc="5" dirty="0">
                <a:latin typeface="Arial"/>
                <a:cs typeface="Arial"/>
              </a:rPr>
              <a:t>как </a:t>
            </a:r>
            <a:r>
              <a:rPr sz="1500" dirty="0">
                <a:latin typeface="Arial"/>
                <a:cs typeface="Arial"/>
              </a:rPr>
              <a:t>для </a:t>
            </a:r>
            <a:r>
              <a:rPr sz="1500" spc="-10" dirty="0">
                <a:latin typeface="Arial"/>
                <a:cs typeface="Arial"/>
              </a:rPr>
              <a:t>поселения </a:t>
            </a:r>
            <a:r>
              <a:rPr sz="1500" dirty="0">
                <a:latin typeface="Arial"/>
                <a:cs typeface="Arial"/>
              </a:rPr>
              <a:t>в </a:t>
            </a:r>
            <a:r>
              <a:rPr sz="1500" spc="-10" dirty="0">
                <a:latin typeface="Arial"/>
                <a:cs typeface="Arial"/>
              </a:rPr>
              <a:t>целом,  так </a:t>
            </a:r>
            <a:r>
              <a:rPr sz="1500" dirty="0">
                <a:latin typeface="Arial"/>
                <a:cs typeface="Arial"/>
              </a:rPr>
              <a:t>и для </a:t>
            </a:r>
            <a:r>
              <a:rPr sz="1500" spc="0" dirty="0">
                <a:latin typeface="Arial"/>
                <a:cs typeface="Arial"/>
              </a:rPr>
              <a:t>каждой </a:t>
            </a:r>
            <a:r>
              <a:rPr sz="1500" spc="-5" dirty="0">
                <a:latin typeface="Arial"/>
                <a:cs typeface="Arial"/>
              </a:rPr>
              <a:t>семьи, </a:t>
            </a:r>
            <a:r>
              <a:rPr sz="1500" dirty="0">
                <a:latin typeface="Arial"/>
                <a:cs typeface="Arial"/>
              </a:rPr>
              <a:t>для </a:t>
            </a:r>
            <a:r>
              <a:rPr sz="1500" spc="-5" dirty="0">
                <a:latin typeface="Arial"/>
                <a:cs typeface="Arial"/>
              </a:rPr>
              <a:t>каждого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человека</a:t>
            </a:r>
            <a:endParaRPr sz="1500" dirty="0">
              <a:latin typeface="Arial"/>
              <a:cs typeface="Arial"/>
            </a:endParaRPr>
          </a:p>
          <a:p>
            <a:pPr marL="12700" marR="5080" indent="525780" algn="just">
              <a:lnSpc>
                <a:spcPct val="100000"/>
              </a:lnSpc>
            </a:pPr>
            <a:r>
              <a:rPr sz="1500" spc="-5" dirty="0">
                <a:latin typeface="Arial"/>
                <a:cs typeface="Arial"/>
              </a:rPr>
              <a:t>Надеемся, </a:t>
            </a:r>
            <a:r>
              <a:rPr sz="1500" spc="-10" dirty="0">
                <a:latin typeface="Arial"/>
                <a:cs typeface="Arial"/>
              </a:rPr>
              <a:t>что </a:t>
            </a:r>
            <a:r>
              <a:rPr sz="1500" spc="-5" dirty="0">
                <a:latin typeface="Arial"/>
                <a:cs typeface="Arial"/>
              </a:rPr>
              <a:t>информация, </a:t>
            </a:r>
            <a:r>
              <a:rPr sz="1500" spc="-10" dirty="0">
                <a:latin typeface="Arial"/>
                <a:cs typeface="Arial"/>
              </a:rPr>
              <a:t>представленная </a:t>
            </a:r>
            <a:r>
              <a:rPr sz="1500" dirty="0">
                <a:latin typeface="Arial"/>
                <a:cs typeface="Arial"/>
              </a:rPr>
              <a:t>в </a:t>
            </a:r>
            <a:r>
              <a:rPr sz="1500" spc="-5" dirty="0">
                <a:latin typeface="Arial"/>
                <a:cs typeface="Arial"/>
              </a:rPr>
              <a:t>информативной </a:t>
            </a:r>
            <a:r>
              <a:rPr sz="1500" dirty="0">
                <a:latin typeface="Arial"/>
                <a:cs typeface="Arial"/>
              </a:rPr>
              <a:t>и компактной </a:t>
            </a:r>
            <a:r>
              <a:rPr sz="1500" spc="-5" dirty="0">
                <a:latin typeface="Arial"/>
                <a:cs typeface="Arial"/>
              </a:rPr>
              <a:t>форме,  </a:t>
            </a:r>
            <a:r>
              <a:rPr sz="1500" spc="-10" dirty="0">
                <a:latin typeface="Arial"/>
                <a:cs typeface="Arial"/>
              </a:rPr>
              <a:t>позволит вам углубить </a:t>
            </a:r>
            <a:r>
              <a:rPr sz="1500" spc="-5" dirty="0">
                <a:latin typeface="Arial"/>
                <a:cs typeface="Arial"/>
              </a:rPr>
              <a:t>свои знания </a:t>
            </a:r>
            <a:r>
              <a:rPr sz="1500" dirty="0">
                <a:latin typeface="Arial"/>
                <a:cs typeface="Arial"/>
              </a:rPr>
              <a:t>о </a:t>
            </a:r>
            <a:r>
              <a:rPr sz="1500" spc="-20" dirty="0">
                <a:latin typeface="Arial"/>
                <a:cs typeface="Arial"/>
              </a:rPr>
              <a:t>бюджете </a:t>
            </a:r>
            <a:r>
              <a:rPr sz="1500" dirty="0">
                <a:latin typeface="Arial"/>
                <a:cs typeface="Arial"/>
              </a:rPr>
              <a:t>и </a:t>
            </a:r>
            <a:r>
              <a:rPr sz="1500" spc="-15" dirty="0">
                <a:latin typeface="Arial"/>
                <a:cs typeface="Arial"/>
              </a:rPr>
              <a:t>создать </a:t>
            </a:r>
            <a:r>
              <a:rPr sz="1500" spc="-5" dirty="0">
                <a:latin typeface="Arial"/>
                <a:cs typeface="Arial"/>
              </a:rPr>
              <a:t>основы для активного участия </a:t>
            </a:r>
            <a:r>
              <a:rPr sz="1500" dirty="0">
                <a:latin typeface="Arial"/>
                <a:cs typeface="Arial"/>
              </a:rPr>
              <a:t>в  </a:t>
            </a:r>
            <a:r>
              <a:rPr sz="1500" spc="-10" dirty="0">
                <a:latin typeface="Arial"/>
                <a:cs typeface="Arial"/>
              </a:rPr>
              <a:t>бюджетном </a:t>
            </a:r>
            <a:r>
              <a:rPr sz="1500" spc="-5" dirty="0" err="1">
                <a:latin typeface="Arial"/>
                <a:cs typeface="Arial"/>
              </a:rPr>
              <a:t>процессе</a:t>
            </a:r>
            <a:r>
              <a:rPr sz="1500" spc="-5" dirty="0">
                <a:latin typeface="Arial"/>
                <a:cs typeface="Arial"/>
              </a:rPr>
              <a:t> </a:t>
            </a:r>
            <a:r>
              <a:rPr lang="ru-RU" sz="1500" spc="-10" dirty="0" err="1" smtClean="0">
                <a:latin typeface="Arial"/>
                <a:cs typeface="Arial"/>
              </a:rPr>
              <a:t>Китовского</a:t>
            </a:r>
            <a:r>
              <a:rPr sz="1500" spc="-10" dirty="0" smtClean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сельского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поселения.</a:t>
            </a:r>
            <a:endParaRPr sz="1500" dirty="0">
              <a:latin typeface="Arial"/>
              <a:cs typeface="Arial"/>
            </a:endParaRPr>
          </a:p>
          <a:p>
            <a:pPr marL="12700" marR="5715" indent="525780" algn="just">
              <a:lnSpc>
                <a:spcPct val="100000"/>
              </a:lnSpc>
            </a:pPr>
            <a:r>
              <a:rPr sz="1500" spc="-15" dirty="0">
                <a:latin typeface="Arial"/>
                <a:cs typeface="Arial"/>
              </a:rPr>
              <a:t>«Бюджет </a:t>
            </a:r>
            <a:r>
              <a:rPr sz="1500" spc="-5" dirty="0">
                <a:latin typeface="Arial"/>
                <a:cs typeface="Arial"/>
              </a:rPr>
              <a:t>для граждан» </a:t>
            </a:r>
            <a:r>
              <a:rPr sz="1500" spc="-10" dirty="0">
                <a:latin typeface="Arial"/>
                <a:cs typeface="Arial"/>
              </a:rPr>
              <a:t>нацелен </a:t>
            </a:r>
            <a:r>
              <a:rPr sz="1500" spc="-5" dirty="0">
                <a:latin typeface="Arial"/>
                <a:cs typeface="Arial"/>
              </a:rPr>
              <a:t>на </a:t>
            </a:r>
            <a:r>
              <a:rPr sz="1500" spc="-10" dirty="0">
                <a:latin typeface="Arial"/>
                <a:cs typeface="Arial"/>
              </a:rPr>
              <a:t>получение обратной связи </a:t>
            </a:r>
            <a:r>
              <a:rPr sz="1500" spc="-20" dirty="0">
                <a:latin typeface="Arial"/>
                <a:cs typeface="Arial"/>
              </a:rPr>
              <a:t>от </a:t>
            </a:r>
            <a:r>
              <a:rPr sz="1500" spc="-5" dirty="0">
                <a:latin typeface="Arial"/>
                <a:cs typeface="Arial"/>
              </a:rPr>
              <a:t>граждан, </a:t>
            </a:r>
            <a:r>
              <a:rPr sz="1500" spc="-10" dirty="0">
                <a:latin typeface="Arial"/>
                <a:cs typeface="Arial"/>
              </a:rPr>
              <a:t>которым  </a:t>
            </a:r>
            <a:r>
              <a:rPr sz="1500" spc="-5" dirty="0">
                <a:latin typeface="Arial"/>
                <a:cs typeface="Arial"/>
              </a:rPr>
              <a:t>интересны современные </a:t>
            </a:r>
            <a:r>
              <a:rPr sz="1500" spc="-10" dirty="0">
                <a:latin typeface="Arial"/>
                <a:cs typeface="Arial"/>
              </a:rPr>
              <a:t>проблемы </a:t>
            </a:r>
            <a:r>
              <a:rPr sz="1500" spc="-5" dirty="0">
                <a:latin typeface="Arial"/>
                <a:cs typeface="Arial"/>
              </a:rPr>
              <a:t>муниципальных </a:t>
            </a:r>
            <a:r>
              <a:rPr sz="1500" dirty="0">
                <a:latin typeface="Arial"/>
                <a:cs typeface="Arial"/>
              </a:rPr>
              <a:t>финансов в </a:t>
            </a:r>
            <a:r>
              <a:rPr lang="ru-RU" sz="1500" spc="-10" dirty="0" err="1" smtClean="0">
                <a:latin typeface="Arial"/>
                <a:cs typeface="Arial"/>
              </a:rPr>
              <a:t>Китовском</a:t>
            </a:r>
            <a:r>
              <a:rPr lang="ru-RU" sz="1500" spc="-10" dirty="0" smtClean="0">
                <a:latin typeface="Arial"/>
                <a:cs typeface="Arial"/>
              </a:rPr>
              <a:t> </a:t>
            </a:r>
            <a:r>
              <a:rPr sz="1500" spc="-5" dirty="0" err="1" smtClean="0">
                <a:latin typeface="Arial"/>
                <a:cs typeface="Arial"/>
              </a:rPr>
              <a:t>сельском</a:t>
            </a:r>
            <a:r>
              <a:rPr sz="1500" spc="-15" dirty="0" smtClean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поселении.</a:t>
            </a:r>
            <a:endParaRPr sz="1500" dirty="0">
              <a:latin typeface="Arial"/>
              <a:cs typeface="Arial"/>
            </a:endParaRPr>
          </a:p>
          <a:p>
            <a:pPr marL="123189">
              <a:lnSpc>
                <a:spcPct val="100000"/>
              </a:lnSpc>
              <a:spcBef>
                <a:spcPts val="1400"/>
              </a:spcBef>
              <a:tabLst>
                <a:tab pos="6540500" algn="l"/>
              </a:tabLst>
            </a:pPr>
            <a:r>
              <a:rPr sz="1500" dirty="0">
                <a:latin typeface="Arial"/>
                <a:cs typeface="Arial"/>
              </a:rPr>
              <a:t>С </a:t>
            </a:r>
            <a:r>
              <a:rPr sz="1500" spc="-5" dirty="0">
                <a:latin typeface="Arial"/>
                <a:cs typeface="Arial"/>
              </a:rPr>
              <a:t>уважением, </a:t>
            </a:r>
            <a:r>
              <a:rPr sz="1500" spc="-25" dirty="0" err="1">
                <a:latin typeface="Arial"/>
                <a:cs typeface="Arial"/>
              </a:rPr>
              <a:t>Глава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lang="ru-RU" sz="1500" spc="-10" dirty="0" err="1" smtClean="0">
                <a:latin typeface="Arial"/>
                <a:cs typeface="Arial"/>
              </a:rPr>
              <a:t>Китовского</a:t>
            </a:r>
            <a:r>
              <a:rPr lang="ru-RU" sz="1500" spc="-10" dirty="0" smtClean="0">
                <a:latin typeface="Arial"/>
                <a:cs typeface="Arial"/>
              </a:rPr>
              <a:t> </a:t>
            </a:r>
            <a:r>
              <a:rPr sz="1500" spc="-10" dirty="0" err="1" smtClean="0">
                <a:latin typeface="Arial"/>
                <a:cs typeface="Arial"/>
              </a:rPr>
              <a:t>сельского</a:t>
            </a:r>
            <a:r>
              <a:rPr sz="1500" spc="10" dirty="0" smtClean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поселения	</a:t>
            </a:r>
            <a:r>
              <a:rPr lang="ru-RU" sz="1500" spc="-50" dirty="0" err="1" smtClean="0">
                <a:latin typeface="Arial"/>
                <a:cs typeface="Arial"/>
              </a:rPr>
              <a:t>А.Б.Кельман</a:t>
            </a:r>
            <a:endParaRPr sz="15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27241" y="168986"/>
            <a:ext cx="1015247" cy="8279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1278" y="149293"/>
            <a:ext cx="7178675" cy="864235"/>
          </a:xfrm>
          <a:custGeom>
            <a:avLst/>
            <a:gdLst/>
            <a:ahLst/>
            <a:cxnLst/>
            <a:rect l="l" t="t" r="r" b="b"/>
            <a:pathLst>
              <a:path w="7178675" h="864235">
                <a:moveTo>
                  <a:pt x="7034174" y="0"/>
                </a:moveTo>
                <a:lnTo>
                  <a:pt x="144005" y="0"/>
                </a:lnTo>
                <a:lnTo>
                  <a:pt x="98490" y="7341"/>
                </a:lnTo>
                <a:lnTo>
                  <a:pt x="58959" y="27785"/>
                </a:lnTo>
                <a:lnTo>
                  <a:pt x="27785" y="58959"/>
                </a:lnTo>
                <a:lnTo>
                  <a:pt x="7341" y="98490"/>
                </a:lnTo>
                <a:lnTo>
                  <a:pt x="0" y="144005"/>
                </a:lnTo>
                <a:lnTo>
                  <a:pt x="0" y="720001"/>
                </a:lnTo>
                <a:lnTo>
                  <a:pt x="7341" y="765516"/>
                </a:lnTo>
                <a:lnTo>
                  <a:pt x="27785" y="805046"/>
                </a:lnTo>
                <a:lnTo>
                  <a:pt x="58959" y="836220"/>
                </a:lnTo>
                <a:lnTo>
                  <a:pt x="98490" y="856664"/>
                </a:lnTo>
                <a:lnTo>
                  <a:pt x="144005" y="864006"/>
                </a:lnTo>
                <a:lnTo>
                  <a:pt x="7034174" y="864006"/>
                </a:lnTo>
                <a:lnTo>
                  <a:pt x="7079689" y="856664"/>
                </a:lnTo>
                <a:lnTo>
                  <a:pt x="7119220" y="836220"/>
                </a:lnTo>
                <a:lnTo>
                  <a:pt x="7150393" y="805046"/>
                </a:lnTo>
                <a:lnTo>
                  <a:pt x="7170837" y="765516"/>
                </a:lnTo>
                <a:lnTo>
                  <a:pt x="7178179" y="720001"/>
                </a:lnTo>
                <a:lnTo>
                  <a:pt x="7178179" y="144005"/>
                </a:lnTo>
                <a:lnTo>
                  <a:pt x="7170837" y="98490"/>
                </a:lnTo>
                <a:lnTo>
                  <a:pt x="7150393" y="58959"/>
                </a:lnTo>
                <a:lnTo>
                  <a:pt x="7119220" y="27785"/>
                </a:lnTo>
                <a:lnTo>
                  <a:pt x="7079689" y="7341"/>
                </a:lnTo>
                <a:lnTo>
                  <a:pt x="7034174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1278" y="149293"/>
            <a:ext cx="7178675" cy="864235"/>
          </a:xfrm>
          <a:custGeom>
            <a:avLst/>
            <a:gdLst/>
            <a:ahLst/>
            <a:cxnLst/>
            <a:rect l="l" t="t" r="r" b="b"/>
            <a:pathLst>
              <a:path w="7178675" h="864235">
                <a:moveTo>
                  <a:pt x="0" y="144005"/>
                </a:moveTo>
                <a:lnTo>
                  <a:pt x="7341" y="98490"/>
                </a:lnTo>
                <a:lnTo>
                  <a:pt x="27785" y="58959"/>
                </a:lnTo>
                <a:lnTo>
                  <a:pt x="58959" y="27785"/>
                </a:lnTo>
                <a:lnTo>
                  <a:pt x="98490" y="7341"/>
                </a:lnTo>
                <a:lnTo>
                  <a:pt x="144005" y="0"/>
                </a:lnTo>
                <a:lnTo>
                  <a:pt x="7034174" y="0"/>
                </a:lnTo>
                <a:lnTo>
                  <a:pt x="7079689" y="7341"/>
                </a:lnTo>
                <a:lnTo>
                  <a:pt x="7119220" y="27785"/>
                </a:lnTo>
                <a:lnTo>
                  <a:pt x="7150393" y="58959"/>
                </a:lnTo>
                <a:lnTo>
                  <a:pt x="7170837" y="98490"/>
                </a:lnTo>
                <a:lnTo>
                  <a:pt x="7178179" y="144005"/>
                </a:lnTo>
                <a:lnTo>
                  <a:pt x="7178179" y="720001"/>
                </a:lnTo>
                <a:lnTo>
                  <a:pt x="7170837" y="765516"/>
                </a:lnTo>
                <a:lnTo>
                  <a:pt x="7150393" y="805046"/>
                </a:lnTo>
                <a:lnTo>
                  <a:pt x="7119220" y="836220"/>
                </a:lnTo>
                <a:lnTo>
                  <a:pt x="7079689" y="856664"/>
                </a:lnTo>
                <a:lnTo>
                  <a:pt x="7034174" y="864006"/>
                </a:lnTo>
                <a:lnTo>
                  <a:pt x="144005" y="864006"/>
                </a:lnTo>
                <a:lnTo>
                  <a:pt x="98490" y="856664"/>
                </a:lnTo>
                <a:lnTo>
                  <a:pt x="58959" y="836220"/>
                </a:lnTo>
                <a:lnTo>
                  <a:pt x="27785" y="805046"/>
                </a:lnTo>
                <a:lnTo>
                  <a:pt x="7341" y="765516"/>
                </a:lnTo>
                <a:lnTo>
                  <a:pt x="0" y="720001"/>
                </a:lnTo>
                <a:lnTo>
                  <a:pt x="0" y="144005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189520" y="149495"/>
            <a:ext cx="48812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Безвозмездные поступления</a:t>
            </a:r>
            <a:r>
              <a:rPr spc="-15" dirty="0"/>
              <a:t> </a:t>
            </a:r>
            <a:r>
              <a:rPr spc="-5" dirty="0"/>
              <a:t>бюджета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057400" y="381000"/>
            <a:ext cx="5334000" cy="942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7485" marR="5080" indent="-1373505">
              <a:lnSpc>
                <a:spcPct val="100000"/>
              </a:lnSpc>
              <a:spcBef>
                <a:spcPts val="100"/>
              </a:spcBef>
            </a:pPr>
            <a:r>
              <a:rPr lang="ru-RU" sz="1800" b="1" spc="-5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сельского поселения 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2016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2020</a:t>
            </a:r>
            <a:r>
              <a:rPr sz="1800" b="1" spc="-2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годах</a:t>
            </a:r>
            <a:endParaRPr sz="1800" dirty="0">
              <a:latin typeface="Bookman Old Style"/>
              <a:cs typeface="Bookman Old Style"/>
            </a:endParaRPr>
          </a:p>
          <a:p>
            <a:pPr marL="12700">
              <a:lnSpc>
                <a:spcPct val="100000"/>
              </a:lnSpc>
              <a:spcBef>
                <a:spcPts val="1460"/>
              </a:spcBef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447800" y="1295400"/>
            <a:ext cx="6718794" cy="762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47800" y="1295400"/>
            <a:ext cx="6732270" cy="762000"/>
          </a:xfrm>
          <a:custGeom>
            <a:avLst/>
            <a:gdLst/>
            <a:ahLst/>
            <a:cxnLst/>
            <a:rect l="l" t="t" r="r" b="b"/>
            <a:pathLst>
              <a:path w="6732270" h="252095">
                <a:moveTo>
                  <a:pt x="0" y="125996"/>
                </a:moveTo>
                <a:lnTo>
                  <a:pt x="34404" y="107914"/>
                </a:lnTo>
                <a:lnTo>
                  <a:pt x="76518" y="99160"/>
                </a:lnTo>
                <a:lnTo>
                  <a:pt x="134445" y="90626"/>
                </a:lnTo>
                <a:lnTo>
                  <a:pt x="181555" y="85070"/>
                </a:lnTo>
                <a:lnTo>
                  <a:pt x="235252" y="79629"/>
                </a:lnTo>
                <a:lnTo>
                  <a:pt x="295361" y="74309"/>
                </a:lnTo>
                <a:lnTo>
                  <a:pt x="361704" y="69117"/>
                </a:lnTo>
                <a:lnTo>
                  <a:pt x="434107" y="64059"/>
                </a:lnTo>
                <a:lnTo>
                  <a:pt x="472525" y="61583"/>
                </a:lnTo>
                <a:lnTo>
                  <a:pt x="512391" y="59143"/>
                </a:lnTo>
                <a:lnTo>
                  <a:pt x="553684" y="56739"/>
                </a:lnTo>
                <a:lnTo>
                  <a:pt x="596382" y="54373"/>
                </a:lnTo>
                <a:lnTo>
                  <a:pt x="640461" y="52046"/>
                </a:lnTo>
                <a:lnTo>
                  <a:pt x="685902" y="49758"/>
                </a:lnTo>
                <a:lnTo>
                  <a:pt x="732680" y="47511"/>
                </a:lnTo>
                <a:lnTo>
                  <a:pt x="780775" y="45304"/>
                </a:lnTo>
                <a:lnTo>
                  <a:pt x="830164" y="43139"/>
                </a:lnTo>
                <a:lnTo>
                  <a:pt x="880826" y="41017"/>
                </a:lnTo>
                <a:lnTo>
                  <a:pt x="932737" y="38938"/>
                </a:lnTo>
                <a:lnTo>
                  <a:pt x="985877" y="36904"/>
                </a:lnTo>
                <a:lnTo>
                  <a:pt x="1040222" y="34915"/>
                </a:lnTo>
                <a:lnTo>
                  <a:pt x="1095752" y="32972"/>
                </a:lnTo>
                <a:lnTo>
                  <a:pt x="1152444" y="31075"/>
                </a:lnTo>
                <a:lnTo>
                  <a:pt x="1210276" y="29227"/>
                </a:lnTo>
                <a:lnTo>
                  <a:pt x="1269225" y="27426"/>
                </a:lnTo>
                <a:lnTo>
                  <a:pt x="1329271" y="25675"/>
                </a:lnTo>
                <a:lnTo>
                  <a:pt x="1390390" y="23974"/>
                </a:lnTo>
                <a:lnTo>
                  <a:pt x="1452562" y="22324"/>
                </a:lnTo>
                <a:lnTo>
                  <a:pt x="1515763" y="20726"/>
                </a:lnTo>
                <a:lnTo>
                  <a:pt x="1579971" y="19180"/>
                </a:lnTo>
                <a:lnTo>
                  <a:pt x="1645166" y="17688"/>
                </a:lnTo>
                <a:lnTo>
                  <a:pt x="1711324" y="16250"/>
                </a:lnTo>
                <a:lnTo>
                  <a:pt x="1778424" y="14867"/>
                </a:lnTo>
                <a:lnTo>
                  <a:pt x="1846443" y="13539"/>
                </a:lnTo>
                <a:lnTo>
                  <a:pt x="1915360" y="12269"/>
                </a:lnTo>
                <a:lnTo>
                  <a:pt x="1985152" y="11056"/>
                </a:lnTo>
                <a:lnTo>
                  <a:pt x="2055798" y="9901"/>
                </a:lnTo>
                <a:lnTo>
                  <a:pt x="2127275" y="8806"/>
                </a:lnTo>
                <a:lnTo>
                  <a:pt x="2199561" y="7770"/>
                </a:lnTo>
                <a:lnTo>
                  <a:pt x="2272635" y="6796"/>
                </a:lnTo>
                <a:lnTo>
                  <a:pt x="2346474" y="5883"/>
                </a:lnTo>
                <a:lnTo>
                  <a:pt x="2421056" y="5032"/>
                </a:lnTo>
                <a:lnTo>
                  <a:pt x="2496360" y="4245"/>
                </a:lnTo>
                <a:lnTo>
                  <a:pt x="2572363" y="3522"/>
                </a:lnTo>
                <a:lnTo>
                  <a:pt x="2649042" y="2864"/>
                </a:lnTo>
                <a:lnTo>
                  <a:pt x="2726377" y="2272"/>
                </a:lnTo>
                <a:lnTo>
                  <a:pt x="2804345" y="1746"/>
                </a:lnTo>
                <a:lnTo>
                  <a:pt x="2882924" y="1287"/>
                </a:lnTo>
                <a:lnTo>
                  <a:pt x="2962092" y="897"/>
                </a:lnTo>
                <a:lnTo>
                  <a:pt x="3041827" y="576"/>
                </a:lnTo>
                <a:lnTo>
                  <a:pt x="3122107" y="325"/>
                </a:lnTo>
                <a:lnTo>
                  <a:pt x="3202909" y="145"/>
                </a:lnTo>
                <a:lnTo>
                  <a:pt x="3284213" y="36"/>
                </a:lnTo>
                <a:lnTo>
                  <a:pt x="3365995" y="0"/>
                </a:lnTo>
                <a:lnTo>
                  <a:pt x="3447777" y="36"/>
                </a:lnTo>
                <a:lnTo>
                  <a:pt x="3529081" y="145"/>
                </a:lnTo>
                <a:lnTo>
                  <a:pt x="3609884" y="325"/>
                </a:lnTo>
                <a:lnTo>
                  <a:pt x="3690165" y="576"/>
                </a:lnTo>
                <a:lnTo>
                  <a:pt x="3769900" y="897"/>
                </a:lnTo>
                <a:lnTo>
                  <a:pt x="3849068" y="1287"/>
                </a:lnTo>
                <a:lnTo>
                  <a:pt x="3927648" y="1746"/>
                </a:lnTo>
                <a:lnTo>
                  <a:pt x="4005616" y="2272"/>
                </a:lnTo>
                <a:lnTo>
                  <a:pt x="4082952" y="2864"/>
                </a:lnTo>
                <a:lnTo>
                  <a:pt x="4159632" y="3522"/>
                </a:lnTo>
                <a:lnTo>
                  <a:pt x="4235635" y="4245"/>
                </a:lnTo>
                <a:lnTo>
                  <a:pt x="4310939" y="5032"/>
                </a:lnTo>
                <a:lnTo>
                  <a:pt x="4385522" y="5883"/>
                </a:lnTo>
                <a:lnTo>
                  <a:pt x="4459361" y="6796"/>
                </a:lnTo>
                <a:lnTo>
                  <a:pt x="4532435" y="7770"/>
                </a:lnTo>
                <a:lnTo>
                  <a:pt x="4604722" y="8806"/>
                </a:lnTo>
                <a:lnTo>
                  <a:pt x="4676199" y="9901"/>
                </a:lnTo>
                <a:lnTo>
                  <a:pt x="4746845" y="11056"/>
                </a:lnTo>
                <a:lnTo>
                  <a:pt x="4816638" y="12269"/>
                </a:lnTo>
                <a:lnTo>
                  <a:pt x="4885555" y="13539"/>
                </a:lnTo>
                <a:lnTo>
                  <a:pt x="4953575" y="14867"/>
                </a:lnTo>
                <a:lnTo>
                  <a:pt x="5020674" y="16250"/>
                </a:lnTo>
                <a:lnTo>
                  <a:pt x="5086833" y="17688"/>
                </a:lnTo>
                <a:lnTo>
                  <a:pt x="5152027" y="19180"/>
                </a:lnTo>
                <a:lnTo>
                  <a:pt x="5216236" y="20726"/>
                </a:lnTo>
                <a:lnTo>
                  <a:pt x="5279438" y="22324"/>
                </a:lnTo>
                <a:lnTo>
                  <a:pt x="5341609" y="23974"/>
                </a:lnTo>
                <a:lnTo>
                  <a:pt x="5402729" y="25675"/>
                </a:lnTo>
                <a:lnTo>
                  <a:pt x="5462774" y="27426"/>
                </a:lnTo>
                <a:lnTo>
                  <a:pt x="5521724" y="29227"/>
                </a:lnTo>
                <a:lnTo>
                  <a:pt x="5579556" y="31075"/>
                </a:lnTo>
                <a:lnTo>
                  <a:pt x="5636248" y="32972"/>
                </a:lnTo>
                <a:lnTo>
                  <a:pt x="5691778" y="34915"/>
                </a:lnTo>
                <a:lnTo>
                  <a:pt x="5746124" y="36904"/>
                </a:lnTo>
                <a:lnTo>
                  <a:pt x="5799264" y="38938"/>
                </a:lnTo>
                <a:lnTo>
                  <a:pt x="5851175" y="41017"/>
                </a:lnTo>
                <a:lnTo>
                  <a:pt x="5901837" y="43139"/>
                </a:lnTo>
                <a:lnTo>
                  <a:pt x="5951226" y="45304"/>
                </a:lnTo>
                <a:lnTo>
                  <a:pt x="5999321" y="47511"/>
                </a:lnTo>
                <a:lnTo>
                  <a:pt x="6046100" y="49758"/>
                </a:lnTo>
                <a:lnTo>
                  <a:pt x="6091540" y="52046"/>
                </a:lnTo>
                <a:lnTo>
                  <a:pt x="6135620" y="54373"/>
                </a:lnTo>
                <a:lnTo>
                  <a:pt x="6178318" y="56739"/>
                </a:lnTo>
                <a:lnTo>
                  <a:pt x="6219611" y="59143"/>
                </a:lnTo>
                <a:lnTo>
                  <a:pt x="6259477" y="61583"/>
                </a:lnTo>
                <a:lnTo>
                  <a:pt x="6297895" y="64059"/>
                </a:lnTo>
                <a:lnTo>
                  <a:pt x="6370298" y="69117"/>
                </a:lnTo>
                <a:lnTo>
                  <a:pt x="6436641" y="74309"/>
                </a:lnTo>
                <a:lnTo>
                  <a:pt x="6496750" y="79629"/>
                </a:lnTo>
                <a:lnTo>
                  <a:pt x="6550447" y="85070"/>
                </a:lnTo>
                <a:lnTo>
                  <a:pt x="6597557" y="90626"/>
                </a:lnTo>
                <a:lnTo>
                  <a:pt x="6637903" y="96290"/>
                </a:lnTo>
                <a:lnTo>
                  <a:pt x="6685354" y="104973"/>
                </a:lnTo>
                <a:lnTo>
                  <a:pt x="6723302" y="116867"/>
                </a:lnTo>
                <a:lnTo>
                  <a:pt x="6732003" y="125996"/>
                </a:lnTo>
                <a:lnTo>
                  <a:pt x="6731029" y="129057"/>
                </a:lnTo>
                <a:lnTo>
                  <a:pt x="6685354" y="147019"/>
                </a:lnTo>
                <a:lnTo>
                  <a:pt x="6637903" y="155703"/>
                </a:lnTo>
                <a:lnTo>
                  <a:pt x="6597557" y="161366"/>
                </a:lnTo>
                <a:lnTo>
                  <a:pt x="6550447" y="166922"/>
                </a:lnTo>
                <a:lnTo>
                  <a:pt x="6496750" y="172363"/>
                </a:lnTo>
                <a:lnTo>
                  <a:pt x="6436641" y="177683"/>
                </a:lnTo>
                <a:lnTo>
                  <a:pt x="6370298" y="182875"/>
                </a:lnTo>
                <a:lnTo>
                  <a:pt x="6297895" y="187933"/>
                </a:lnTo>
                <a:lnTo>
                  <a:pt x="6259477" y="190409"/>
                </a:lnTo>
                <a:lnTo>
                  <a:pt x="6219611" y="192850"/>
                </a:lnTo>
                <a:lnTo>
                  <a:pt x="6178318" y="195253"/>
                </a:lnTo>
                <a:lnTo>
                  <a:pt x="6135620" y="197619"/>
                </a:lnTo>
                <a:lnTo>
                  <a:pt x="6091540" y="199946"/>
                </a:lnTo>
                <a:lnTo>
                  <a:pt x="6046100" y="202234"/>
                </a:lnTo>
                <a:lnTo>
                  <a:pt x="5999321" y="204482"/>
                </a:lnTo>
                <a:lnTo>
                  <a:pt x="5951226" y="206688"/>
                </a:lnTo>
                <a:lnTo>
                  <a:pt x="5901837" y="208853"/>
                </a:lnTo>
                <a:lnTo>
                  <a:pt x="5851175" y="210975"/>
                </a:lnTo>
                <a:lnTo>
                  <a:pt x="5799264" y="213054"/>
                </a:lnTo>
                <a:lnTo>
                  <a:pt x="5746124" y="215088"/>
                </a:lnTo>
                <a:lnTo>
                  <a:pt x="5691778" y="217077"/>
                </a:lnTo>
                <a:lnTo>
                  <a:pt x="5636248" y="219021"/>
                </a:lnTo>
                <a:lnTo>
                  <a:pt x="5579556" y="220917"/>
                </a:lnTo>
                <a:lnTo>
                  <a:pt x="5521724" y="222766"/>
                </a:lnTo>
                <a:lnTo>
                  <a:pt x="5462774" y="224566"/>
                </a:lnTo>
                <a:lnTo>
                  <a:pt x="5402729" y="226317"/>
                </a:lnTo>
                <a:lnTo>
                  <a:pt x="5341609" y="228018"/>
                </a:lnTo>
                <a:lnTo>
                  <a:pt x="5279438" y="229668"/>
                </a:lnTo>
                <a:lnTo>
                  <a:pt x="5216236" y="231267"/>
                </a:lnTo>
                <a:lnTo>
                  <a:pt x="5152027" y="232812"/>
                </a:lnTo>
                <a:lnTo>
                  <a:pt x="5086833" y="234305"/>
                </a:lnTo>
                <a:lnTo>
                  <a:pt x="5020674" y="235743"/>
                </a:lnTo>
                <a:lnTo>
                  <a:pt x="4953575" y="237126"/>
                </a:lnTo>
                <a:lnTo>
                  <a:pt x="4885555" y="238453"/>
                </a:lnTo>
                <a:lnTo>
                  <a:pt x="4816638" y="239723"/>
                </a:lnTo>
                <a:lnTo>
                  <a:pt x="4746845" y="240936"/>
                </a:lnTo>
                <a:lnTo>
                  <a:pt x="4676199" y="242091"/>
                </a:lnTo>
                <a:lnTo>
                  <a:pt x="4604722" y="243187"/>
                </a:lnTo>
                <a:lnTo>
                  <a:pt x="4532435" y="244222"/>
                </a:lnTo>
                <a:lnTo>
                  <a:pt x="4459361" y="245197"/>
                </a:lnTo>
                <a:lnTo>
                  <a:pt x="4385522" y="246110"/>
                </a:lnTo>
                <a:lnTo>
                  <a:pt x="4310939" y="246960"/>
                </a:lnTo>
                <a:lnTo>
                  <a:pt x="4235635" y="247747"/>
                </a:lnTo>
                <a:lnTo>
                  <a:pt x="4159632" y="248470"/>
                </a:lnTo>
                <a:lnTo>
                  <a:pt x="4082952" y="249129"/>
                </a:lnTo>
                <a:lnTo>
                  <a:pt x="4005616" y="249721"/>
                </a:lnTo>
                <a:lnTo>
                  <a:pt x="3927648" y="250247"/>
                </a:lnTo>
                <a:lnTo>
                  <a:pt x="3849068" y="250705"/>
                </a:lnTo>
                <a:lnTo>
                  <a:pt x="3769900" y="251095"/>
                </a:lnTo>
                <a:lnTo>
                  <a:pt x="3690165" y="251416"/>
                </a:lnTo>
                <a:lnTo>
                  <a:pt x="3609884" y="251667"/>
                </a:lnTo>
                <a:lnTo>
                  <a:pt x="3529081" y="251848"/>
                </a:lnTo>
                <a:lnTo>
                  <a:pt x="3447777" y="251956"/>
                </a:lnTo>
                <a:lnTo>
                  <a:pt x="3365995" y="251993"/>
                </a:lnTo>
                <a:lnTo>
                  <a:pt x="3284213" y="251956"/>
                </a:lnTo>
                <a:lnTo>
                  <a:pt x="3202909" y="251848"/>
                </a:lnTo>
                <a:lnTo>
                  <a:pt x="3122107" y="251667"/>
                </a:lnTo>
                <a:lnTo>
                  <a:pt x="3041827" y="251416"/>
                </a:lnTo>
                <a:lnTo>
                  <a:pt x="2962092" y="251095"/>
                </a:lnTo>
                <a:lnTo>
                  <a:pt x="2882924" y="250705"/>
                </a:lnTo>
                <a:lnTo>
                  <a:pt x="2804345" y="250247"/>
                </a:lnTo>
                <a:lnTo>
                  <a:pt x="2726377" y="249721"/>
                </a:lnTo>
                <a:lnTo>
                  <a:pt x="2649042" y="249129"/>
                </a:lnTo>
                <a:lnTo>
                  <a:pt x="2572363" y="248470"/>
                </a:lnTo>
                <a:lnTo>
                  <a:pt x="2496360" y="247747"/>
                </a:lnTo>
                <a:lnTo>
                  <a:pt x="2421056" y="246960"/>
                </a:lnTo>
                <a:lnTo>
                  <a:pt x="2346474" y="246110"/>
                </a:lnTo>
                <a:lnTo>
                  <a:pt x="2272635" y="245197"/>
                </a:lnTo>
                <a:lnTo>
                  <a:pt x="2199561" y="244222"/>
                </a:lnTo>
                <a:lnTo>
                  <a:pt x="2127275" y="243187"/>
                </a:lnTo>
                <a:lnTo>
                  <a:pt x="2055798" y="242091"/>
                </a:lnTo>
                <a:lnTo>
                  <a:pt x="1985152" y="240936"/>
                </a:lnTo>
                <a:lnTo>
                  <a:pt x="1915360" y="239723"/>
                </a:lnTo>
                <a:lnTo>
                  <a:pt x="1846443" y="238453"/>
                </a:lnTo>
                <a:lnTo>
                  <a:pt x="1778424" y="237126"/>
                </a:lnTo>
                <a:lnTo>
                  <a:pt x="1711324" y="235743"/>
                </a:lnTo>
                <a:lnTo>
                  <a:pt x="1645166" y="234305"/>
                </a:lnTo>
                <a:lnTo>
                  <a:pt x="1579971" y="232812"/>
                </a:lnTo>
                <a:lnTo>
                  <a:pt x="1515763" y="231267"/>
                </a:lnTo>
                <a:lnTo>
                  <a:pt x="1452562" y="229668"/>
                </a:lnTo>
                <a:lnTo>
                  <a:pt x="1390390" y="228018"/>
                </a:lnTo>
                <a:lnTo>
                  <a:pt x="1329271" y="226317"/>
                </a:lnTo>
                <a:lnTo>
                  <a:pt x="1269225" y="224566"/>
                </a:lnTo>
                <a:lnTo>
                  <a:pt x="1210276" y="222766"/>
                </a:lnTo>
                <a:lnTo>
                  <a:pt x="1152444" y="220917"/>
                </a:lnTo>
                <a:lnTo>
                  <a:pt x="1095752" y="219021"/>
                </a:lnTo>
                <a:lnTo>
                  <a:pt x="1040222" y="217077"/>
                </a:lnTo>
                <a:lnTo>
                  <a:pt x="985877" y="215088"/>
                </a:lnTo>
                <a:lnTo>
                  <a:pt x="932737" y="213054"/>
                </a:lnTo>
                <a:lnTo>
                  <a:pt x="880826" y="210975"/>
                </a:lnTo>
                <a:lnTo>
                  <a:pt x="830164" y="208853"/>
                </a:lnTo>
                <a:lnTo>
                  <a:pt x="780775" y="206688"/>
                </a:lnTo>
                <a:lnTo>
                  <a:pt x="732680" y="204482"/>
                </a:lnTo>
                <a:lnTo>
                  <a:pt x="685902" y="202234"/>
                </a:lnTo>
                <a:lnTo>
                  <a:pt x="640461" y="199946"/>
                </a:lnTo>
                <a:lnTo>
                  <a:pt x="596382" y="197619"/>
                </a:lnTo>
                <a:lnTo>
                  <a:pt x="553684" y="195253"/>
                </a:lnTo>
                <a:lnTo>
                  <a:pt x="512391" y="192850"/>
                </a:lnTo>
                <a:lnTo>
                  <a:pt x="472525" y="190409"/>
                </a:lnTo>
                <a:lnTo>
                  <a:pt x="434107" y="187933"/>
                </a:lnTo>
                <a:lnTo>
                  <a:pt x="361704" y="182875"/>
                </a:lnTo>
                <a:lnTo>
                  <a:pt x="295361" y="177683"/>
                </a:lnTo>
                <a:lnTo>
                  <a:pt x="235252" y="172363"/>
                </a:lnTo>
                <a:lnTo>
                  <a:pt x="181555" y="166922"/>
                </a:lnTo>
                <a:lnTo>
                  <a:pt x="134445" y="161366"/>
                </a:lnTo>
                <a:lnTo>
                  <a:pt x="94099" y="155703"/>
                </a:lnTo>
                <a:lnTo>
                  <a:pt x="46648" y="147019"/>
                </a:lnTo>
                <a:lnTo>
                  <a:pt x="8700" y="135125"/>
                </a:lnTo>
                <a:lnTo>
                  <a:pt x="0" y="12599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362200" y="1600200"/>
            <a:ext cx="47574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latin typeface="Arial"/>
                <a:cs typeface="Arial"/>
              </a:rPr>
              <a:t>Структура </a:t>
            </a:r>
            <a:r>
              <a:rPr sz="1200" b="1" spc="-10" dirty="0">
                <a:latin typeface="Arial"/>
                <a:cs typeface="Arial"/>
              </a:rPr>
              <a:t>безвозмездных поступлений </a:t>
            </a:r>
            <a:r>
              <a:rPr sz="1200" b="1" dirty="0">
                <a:latin typeface="Arial"/>
                <a:cs typeface="Arial"/>
              </a:rPr>
              <a:t>в 2016 </a:t>
            </a:r>
            <a:r>
              <a:rPr sz="1200" b="1" spc="-5" dirty="0">
                <a:latin typeface="Arial"/>
                <a:cs typeface="Arial"/>
              </a:rPr>
              <a:t>– </a:t>
            </a:r>
            <a:r>
              <a:rPr sz="1200" b="1" dirty="0">
                <a:latin typeface="Arial"/>
                <a:cs typeface="Arial"/>
              </a:rPr>
              <a:t>2020 </a:t>
            </a:r>
            <a:r>
              <a:rPr sz="1200" b="1" spc="-10" dirty="0">
                <a:latin typeface="Arial"/>
                <a:cs typeface="Arial"/>
              </a:rPr>
              <a:t>годах,</a:t>
            </a:r>
            <a:r>
              <a:rPr sz="1200" b="1" spc="9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%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895600" y="4191000"/>
            <a:ext cx="931544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Times New Roman"/>
                <a:cs typeface="Times New Roman"/>
              </a:rPr>
              <a:t>2018г.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Прогноз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66800" y="4191000"/>
            <a:ext cx="7410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Times New Roman"/>
                <a:cs typeface="Times New Roman"/>
              </a:rPr>
              <a:t>2017г.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План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029200" y="4191000"/>
            <a:ext cx="931544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2019г.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Прогноз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086600" y="4191000"/>
            <a:ext cx="931544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Times New Roman"/>
                <a:cs typeface="Times New Roman"/>
              </a:rPr>
              <a:t>2020г.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Прогноз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057400" y="6477000"/>
            <a:ext cx="5232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Дотации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733800" y="6477000"/>
            <a:ext cx="5994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Субсидии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105400" y="6477000"/>
            <a:ext cx="6711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Субвенции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904999" y="6553200"/>
            <a:ext cx="76201" cy="7620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0" y="0"/>
                </a:moveTo>
                <a:lnTo>
                  <a:pt x="71996" y="0"/>
                </a:lnTo>
                <a:lnTo>
                  <a:pt x="71996" y="71996"/>
                </a:lnTo>
                <a:lnTo>
                  <a:pt x="0" y="71996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 flipH="1">
            <a:off x="3581399" y="6544566"/>
            <a:ext cx="100962" cy="84834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0" y="0"/>
                </a:moveTo>
                <a:lnTo>
                  <a:pt x="71996" y="0"/>
                </a:lnTo>
                <a:lnTo>
                  <a:pt x="71996" y="71996"/>
                </a:lnTo>
                <a:lnTo>
                  <a:pt x="0" y="7199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953000" y="6553200"/>
            <a:ext cx="98285" cy="70384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0" y="0"/>
                </a:moveTo>
                <a:lnTo>
                  <a:pt x="71996" y="0"/>
                </a:lnTo>
                <a:lnTo>
                  <a:pt x="71996" y="71996"/>
                </a:lnTo>
                <a:lnTo>
                  <a:pt x="0" y="71996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583168" y="3186683"/>
            <a:ext cx="0" cy="45720"/>
          </a:xfrm>
          <a:custGeom>
            <a:avLst/>
            <a:gdLst/>
            <a:ahLst/>
            <a:cxnLst/>
            <a:rect l="l" t="t" r="r" b="b"/>
            <a:pathLst>
              <a:path h="45719">
                <a:moveTo>
                  <a:pt x="0" y="0"/>
                </a:moveTo>
                <a:lnTo>
                  <a:pt x="0" y="4572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59"/>
          <p:cNvSpPr/>
          <p:nvPr/>
        </p:nvSpPr>
        <p:spPr>
          <a:xfrm flipH="1" flipV="1">
            <a:off x="6477000" y="65532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0" y="0"/>
                </a:moveTo>
                <a:lnTo>
                  <a:pt x="71996" y="0"/>
                </a:lnTo>
                <a:lnTo>
                  <a:pt x="71996" y="71996"/>
                </a:lnTo>
                <a:lnTo>
                  <a:pt x="0" y="71996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Прямоугольник 119"/>
          <p:cNvSpPr/>
          <p:nvPr/>
        </p:nvSpPr>
        <p:spPr>
          <a:xfrm>
            <a:off x="6553200" y="6457890"/>
            <a:ext cx="160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spc="-10" dirty="0" smtClean="0">
                <a:latin typeface="Arial"/>
                <a:cs typeface="Arial"/>
              </a:rPr>
              <a:t>Иные межбюджетные трансферты</a:t>
            </a:r>
            <a:endParaRPr lang="ru-RU" sz="1000" dirty="0"/>
          </a:p>
        </p:txBody>
      </p:sp>
      <p:graphicFrame>
        <p:nvGraphicFramePr>
          <p:cNvPr id="121" name="Диаграмма 120"/>
          <p:cNvGraphicFramePr/>
          <p:nvPr/>
        </p:nvGraphicFramePr>
        <p:xfrm>
          <a:off x="457200" y="2057400"/>
          <a:ext cx="20574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2" name="Диаграмма 121"/>
          <p:cNvGraphicFramePr/>
          <p:nvPr/>
        </p:nvGraphicFramePr>
        <p:xfrm>
          <a:off x="2438400" y="2209800"/>
          <a:ext cx="1905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3" name="Диаграмма 122"/>
          <p:cNvGraphicFramePr/>
          <p:nvPr/>
        </p:nvGraphicFramePr>
        <p:xfrm>
          <a:off x="4495800" y="2209800"/>
          <a:ext cx="20574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4" name="Диаграмма 123"/>
          <p:cNvGraphicFramePr/>
          <p:nvPr/>
        </p:nvGraphicFramePr>
        <p:xfrm>
          <a:off x="6477000" y="2133600"/>
          <a:ext cx="2286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11210" y="214290"/>
            <a:ext cx="932789" cy="755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1278" y="149293"/>
            <a:ext cx="7178675" cy="864235"/>
          </a:xfrm>
          <a:custGeom>
            <a:avLst/>
            <a:gdLst/>
            <a:ahLst/>
            <a:cxnLst/>
            <a:rect l="l" t="t" r="r" b="b"/>
            <a:pathLst>
              <a:path w="7178675" h="864235">
                <a:moveTo>
                  <a:pt x="7034174" y="0"/>
                </a:moveTo>
                <a:lnTo>
                  <a:pt x="144005" y="0"/>
                </a:lnTo>
                <a:lnTo>
                  <a:pt x="98490" y="7341"/>
                </a:lnTo>
                <a:lnTo>
                  <a:pt x="58959" y="27785"/>
                </a:lnTo>
                <a:lnTo>
                  <a:pt x="27785" y="58959"/>
                </a:lnTo>
                <a:lnTo>
                  <a:pt x="7341" y="98490"/>
                </a:lnTo>
                <a:lnTo>
                  <a:pt x="0" y="144005"/>
                </a:lnTo>
                <a:lnTo>
                  <a:pt x="0" y="720001"/>
                </a:lnTo>
                <a:lnTo>
                  <a:pt x="7341" y="765516"/>
                </a:lnTo>
                <a:lnTo>
                  <a:pt x="27785" y="805046"/>
                </a:lnTo>
                <a:lnTo>
                  <a:pt x="58959" y="836220"/>
                </a:lnTo>
                <a:lnTo>
                  <a:pt x="98490" y="856664"/>
                </a:lnTo>
                <a:lnTo>
                  <a:pt x="144005" y="864006"/>
                </a:lnTo>
                <a:lnTo>
                  <a:pt x="7034174" y="864006"/>
                </a:lnTo>
                <a:lnTo>
                  <a:pt x="7079689" y="856664"/>
                </a:lnTo>
                <a:lnTo>
                  <a:pt x="7119220" y="836220"/>
                </a:lnTo>
                <a:lnTo>
                  <a:pt x="7150393" y="805046"/>
                </a:lnTo>
                <a:lnTo>
                  <a:pt x="7170837" y="765516"/>
                </a:lnTo>
                <a:lnTo>
                  <a:pt x="7178179" y="720001"/>
                </a:lnTo>
                <a:lnTo>
                  <a:pt x="7178179" y="144005"/>
                </a:lnTo>
                <a:lnTo>
                  <a:pt x="7170837" y="98490"/>
                </a:lnTo>
                <a:lnTo>
                  <a:pt x="7150393" y="58959"/>
                </a:lnTo>
                <a:lnTo>
                  <a:pt x="7119220" y="27785"/>
                </a:lnTo>
                <a:lnTo>
                  <a:pt x="7079689" y="7341"/>
                </a:lnTo>
                <a:lnTo>
                  <a:pt x="7034174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1278" y="149293"/>
            <a:ext cx="7178675" cy="864235"/>
          </a:xfrm>
          <a:custGeom>
            <a:avLst/>
            <a:gdLst/>
            <a:ahLst/>
            <a:cxnLst/>
            <a:rect l="l" t="t" r="r" b="b"/>
            <a:pathLst>
              <a:path w="7178675" h="864235">
                <a:moveTo>
                  <a:pt x="0" y="144005"/>
                </a:moveTo>
                <a:lnTo>
                  <a:pt x="7341" y="98490"/>
                </a:lnTo>
                <a:lnTo>
                  <a:pt x="27785" y="58959"/>
                </a:lnTo>
                <a:lnTo>
                  <a:pt x="58959" y="27785"/>
                </a:lnTo>
                <a:lnTo>
                  <a:pt x="98490" y="7341"/>
                </a:lnTo>
                <a:lnTo>
                  <a:pt x="144005" y="0"/>
                </a:lnTo>
                <a:lnTo>
                  <a:pt x="7034174" y="0"/>
                </a:lnTo>
                <a:lnTo>
                  <a:pt x="7079689" y="7341"/>
                </a:lnTo>
                <a:lnTo>
                  <a:pt x="7119220" y="27785"/>
                </a:lnTo>
                <a:lnTo>
                  <a:pt x="7150393" y="58959"/>
                </a:lnTo>
                <a:lnTo>
                  <a:pt x="7170837" y="98490"/>
                </a:lnTo>
                <a:lnTo>
                  <a:pt x="7178179" y="144005"/>
                </a:lnTo>
                <a:lnTo>
                  <a:pt x="7178179" y="720001"/>
                </a:lnTo>
                <a:lnTo>
                  <a:pt x="7170837" y="765516"/>
                </a:lnTo>
                <a:lnTo>
                  <a:pt x="7150393" y="805046"/>
                </a:lnTo>
                <a:lnTo>
                  <a:pt x="7119220" y="836220"/>
                </a:lnTo>
                <a:lnTo>
                  <a:pt x="7079689" y="856664"/>
                </a:lnTo>
                <a:lnTo>
                  <a:pt x="7034174" y="864006"/>
                </a:lnTo>
                <a:lnTo>
                  <a:pt x="144005" y="864006"/>
                </a:lnTo>
                <a:lnTo>
                  <a:pt x="98490" y="856664"/>
                </a:lnTo>
                <a:lnTo>
                  <a:pt x="58959" y="836220"/>
                </a:lnTo>
                <a:lnTo>
                  <a:pt x="27785" y="805046"/>
                </a:lnTo>
                <a:lnTo>
                  <a:pt x="7341" y="765516"/>
                </a:lnTo>
                <a:lnTo>
                  <a:pt x="0" y="720001"/>
                </a:lnTo>
                <a:lnTo>
                  <a:pt x="0" y="144005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650024" y="149495"/>
            <a:ext cx="59607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Основные подходы к </a:t>
            </a:r>
            <a:r>
              <a:rPr spc="-5" dirty="0"/>
              <a:t>формированию</a:t>
            </a:r>
            <a:r>
              <a:rPr spc="-85" dirty="0"/>
              <a:t> </a:t>
            </a:r>
            <a:r>
              <a:rPr spc="-5" dirty="0"/>
              <a:t>расходов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07335" y="423815"/>
            <a:ext cx="8331834" cy="62222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40355" marR="980440" indent="-1937385">
              <a:lnSpc>
                <a:spcPct val="100000"/>
              </a:lnSpc>
              <a:spcBef>
                <a:spcPts val="100"/>
              </a:spcBef>
            </a:pP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бюджета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lang="ru-RU"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сельского поселения  на 2018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2020 годы</a:t>
            </a:r>
            <a:endParaRPr sz="1800" dirty="0">
              <a:latin typeface="Bookman Old Style"/>
              <a:cs typeface="Bookman Old Style"/>
            </a:endParaRPr>
          </a:p>
          <a:p>
            <a:pPr marL="469900" marR="5080" indent="-457200">
              <a:lnSpc>
                <a:spcPct val="100000"/>
              </a:lnSpc>
              <a:spcBef>
                <a:spcPts val="1764"/>
              </a:spcBef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1400" spc="-5" dirty="0">
                <a:latin typeface="Arial"/>
                <a:cs typeface="Arial"/>
              </a:rPr>
              <a:t>Финансовое </a:t>
            </a:r>
            <a:r>
              <a:rPr sz="1400" spc="-10" dirty="0">
                <a:latin typeface="Arial"/>
                <a:cs typeface="Arial"/>
              </a:rPr>
              <a:t>обеспечение действующих расходных </a:t>
            </a:r>
            <a:r>
              <a:rPr sz="1400" spc="-15" dirty="0" err="1">
                <a:latin typeface="Arial"/>
                <a:cs typeface="Arial"/>
              </a:rPr>
              <a:t>обязательств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lang="ru-RU" sz="1400" spc="-15" dirty="0" smtClean="0">
                <a:latin typeface="Arial"/>
                <a:cs typeface="Arial"/>
              </a:rPr>
              <a:t> </a:t>
            </a:r>
            <a:r>
              <a:rPr lang="ru-RU" sz="1400" spc="-10" dirty="0" err="1" smtClean="0">
                <a:latin typeface="Arial"/>
                <a:cs typeface="Arial"/>
              </a:rPr>
              <a:t>Китовского</a:t>
            </a:r>
            <a:r>
              <a:rPr sz="1400" spc="-10" dirty="0" smtClean="0">
                <a:latin typeface="Arial"/>
                <a:cs typeface="Arial"/>
              </a:rPr>
              <a:t>  </a:t>
            </a:r>
            <a:r>
              <a:rPr sz="1400" spc="-10" dirty="0">
                <a:latin typeface="Arial"/>
                <a:cs typeface="Arial"/>
              </a:rPr>
              <a:t>сельского поселения </a:t>
            </a:r>
            <a:r>
              <a:rPr sz="1400" dirty="0">
                <a:latin typeface="Arial"/>
                <a:cs typeface="Arial"/>
              </a:rPr>
              <a:t>с </a:t>
            </a:r>
            <a:r>
              <a:rPr sz="1400" spc="-15" dirty="0">
                <a:latin typeface="Arial"/>
                <a:cs typeface="Arial"/>
              </a:rPr>
              <a:t>учетом целей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10" dirty="0">
                <a:latin typeface="Arial"/>
                <a:cs typeface="Arial"/>
              </a:rPr>
              <a:t>задач деятельности органов </a:t>
            </a:r>
            <a:r>
              <a:rPr sz="1400" spc="-5" dirty="0">
                <a:latin typeface="Arial"/>
                <a:cs typeface="Arial"/>
              </a:rPr>
              <a:t>местного </a:t>
            </a:r>
            <a:r>
              <a:rPr sz="1400" spc="-10" dirty="0" err="1">
                <a:latin typeface="Arial"/>
                <a:cs typeface="Arial"/>
              </a:rPr>
              <a:t>самоуправления</a:t>
            </a:r>
            <a:r>
              <a:rPr sz="1400" spc="-10" dirty="0">
                <a:latin typeface="Arial"/>
                <a:cs typeface="Arial"/>
              </a:rPr>
              <a:t>  </a:t>
            </a:r>
            <a:r>
              <a:rPr lang="ru-RU" sz="1400" spc="-15" dirty="0" err="1" smtClean="0">
                <a:latin typeface="Arial"/>
                <a:cs typeface="Arial"/>
              </a:rPr>
              <a:t>Китовского</a:t>
            </a:r>
            <a:r>
              <a:rPr sz="1400" spc="-15" dirty="0" smtClean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сельского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поселения.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"/>
            </a:pPr>
            <a:endParaRPr sz="145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1400" spc="-5" dirty="0">
                <a:latin typeface="Arial"/>
                <a:cs typeface="Arial"/>
              </a:rPr>
              <a:t>Планирование </a:t>
            </a:r>
            <a:r>
              <a:rPr sz="1400" spc="-10" dirty="0">
                <a:latin typeface="Arial"/>
                <a:cs typeface="Arial"/>
              </a:rPr>
              <a:t>расходов </a:t>
            </a:r>
            <a:r>
              <a:rPr sz="1400" dirty="0">
                <a:latin typeface="Arial"/>
                <a:cs typeface="Arial"/>
              </a:rPr>
              <a:t>на оказание </a:t>
            </a:r>
            <a:r>
              <a:rPr sz="1400" spc="-5" dirty="0">
                <a:latin typeface="Arial"/>
                <a:cs typeface="Arial"/>
              </a:rPr>
              <a:t>муниципальных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услуг:</a:t>
            </a:r>
            <a:endParaRPr sz="1400" dirty="0">
              <a:latin typeface="Arial"/>
              <a:cs typeface="Arial"/>
            </a:endParaRPr>
          </a:p>
          <a:p>
            <a:pPr marL="469900" marR="989330" indent="-635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на </a:t>
            </a:r>
            <a:r>
              <a:rPr sz="1400" spc="-5" dirty="0">
                <a:latin typeface="Arial"/>
                <a:cs typeface="Arial"/>
              </a:rPr>
              <a:t>основании общероссийских </a:t>
            </a:r>
            <a:r>
              <a:rPr sz="1400" spc="-10" dirty="0">
                <a:latin typeface="Arial"/>
                <a:cs typeface="Arial"/>
              </a:rPr>
              <a:t>базовых (отраслевых) перечней </a:t>
            </a:r>
            <a:r>
              <a:rPr sz="1400" spc="-5" dirty="0">
                <a:latin typeface="Arial"/>
                <a:cs typeface="Arial"/>
              </a:rPr>
              <a:t>(классификаторов)  </a:t>
            </a:r>
            <a:r>
              <a:rPr sz="1400" spc="-10" dirty="0">
                <a:latin typeface="Arial"/>
                <a:cs typeface="Arial"/>
              </a:rPr>
              <a:t>государственных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муниципальных </a:t>
            </a:r>
            <a:r>
              <a:rPr sz="1400" spc="-40" dirty="0">
                <a:latin typeface="Arial"/>
                <a:cs typeface="Arial"/>
              </a:rPr>
              <a:t>услуг, </a:t>
            </a:r>
            <a:r>
              <a:rPr sz="1400" spc="-5" dirty="0">
                <a:latin typeface="Arial"/>
                <a:cs typeface="Arial"/>
              </a:rPr>
              <a:t>оказываемых физическим</a:t>
            </a:r>
            <a:r>
              <a:rPr sz="1400" spc="3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лицам;</a:t>
            </a:r>
            <a:endParaRPr sz="1400" dirty="0">
              <a:latin typeface="Arial"/>
              <a:cs typeface="Arial"/>
            </a:endParaRPr>
          </a:p>
          <a:p>
            <a:pPr marL="470534" marR="311785" indent="-635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с </a:t>
            </a:r>
            <a:r>
              <a:rPr sz="1400" spc="-15" dirty="0">
                <a:latin typeface="Arial"/>
                <a:cs typeface="Arial"/>
              </a:rPr>
              <a:t>учетом </a:t>
            </a:r>
            <a:r>
              <a:rPr sz="1400" spc="-5" dirty="0">
                <a:latin typeface="Arial"/>
                <a:cs typeface="Arial"/>
              </a:rPr>
              <a:t>размера нормативных </a:t>
            </a:r>
            <a:r>
              <a:rPr sz="1400" spc="-15" dirty="0">
                <a:latin typeface="Arial"/>
                <a:cs typeface="Arial"/>
              </a:rPr>
              <a:t>затрат </a:t>
            </a:r>
            <a:r>
              <a:rPr sz="1400" dirty="0">
                <a:latin typeface="Arial"/>
                <a:cs typeface="Arial"/>
              </a:rPr>
              <a:t>на оказание </a:t>
            </a:r>
            <a:r>
              <a:rPr sz="1400" spc="-5" dirty="0">
                <a:latin typeface="Arial"/>
                <a:cs typeface="Arial"/>
              </a:rPr>
              <a:t>муниципальных </a:t>
            </a:r>
            <a:r>
              <a:rPr sz="1400" spc="-10" dirty="0">
                <a:latin typeface="Arial"/>
                <a:cs typeface="Arial"/>
              </a:rPr>
              <a:t>услуг </a:t>
            </a:r>
            <a:r>
              <a:rPr sz="1400" dirty="0">
                <a:latin typeface="Arial"/>
                <a:cs typeface="Arial"/>
              </a:rPr>
              <a:t>на </a:t>
            </a:r>
            <a:r>
              <a:rPr sz="1400" spc="-5" dirty="0">
                <a:latin typeface="Arial"/>
                <a:cs typeface="Arial"/>
              </a:rPr>
              <a:t>основе общих  требований, </a:t>
            </a:r>
            <a:r>
              <a:rPr sz="1400" spc="-10" dirty="0">
                <a:latin typeface="Arial"/>
                <a:cs typeface="Arial"/>
              </a:rPr>
              <a:t>установленных </a:t>
            </a:r>
            <a:r>
              <a:rPr sz="1400" spc="-5" dirty="0">
                <a:latin typeface="Arial"/>
                <a:cs typeface="Arial"/>
              </a:rPr>
              <a:t>федеральными </a:t>
            </a:r>
            <a:r>
              <a:rPr sz="1400" spc="-10" dirty="0">
                <a:latin typeface="Arial"/>
                <a:cs typeface="Arial"/>
              </a:rPr>
              <a:t>органами исполнительной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власти.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1400" spc="-5" dirty="0">
                <a:latin typeface="Arial"/>
                <a:cs typeface="Arial"/>
              </a:rPr>
              <a:t>Финансовое </a:t>
            </a:r>
            <a:r>
              <a:rPr sz="1400" spc="-10" dirty="0">
                <a:latin typeface="Arial"/>
                <a:cs typeface="Arial"/>
              </a:rPr>
              <a:t>обеспечение задач, установленных </a:t>
            </a:r>
            <a:r>
              <a:rPr sz="1400" dirty="0">
                <a:latin typeface="Arial"/>
                <a:cs typeface="Arial"/>
              </a:rPr>
              <a:t>в </a:t>
            </a:r>
            <a:r>
              <a:rPr sz="1400" spc="-10" dirty="0">
                <a:latin typeface="Arial"/>
                <a:cs typeface="Arial"/>
              </a:rPr>
              <a:t>Указах</a:t>
            </a:r>
            <a:r>
              <a:rPr sz="1400" spc="-1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Президента:</a:t>
            </a:r>
            <a:endParaRPr sz="1400" dirty="0">
              <a:latin typeface="Arial"/>
              <a:cs typeface="Arial"/>
            </a:endParaRPr>
          </a:p>
          <a:p>
            <a:pPr marL="469900" marR="889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предусмотрение средств </a:t>
            </a:r>
            <a:r>
              <a:rPr sz="1400" dirty="0">
                <a:latin typeface="Arial"/>
                <a:cs typeface="Arial"/>
              </a:rPr>
              <a:t>на </a:t>
            </a:r>
            <a:r>
              <a:rPr sz="1400" spc="-5" dirty="0">
                <a:latin typeface="Arial"/>
                <a:cs typeface="Arial"/>
              </a:rPr>
              <a:t>вы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полнение </a:t>
            </a:r>
            <a:r>
              <a:rPr sz="1400" dirty="0">
                <a:solidFill>
                  <a:srgbClr val="252519"/>
                </a:solidFill>
                <a:latin typeface="Arial"/>
                <a:cs typeface="Arial"/>
              </a:rPr>
              <a:t>указа </a:t>
            </a:r>
            <a:r>
              <a:rPr sz="1400" spc="-10" dirty="0">
                <a:solidFill>
                  <a:srgbClr val="252519"/>
                </a:solidFill>
                <a:latin typeface="Arial"/>
                <a:cs typeface="Arial"/>
              </a:rPr>
              <a:t>Президента Российской Федерации </a:t>
            </a:r>
            <a:r>
              <a:rPr sz="1400" spc="-20" dirty="0">
                <a:solidFill>
                  <a:srgbClr val="252519"/>
                </a:solidFill>
                <a:latin typeface="Arial"/>
                <a:cs typeface="Arial"/>
              </a:rPr>
              <a:t>от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07 </a:t>
            </a:r>
            <a:r>
              <a:rPr sz="1400" dirty="0">
                <a:solidFill>
                  <a:srgbClr val="252519"/>
                </a:solidFill>
                <a:latin typeface="Arial"/>
                <a:cs typeface="Arial"/>
              </a:rPr>
              <a:t>мая 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2012 </a:t>
            </a:r>
            <a:r>
              <a:rPr sz="1400" spc="-20" dirty="0">
                <a:solidFill>
                  <a:srgbClr val="252519"/>
                </a:solidFill>
                <a:latin typeface="Arial"/>
                <a:cs typeface="Arial"/>
              </a:rPr>
              <a:t>года </a:t>
            </a:r>
            <a:r>
              <a:rPr sz="1400" dirty="0">
                <a:solidFill>
                  <a:srgbClr val="252519"/>
                </a:solidFill>
                <a:latin typeface="Arial"/>
                <a:cs typeface="Arial"/>
              </a:rPr>
              <a:t>№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597 </a:t>
            </a:r>
            <a:r>
              <a:rPr sz="1400" dirty="0">
                <a:solidFill>
                  <a:srgbClr val="252519"/>
                </a:solidFill>
                <a:latin typeface="Arial"/>
                <a:cs typeface="Arial"/>
              </a:rPr>
              <a:t>«О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мероприятиях по реализации </a:t>
            </a:r>
            <a:r>
              <a:rPr sz="1400" spc="-10" dirty="0">
                <a:solidFill>
                  <a:srgbClr val="252519"/>
                </a:solidFill>
                <a:latin typeface="Arial"/>
                <a:cs typeface="Arial"/>
              </a:rPr>
              <a:t>государственной </a:t>
            </a:r>
            <a:r>
              <a:rPr sz="1400" dirty="0">
                <a:solidFill>
                  <a:srgbClr val="252519"/>
                </a:solidFill>
                <a:latin typeface="Arial"/>
                <a:cs typeface="Arial"/>
              </a:rPr>
              <a:t>социальной </a:t>
            </a:r>
            <a:r>
              <a:rPr sz="1400" spc="-10" dirty="0">
                <a:solidFill>
                  <a:srgbClr val="252519"/>
                </a:solidFill>
                <a:latin typeface="Arial"/>
                <a:cs typeface="Arial"/>
              </a:rPr>
              <a:t>политики» 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для </a:t>
            </a:r>
            <a:r>
              <a:rPr sz="1400" spc="-10" dirty="0">
                <a:solidFill>
                  <a:srgbClr val="252519"/>
                </a:solidFill>
                <a:latin typeface="Arial"/>
                <a:cs typeface="Arial"/>
              </a:rPr>
              <a:t>доведения средней заработной платы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работников </a:t>
            </a:r>
            <a:r>
              <a:rPr sz="1400" spc="-25" dirty="0">
                <a:solidFill>
                  <a:srgbClr val="252519"/>
                </a:solidFill>
                <a:latin typeface="Arial"/>
                <a:cs typeface="Arial"/>
              </a:rPr>
              <a:t>культуры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до </a:t>
            </a:r>
            <a:r>
              <a:rPr sz="1400" spc="-10" dirty="0">
                <a:solidFill>
                  <a:srgbClr val="252519"/>
                </a:solidFill>
                <a:latin typeface="Arial"/>
                <a:cs typeface="Arial"/>
              </a:rPr>
              <a:t>средней заработной платы  </a:t>
            </a:r>
            <a:r>
              <a:rPr sz="1400" dirty="0">
                <a:solidFill>
                  <a:srgbClr val="252519"/>
                </a:solidFill>
                <a:latin typeface="Arial"/>
                <a:cs typeface="Arial"/>
              </a:rPr>
              <a:t>в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регионе согласно принятой «дорожной</a:t>
            </a:r>
            <a:r>
              <a:rPr sz="1400" spc="-90" dirty="0">
                <a:solidFill>
                  <a:srgbClr val="252519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карте».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470534" marR="182245" indent="-457200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470534" algn="l"/>
                <a:tab pos="471170" algn="l"/>
              </a:tabLst>
            </a:pPr>
            <a:r>
              <a:rPr sz="1400" spc="-5" dirty="0">
                <a:latin typeface="Arial"/>
                <a:cs typeface="Arial"/>
              </a:rPr>
              <a:t>Индексация </a:t>
            </a:r>
            <a:r>
              <a:rPr sz="1400" spc="-10" dirty="0">
                <a:latin typeface="Arial"/>
                <a:cs typeface="Arial"/>
              </a:rPr>
              <a:t>расходов </a:t>
            </a:r>
            <a:r>
              <a:rPr sz="1400" dirty="0">
                <a:latin typeface="Arial"/>
                <a:cs typeface="Arial"/>
              </a:rPr>
              <a:t>на </a:t>
            </a:r>
            <a:r>
              <a:rPr sz="1400" spc="-10" dirty="0">
                <a:latin typeface="Arial"/>
                <a:cs typeface="Arial"/>
              </a:rPr>
              <a:t>топливно-энергетические </a:t>
            </a:r>
            <a:r>
              <a:rPr sz="1400" spc="-5" dirty="0">
                <a:latin typeface="Arial"/>
                <a:cs typeface="Arial"/>
              </a:rPr>
              <a:t>ресурсы </a:t>
            </a:r>
            <a:r>
              <a:rPr sz="1400" dirty="0">
                <a:latin typeface="Arial"/>
                <a:cs typeface="Arial"/>
              </a:rPr>
              <a:t>на </a:t>
            </a:r>
            <a:r>
              <a:rPr sz="1400" spc="-15" dirty="0">
                <a:latin typeface="Arial"/>
                <a:cs typeface="Arial"/>
              </a:rPr>
              <a:t>соответствующий </a:t>
            </a:r>
            <a:r>
              <a:rPr sz="1400" spc="-5" dirty="0">
                <a:latin typeface="Arial"/>
                <a:cs typeface="Arial"/>
              </a:rPr>
              <a:t>индекс </a:t>
            </a:r>
            <a:r>
              <a:rPr sz="1400" dirty="0">
                <a:latin typeface="Arial"/>
                <a:cs typeface="Arial"/>
              </a:rPr>
              <a:t>-  </a:t>
            </a:r>
            <a:r>
              <a:rPr sz="1400" spc="-10" dirty="0">
                <a:latin typeface="Arial"/>
                <a:cs typeface="Arial"/>
              </a:rPr>
              <a:t>дефлятор </a:t>
            </a:r>
            <a:r>
              <a:rPr sz="1400" spc="-5" dirty="0">
                <a:latin typeface="Arial"/>
                <a:cs typeface="Arial"/>
              </a:rPr>
              <a:t>прогноза социально-экономического </a:t>
            </a:r>
            <a:r>
              <a:rPr sz="1400" spc="-5" dirty="0" err="1">
                <a:latin typeface="Arial"/>
                <a:cs typeface="Arial"/>
              </a:rPr>
              <a:t>развития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lang="ru-RU" sz="1400" spc="-10" dirty="0" smtClean="0">
                <a:latin typeface="Arial"/>
                <a:cs typeface="Arial"/>
              </a:rPr>
              <a:t>Ивановской области </a:t>
            </a:r>
            <a:r>
              <a:rPr sz="1400" dirty="0" err="1" smtClean="0">
                <a:latin typeface="Arial"/>
                <a:cs typeface="Arial"/>
              </a:rPr>
              <a:t>на</a:t>
            </a:r>
            <a:r>
              <a:rPr sz="1400" dirty="0" smtClean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период </a:t>
            </a:r>
            <a:r>
              <a:rPr sz="1400" spc="-5" dirty="0">
                <a:latin typeface="Arial"/>
                <a:cs typeface="Arial"/>
              </a:rPr>
              <a:t>до 2020  </a:t>
            </a:r>
            <a:r>
              <a:rPr sz="1400" spc="-20" dirty="0" err="1" smtClean="0">
                <a:latin typeface="Arial"/>
                <a:cs typeface="Arial"/>
              </a:rPr>
              <a:t>года</a:t>
            </a:r>
            <a:r>
              <a:rPr lang="ru-RU" sz="1400" spc="-20" dirty="0" smtClean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"/>
            </a:pPr>
            <a:endParaRPr sz="1450" dirty="0">
              <a:latin typeface="Times New Roman"/>
              <a:cs typeface="Times New Roman"/>
            </a:endParaRPr>
          </a:p>
          <a:p>
            <a:pPr marL="470534" marR="829944" indent="-456565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471170" algn="l"/>
                <a:tab pos="471805" algn="l"/>
              </a:tabLst>
            </a:pPr>
            <a:r>
              <a:rPr sz="1400" spc="-10" dirty="0">
                <a:latin typeface="Arial"/>
                <a:cs typeface="Arial"/>
              </a:rPr>
              <a:t>Обеспечение прозрачности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10" dirty="0">
                <a:latin typeface="Arial"/>
                <a:cs typeface="Arial"/>
              </a:rPr>
              <a:t>открытости </a:t>
            </a:r>
            <a:r>
              <a:rPr sz="1400" spc="-15" dirty="0">
                <a:latin typeface="Arial"/>
                <a:cs typeface="Arial"/>
              </a:rPr>
              <a:t>бюджета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15" dirty="0">
                <a:latin typeface="Arial"/>
                <a:cs typeface="Arial"/>
              </a:rPr>
              <a:t>бюджетного </a:t>
            </a:r>
            <a:r>
              <a:rPr sz="1400" spc="-5" dirty="0">
                <a:latin typeface="Arial"/>
                <a:cs typeface="Arial"/>
              </a:rPr>
              <a:t>процесса </a:t>
            </a:r>
            <a:r>
              <a:rPr sz="1400" dirty="0">
                <a:latin typeface="Arial"/>
                <a:cs typeface="Arial"/>
              </a:rPr>
              <a:t>в </a:t>
            </a:r>
            <a:r>
              <a:rPr lang="ru-RU" sz="1400" spc="-10" dirty="0" err="1" smtClean="0">
                <a:latin typeface="Arial"/>
                <a:cs typeface="Arial"/>
              </a:rPr>
              <a:t>Китовском</a:t>
            </a:r>
            <a:r>
              <a:rPr lang="ru-RU" sz="1400" spc="-10" dirty="0" smtClean="0">
                <a:latin typeface="Arial"/>
                <a:cs typeface="Arial"/>
              </a:rPr>
              <a:t> </a:t>
            </a:r>
            <a:r>
              <a:rPr sz="1400" spc="-10" dirty="0" smtClean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сельском</a:t>
            </a:r>
            <a:r>
              <a:rPr sz="1400" spc="3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поселении.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"/>
            </a:pPr>
            <a:endParaRPr sz="1450" dirty="0">
              <a:latin typeface="Times New Roman"/>
              <a:cs typeface="Times New Roman"/>
            </a:endParaRPr>
          </a:p>
          <a:p>
            <a:pPr marL="470534" marR="150495" indent="-457200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470534" algn="l"/>
                <a:tab pos="471170" algn="l"/>
              </a:tabLst>
            </a:pPr>
            <a:r>
              <a:rPr sz="1400" spc="-5" dirty="0">
                <a:latin typeface="Arial"/>
                <a:cs typeface="Arial"/>
              </a:rPr>
              <a:t>Сохранение </a:t>
            </a:r>
            <a:r>
              <a:rPr sz="1400" spc="-10" dirty="0">
                <a:latin typeface="Arial"/>
                <a:cs typeface="Arial"/>
              </a:rPr>
              <a:t>бездефицитного </a:t>
            </a:r>
            <a:r>
              <a:rPr sz="1400" spc="-15" dirty="0" err="1">
                <a:latin typeface="Arial"/>
                <a:cs typeface="Arial"/>
              </a:rPr>
              <a:t>бюджета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lang="ru-RU" sz="1400" spc="-15" dirty="0" smtClean="0">
                <a:latin typeface="Arial"/>
                <a:cs typeface="Arial"/>
              </a:rPr>
              <a:t> </a:t>
            </a:r>
            <a:r>
              <a:rPr lang="ru-RU" sz="1400" spc="-15" dirty="0" err="1" smtClean="0">
                <a:latin typeface="Arial"/>
                <a:cs typeface="Arial"/>
              </a:rPr>
              <a:t>Китовского</a:t>
            </a:r>
            <a:r>
              <a:rPr lang="ru-RU" sz="1400" spc="-15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сельского поселения </a:t>
            </a:r>
            <a:r>
              <a:rPr sz="1400" dirty="0">
                <a:latin typeface="Arial"/>
                <a:cs typeface="Arial"/>
              </a:rPr>
              <a:t>в </a:t>
            </a:r>
            <a:r>
              <a:rPr sz="1400" spc="-5" dirty="0">
                <a:latin typeface="Arial"/>
                <a:cs typeface="Arial"/>
              </a:rPr>
              <a:t>2018-2020  </a:t>
            </a:r>
            <a:r>
              <a:rPr sz="1400" spc="-20" dirty="0">
                <a:latin typeface="Arial"/>
                <a:cs typeface="Arial"/>
              </a:rPr>
              <a:t>годах.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07999" y="156718"/>
            <a:ext cx="932939" cy="8253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1278" y="149301"/>
            <a:ext cx="7178675" cy="828040"/>
          </a:xfrm>
          <a:custGeom>
            <a:avLst/>
            <a:gdLst/>
            <a:ahLst/>
            <a:cxnLst/>
            <a:rect l="l" t="t" r="r" b="b"/>
            <a:pathLst>
              <a:path w="7178675" h="828040">
                <a:moveTo>
                  <a:pt x="7040168" y="0"/>
                </a:moveTo>
                <a:lnTo>
                  <a:pt x="137998" y="0"/>
                </a:lnTo>
                <a:lnTo>
                  <a:pt x="94380" y="7035"/>
                </a:lnTo>
                <a:lnTo>
                  <a:pt x="56498" y="26626"/>
                </a:lnTo>
                <a:lnTo>
                  <a:pt x="26626" y="56498"/>
                </a:lnTo>
                <a:lnTo>
                  <a:pt x="7035" y="94380"/>
                </a:lnTo>
                <a:lnTo>
                  <a:pt x="0" y="137998"/>
                </a:lnTo>
                <a:lnTo>
                  <a:pt x="0" y="689990"/>
                </a:lnTo>
                <a:lnTo>
                  <a:pt x="7035" y="733608"/>
                </a:lnTo>
                <a:lnTo>
                  <a:pt x="26626" y="771490"/>
                </a:lnTo>
                <a:lnTo>
                  <a:pt x="56498" y="801363"/>
                </a:lnTo>
                <a:lnTo>
                  <a:pt x="94380" y="820953"/>
                </a:lnTo>
                <a:lnTo>
                  <a:pt x="137998" y="827989"/>
                </a:lnTo>
                <a:lnTo>
                  <a:pt x="7040168" y="827989"/>
                </a:lnTo>
                <a:lnTo>
                  <a:pt x="7083792" y="820953"/>
                </a:lnTo>
                <a:lnTo>
                  <a:pt x="7121678" y="801363"/>
                </a:lnTo>
                <a:lnTo>
                  <a:pt x="7151552" y="771490"/>
                </a:lnTo>
                <a:lnTo>
                  <a:pt x="7171144" y="733608"/>
                </a:lnTo>
                <a:lnTo>
                  <a:pt x="7178179" y="689990"/>
                </a:lnTo>
                <a:lnTo>
                  <a:pt x="7178179" y="137998"/>
                </a:lnTo>
                <a:lnTo>
                  <a:pt x="7171144" y="94380"/>
                </a:lnTo>
                <a:lnTo>
                  <a:pt x="7151552" y="56498"/>
                </a:lnTo>
                <a:lnTo>
                  <a:pt x="7121678" y="26626"/>
                </a:lnTo>
                <a:lnTo>
                  <a:pt x="7083792" y="7035"/>
                </a:lnTo>
                <a:lnTo>
                  <a:pt x="7040168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1278" y="149301"/>
            <a:ext cx="7178675" cy="828040"/>
          </a:xfrm>
          <a:custGeom>
            <a:avLst/>
            <a:gdLst/>
            <a:ahLst/>
            <a:cxnLst/>
            <a:rect l="l" t="t" r="r" b="b"/>
            <a:pathLst>
              <a:path w="7178675" h="828040">
                <a:moveTo>
                  <a:pt x="0" y="137998"/>
                </a:moveTo>
                <a:lnTo>
                  <a:pt x="7035" y="94380"/>
                </a:lnTo>
                <a:lnTo>
                  <a:pt x="26626" y="56498"/>
                </a:lnTo>
                <a:lnTo>
                  <a:pt x="56498" y="26626"/>
                </a:lnTo>
                <a:lnTo>
                  <a:pt x="94380" y="7035"/>
                </a:lnTo>
                <a:lnTo>
                  <a:pt x="137998" y="0"/>
                </a:lnTo>
                <a:lnTo>
                  <a:pt x="7040168" y="0"/>
                </a:lnTo>
                <a:lnTo>
                  <a:pt x="7083792" y="7035"/>
                </a:lnTo>
                <a:lnTo>
                  <a:pt x="7121678" y="26626"/>
                </a:lnTo>
                <a:lnTo>
                  <a:pt x="7151552" y="56498"/>
                </a:lnTo>
                <a:lnTo>
                  <a:pt x="7171144" y="94380"/>
                </a:lnTo>
                <a:lnTo>
                  <a:pt x="7178179" y="137998"/>
                </a:lnTo>
                <a:lnTo>
                  <a:pt x="7178179" y="689990"/>
                </a:lnTo>
                <a:lnTo>
                  <a:pt x="7171144" y="733608"/>
                </a:lnTo>
                <a:lnTo>
                  <a:pt x="7151552" y="771490"/>
                </a:lnTo>
                <a:lnTo>
                  <a:pt x="7121678" y="801363"/>
                </a:lnTo>
                <a:lnTo>
                  <a:pt x="7083792" y="820953"/>
                </a:lnTo>
                <a:lnTo>
                  <a:pt x="7040168" y="827989"/>
                </a:lnTo>
                <a:lnTo>
                  <a:pt x="137998" y="827989"/>
                </a:lnTo>
                <a:lnTo>
                  <a:pt x="94380" y="820953"/>
                </a:lnTo>
                <a:lnTo>
                  <a:pt x="56498" y="801363"/>
                </a:lnTo>
                <a:lnTo>
                  <a:pt x="26626" y="771490"/>
                </a:lnTo>
                <a:lnTo>
                  <a:pt x="7035" y="733608"/>
                </a:lnTo>
                <a:lnTo>
                  <a:pt x="0" y="689990"/>
                </a:lnTo>
                <a:lnTo>
                  <a:pt x="0" y="137998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252197" y="177215"/>
            <a:ext cx="675767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Расходы </a:t>
            </a:r>
            <a:r>
              <a:rPr sz="1600" b="1" spc="-10" dirty="0" err="1">
                <a:solidFill>
                  <a:srgbClr val="FFFFFF"/>
                </a:solidFill>
                <a:latin typeface="Bookman Old Style"/>
                <a:cs typeface="Bookman Old Style"/>
              </a:rPr>
              <a:t>бюджета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600" b="1" spc="-10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Китолвского</a:t>
            </a:r>
            <a:r>
              <a:rPr sz="1600" b="1" spc="-1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сельского поселения  по разделам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и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подразделам классификации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расходов 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бюджета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201</a:t>
            </a:r>
            <a:r>
              <a:rPr lang="ru-RU"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7</a:t>
            </a:r>
            <a:r>
              <a:rPr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– 2020 годах, тыс.</a:t>
            </a:r>
            <a:r>
              <a:rPr sz="1600" b="1" spc="13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руб.</a:t>
            </a:r>
            <a:endParaRPr sz="16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207932" y="1136671"/>
          <a:ext cx="8402668" cy="37223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3735"/>
                <a:gridCol w="671195"/>
                <a:gridCol w="3307079"/>
                <a:gridCol w="931259"/>
                <a:gridCol w="914400"/>
                <a:gridCol w="914400"/>
                <a:gridCol w="990600"/>
              </a:tblGrid>
              <a:tr h="456565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Раздел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226695" marR="90170" indent="-11493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Подр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з 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дел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10299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Наименование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20383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b="1" spc="-25" dirty="0">
                          <a:latin typeface="Arial"/>
                          <a:cs typeface="Arial"/>
                        </a:rPr>
                        <a:t>2017г.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22796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План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b="1" spc="-25" dirty="0">
                          <a:latin typeface="Arial"/>
                          <a:cs typeface="Arial"/>
                        </a:rPr>
                        <a:t>2018г.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b="1" spc="-25" dirty="0">
                          <a:latin typeface="Arial"/>
                          <a:cs typeface="Arial"/>
                        </a:rPr>
                        <a:t>2019г.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b="1" spc="-25" dirty="0">
                          <a:latin typeface="Arial"/>
                          <a:cs typeface="Arial"/>
                        </a:rPr>
                        <a:t>2020г.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</a:tr>
              <a:tr h="296545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01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b="1" spc="-15" dirty="0">
                          <a:latin typeface="Arial"/>
                          <a:cs typeface="Arial"/>
                        </a:rPr>
                        <a:t>ОБЩЕГОСУДАРСТВЕННЫЕ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ВОПРОСЫ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854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4876925,0</a:t>
                      </a:r>
                      <a:endParaRPr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4791920,0</a:t>
                      </a:r>
                      <a:endParaRPr lang="ru-RU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4791920,0</a:t>
                      </a:r>
                      <a:endParaRPr lang="ru-RU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4791920,0</a:t>
                      </a:r>
                      <a:endParaRPr lang="ru-RU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5651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02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1670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Функционирование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высшего должностного 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лица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субъекта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Российской Федерации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и 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муниципального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образования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22796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854112,0</a:t>
                      </a:r>
                      <a:endParaRPr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854800,00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854800,00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854800,00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</a:tr>
              <a:tr h="1005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04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1993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Функционирование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Правительства 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Российской Федерации, высших 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исполнительных органов государственной  власти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субъектов Российской Федерации,  местных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администраций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854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3054693,0</a:t>
                      </a:r>
                      <a:endParaRPr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3069000,0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3069000,0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3069000,0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</a:tr>
              <a:tr h="2965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85" dirty="0">
                          <a:latin typeface="Arial"/>
                          <a:cs typeface="Arial"/>
                        </a:rPr>
                        <a:t>11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15" dirty="0">
                          <a:latin typeface="Arial"/>
                          <a:cs typeface="Arial"/>
                        </a:rPr>
                        <a:t>Резервные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фонды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2711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10000,0</a:t>
                      </a:r>
                      <a:endParaRPr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10000,0</a:t>
                      </a:r>
                      <a:endParaRPr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10000,0</a:t>
                      </a:r>
                      <a:endParaRPr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10000,0</a:t>
                      </a:r>
                      <a:endParaRPr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</a:tr>
              <a:tr h="2965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13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Другие общегосударственные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вопросы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22796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958120,0</a:t>
                      </a:r>
                      <a:endParaRPr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858120,00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858120,00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858120,00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02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НАЦИОНАЛЬНАЯ</a:t>
                      </a:r>
                      <a:r>
                        <a:rPr sz="1200" b="1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ОБОРОНА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27114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138700,0</a:t>
                      </a:r>
                      <a:endParaRPr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151300,0</a:t>
                      </a:r>
                      <a:endParaRPr lang="ru-RU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153000,0</a:t>
                      </a:r>
                      <a:endParaRPr lang="ru-RU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158400,0</a:t>
                      </a:r>
                      <a:endParaRPr lang="ru-RU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03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74485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Мобилизационная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вневойсковая 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подготовка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27114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138700,0</a:t>
                      </a:r>
                      <a:endParaRPr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151300,00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153000,00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158400,00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90600" y="304800"/>
            <a:ext cx="7178675" cy="900430"/>
          </a:xfrm>
          <a:custGeom>
            <a:avLst/>
            <a:gdLst/>
            <a:ahLst/>
            <a:cxnLst/>
            <a:rect l="l" t="t" r="r" b="b"/>
            <a:pathLst>
              <a:path w="7178675" h="900430">
                <a:moveTo>
                  <a:pt x="7028167" y="0"/>
                </a:moveTo>
                <a:lnTo>
                  <a:pt x="149999" y="0"/>
                </a:lnTo>
                <a:lnTo>
                  <a:pt x="102588" y="7647"/>
                </a:lnTo>
                <a:lnTo>
                  <a:pt x="61412" y="28941"/>
                </a:lnTo>
                <a:lnTo>
                  <a:pt x="28941" y="61412"/>
                </a:lnTo>
                <a:lnTo>
                  <a:pt x="7647" y="102588"/>
                </a:lnTo>
                <a:lnTo>
                  <a:pt x="0" y="149999"/>
                </a:lnTo>
                <a:lnTo>
                  <a:pt x="0" y="749998"/>
                </a:lnTo>
                <a:lnTo>
                  <a:pt x="7647" y="797409"/>
                </a:lnTo>
                <a:lnTo>
                  <a:pt x="28941" y="838586"/>
                </a:lnTo>
                <a:lnTo>
                  <a:pt x="61412" y="871056"/>
                </a:lnTo>
                <a:lnTo>
                  <a:pt x="102588" y="892351"/>
                </a:lnTo>
                <a:lnTo>
                  <a:pt x="149999" y="899998"/>
                </a:lnTo>
                <a:lnTo>
                  <a:pt x="7028167" y="899998"/>
                </a:lnTo>
                <a:lnTo>
                  <a:pt x="7075584" y="892351"/>
                </a:lnTo>
                <a:lnTo>
                  <a:pt x="7116764" y="871056"/>
                </a:lnTo>
                <a:lnTo>
                  <a:pt x="7149237" y="838586"/>
                </a:lnTo>
                <a:lnTo>
                  <a:pt x="7170532" y="797409"/>
                </a:lnTo>
                <a:lnTo>
                  <a:pt x="7178179" y="749998"/>
                </a:lnTo>
                <a:lnTo>
                  <a:pt x="7178179" y="149999"/>
                </a:lnTo>
                <a:lnTo>
                  <a:pt x="7170532" y="102588"/>
                </a:lnTo>
                <a:lnTo>
                  <a:pt x="7149237" y="61412"/>
                </a:lnTo>
                <a:lnTo>
                  <a:pt x="7116764" y="28941"/>
                </a:lnTo>
                <a:lnTo>
                  <a:pt x="7075584" y="7647"/>
                </a:lnTo>
                <a:lnTo>
                  <a:pt x="702816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90600" y="304800"/>
            <a:ext cx="7178675" cy="900430"/>
          </a:xfrm>
          <a:custGeom>
            <a:avLst/>
            <a:gdLst/>
            <a:ahLst/>
            <a:cxnLst/>
            <a:rect l="l" t="t" r="r" b="b"/>
            <a:pathLst>
              <a:path w="7178675" h="900430">
                <a:moveTo>
                  <a:pt x="0" y="149999"/>
                </a:moveTo>
                <a:lnTo>
                  <a:pt x="7647" y="102588"/>
                </a:lnTo>
                <a:lnTo>
                  <a:pt x="28941" y="61412"/>
                </a:lnTo>
                <a:lnTo>
                  <a:pt x="61412" y="28941"/>
                </a:lnTo>
                <a:lnTo>
                  <a:pt x="102588" y="7647"/>
                </a:lnTo>
                <a:lnTo>
                  <a:pt x="149999" y="0"/>
                </a:lnTo>
                <a:lnTo>
                  <a:pt x="7028167" y="0"/>
                </a:lnTo>
                <a:lnTo>
                  <a:pt x="7075584" y="7647"/>
                </a:lnTo>
                <a:lnTo>
                  <a:pt x="7116764" y="28941"/>
                </a:lnTo>
                <a:lnTo>
                  <a:pt x="7149237" y="61412"/>
                </a:lnTo>
                <a:lnTo>
                  <a:pt x="7170532" y="102588"/>
                </a:lnTo>
                <a:lnTo>
                  <a:pt x="7178179" y="149999"/>
                </a:lnTo>
                <a:lnTo>
                  <a:pt x="7178179" y="749998"/>
                </a:lnTo>
                <a:lnTo>
                  <a:pt x="7170532" y="797409"/>
                </a:lnTo>
                <a:lnTo>
                  <a:pt x="7149237" y="838586"/>
                </a:lnTo>
                <a:lnTo>
                  <a:pt x="7116764" y="871056"/>
                </a:lnTo>
                <a:lnTo>
                  <a:pt x="7075584" y="892351"/>
                </a:lnTo>
                <a:lnTo>
                  <a:pt x="7028167" y="899998"/>
                </a:lnTo>
                <a:lnTo>
                  <a:pt x="149999" y="899998"/>
                </a:lnTo>
                <a:lnTo>
                  <a:pt x="102588" y="892351"/>
                </a:lnTo>
                <a:lnTo>
                  <a:pt x="61412" y="871056"/>
                </a:lnTo>
                <a:lnTo>
                  <a:pt x="28941" y="838586"/>
                </a:lnTo>
                <a:lnTo>
                  <a:pt x="7647" y="797409"/>
                </a:lnTo>
                <a:lnTo>
                  <a:pt x="0" y="749998"/>
                </a:lnTo>
                <a:lnTo>
                  <a:pt x="0" y="149999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66800" y="381000"/>
            <a:ext cx="683387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Расходы </a:t>
            </a:r>
            <a:r>
              <a:rPr sz="1600" b="1" spc="-10" dirty="0" err="1">
                <a:solidFill>
                  <a:srgbClr val="FFFFFF"/>
                </a:solidFill>
                <a:latin typeface="Bookman Old Style"/>
                <a:cs typeface="Bookman Old Style"/>
              </a:rPr>
              <a:t>бюджета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600" b="1" spc="-10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600" b="1" spc="-1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сельского поселения  по разделам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и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подразделам классификации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расходов 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бюджета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201</a:t>
            </a:r>
            <a:r>
              <a:rPr lang="ru-RU"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7</a:t>
            </a:r>
            <a:r>
              <a:rPr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– 2020 годах, </a:t>
            </a:r>
            <a:r>
              <a:rPr sz="1600" b="1" spc="-10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руб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.</a:t>
            </a:r>
            <a:r>
              <a:rPr sz="1600" b="1" spc="18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(продолжение)</a:t>
            </a:r>
            <a:endParaRPr sz="1600" dirty="0">
              <a:latin typeface="Bookman Old Style"/>
              <a:cs typeface="Bookman Old Style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457201" y="1295400"/>
          <a:ext cx="8229598" cy="54566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8279"/>
                <a:gridCol w="632527"/>
                <a:gridCol w="2774429"/>
                <a:gridCol w="1028700"/>
                <a:gridCol w="955221"/>
                <a:gridCol w="955221"/>
                <a:gridCol w="955221"/>
              </a:tblGrid>
              <a:tr h="401557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Раздел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217804" marR="83185" indent="-11493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Подр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з 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дел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979169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Наименование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b="1" spc="-25" dirty="0">
                          <a:latin typeface="Arial"/>
                          <a:cs typeface="Arial"/>
                        </a:rPr>
                        <a:t>2017г.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22161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План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b="1" spc="-25" dirty="0">
                          <a:latin typeface="Arial"/>
                          <a:cs typeface="Arial"/>
                        </a:rPr>
                        <a:t>2018г.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b="1" spc="-25" dirty="0">
                          <a:latin typeface="Arial"/>
                          <a:cs typeface="Arial"/>
                        </a:rPr>
                        <a:t>2019г.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b="1" spc="-25" dirty="0">
                          <a:latin typeface="Arial"/>
                          <a:cs typeface="Arial"/>
                        </a:rPr>
                        <a:t>2020г.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</a:tr>
              <a:tr h="49149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03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34226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НАЦИОНАЛЬНАЯ БЕЗОПАСНОСТЬ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И  </a:t>
                      </a:r>
                      <a:r>
                        <a:rPr sz="1000" b="1" spc="-25" dirty="0">
                          <a:latin typeface="Arial"/>
                          <a:cs typeface="Arial"/>
                        </a:rPr>
                        <a:t>ПРАВООХРАНИТЕЛЬНАЯ 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ДЕЯТЕЛЬНОСТЬ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1" dirty="0" smtClean="0">
                          <a:latin typeface="Arial"/>
                          <a:cs typeface="Arial"/>
                        </a:rPr>
                        <a:t>100000,0</a:t>
                      </a:r>
                      <a:endParaRPr sz="1000" b="1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1" dirty="0" smtClean="0">
                          <a:latin typeface="Arial"/>
                          <a:cs typeface="Arial"/>
                        </a:rPr>
                        <a:t>60000,0</a:t>
                      </a:r>
                      <a:endParaRPr sz="1000" b="1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1" dirty="0" smtClean="0">
                          <a:latin typeface="Arial"/>
                          <a:cs typeface="Arial"/>
                        </a:rPr>
                        <a:t>60000,0</a:t>
                      </a:r>
                      <a:endParaRPr sz="1000" b="1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1" dirty="0" smtClean="0">
                          <a:latin typeface="Arial"/>
                          <a:cs typeface="Arial"/>
                        </a:rPr>
                        <a:t>60000,0</a:t>
                      </a:r>
                      <a:endParaRPr sz="1000" b="1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2641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10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Обеспечение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пожарной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безопасности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dirty="0" smtClean="0">
                          <a:latin typeface="Arial"/>
                          <a:cs typeface="Arial"/>
                        </a:rPr>
                        <a:t>100000,0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dirty="0" smtClean="0">
                          <a:latin typeface="Arial"/>
                          <a:cs typeface="Arial"/>
                        </a:rPr>
                        <a:t>60000,0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dirty="0" smtClean="0">
                          <a:latin typeface="Arial"/>
                          <a:cs typeface="Arial"/>
                        </a:rPr>
                        <a:t>60000,0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dirty="0" smtClean="0">
                          <a:latin typeface="Arial"/>
                          <a:cs typeface="Arial"/>
                        </a:rPr>
                        <a:t>60000,0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</a:tr>
              <a:tr h="241269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НАЦИОНАЛЬНАЯ</a:t>
                      </a:r>
                      <a:r>
                        <a:rPr sz="1000" b="1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ЭКОНОМИКА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1" dirty="0" smtClean="0">
                          <a:latin typeface="Arial"/>
                          <a:cs typeface="Arial"/>
                        </a:rPr>
                        <a:t>242012,10</a:t>
                      </a:r>
                      <a:endParaRPr sz="1000" b="1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1" dirty="0" smtClean="0">
                          <a:latin typeface="Arial"/>
                          <a:cs typeface="Arial"/>
                        </a:rPr>
                        <a:t>242012,10</a:t>
                      </a:r>
                      <a:endParaRPr sz="1000" b="1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1" dirty="0" smtClean="0">
                          <a:latin typeface="Arial"/>
                          <a:cs typeface="Arial"/>
                        </a:rPr>
                        <a:t>142012,10</a:t>
                      </a:r>
                      <a:endParaRPr sz="1000" b="1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1" dirty="0" smtClean="0">
                          <a:latin typeface="Arial"/>
                          <a:cs typeface="Arial"/>
                        </a:rPr>
                        <a:t>142012,10</a:t>
                      </a:r>
                      <a:endParaRPr sz="1000" b="1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2565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09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Дорожное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хозяйство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(дорожные</a:t>
                      </a:r>
                      <a:r>
                        <a:rPr sz="10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фонды)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dirty="0" smtClean="0">
                          <a:latin typeface="Arial"/>
                          <a:cs typeface="Arial"/>
                        </a:rPr>
                        <a:t>232012,10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dirty="0" smtClean="0">
                          <a:latin typeface="Arial"/>
                          <a:cs typeface="Arial"/>
                        </a:rPr>
                        <a:t>232012,10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dirty="0" smtClean="0">
                          <a:latin typeface="Arial"/>
                          <a:cs typeface="Arial"/>
                        </a:rPr>
                        <a:t>13</a:t>
                      </a:r>
                    </a:p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dirty="0" smtClean="0">
                          <a:latin typeface="Arial"/>
                          <a:cs typeface="Arial"/>
                        </a:rPr>
                        <a:t>2012,10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dirty="0" smtClean="0">
                          <a:latin typeface="Arial"/>
                          <a:cs typeface="Arial"/>
                        </a:rPr>
                        <a:t>132012,10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</a:tr>
              <a:tr h="3574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dirty="0" smtClean="0">
                          <a:latin typeface="Arial"/>
                          <a:cs typeface="Arial"/>
                        </a:rPr>
                        <a:t>12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Другие вопросы в области национальной экономики</a:t>
                      </a:r>
                      <a:endParaRPr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dirty="0" smtClean="0">
                          <a:latin typeface="Arial"/>
                          <a:cs typeface="Arial"/>
                        </a:rPr>
                        <a:t>10000,0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dirty="0" smtClean="0">
                          <a:latin typeface="Arial"/>
                          <a:cs typeface="Arial"/>
                        </a:rPr>
                        <a:t>10000,0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dirty="0" smtClean="0">
                          <a:latin typeface="Arial"/>
                          <a:cs typeface="Arial"/>
                        </a:rPr>
                        <a:t>10000,0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dirty="0" smtClean="0">
                          <a:latin typeface="Arial"/>
                          <a:cs typeface="Arial"/>
                        </a:rPr>
                        <a:t>10000,0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</a:tr>
              <a:tr h="518282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05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92773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30" dirty="0">
                          <a:latin typeface="Arial"/>
                          <a:cs typeface="Arial"/>
                        </a:rPr>
                        <a:t>Ж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000" b="1" spc="-25" dirty="0">
                          <a:latin typeface="Arial"/>
                          <a:cs typeface="Arial"/>
                        </a:rPr>
                        <a:t>Щ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-К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000" b="1" spc="0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МУ</a:t>
                      </a:r>
                      <a:r>
                        <a:rPr sz="1000" b="1" spc="0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АЛ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Ь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ОЕ  </a:t>
                      </a:r>
                      <a:r>
                        <a:rPr sz="1000" b="1" spc="-20" dirty="0">
                          <a:latin typeface="Arial"/>
                          <a:cs typeface="Arial"/>
                        </a:rPr>
                        <a:t>ХОЗЯЙСТВО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1" dirty="0" smtClean="0">
                          <a:latin typeface="Arial"/>
                          <a:cs typeface="Arial"/>
                        </a:rPr>
                        <a:t>2687049,0</a:t>
                      </a:r>
                      <a:endParaRPr sz="1000" b="1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1139132,00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635760,00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945768,10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2927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03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Благоустройство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"/>
                          <a:cs typeface="Arial"/>
                        </a:rPr>
                        <a:t>2687049,0</a:t>
                      </a:r>
                    </a:p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1139132,00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635760,00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945768,10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</a:tr>
              <a:tr h="240711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1" dirty="0" smtClean="0">
                          <a:latin typeface="Arial"/>
                          <a:cs typeface="Arial"/>
                        </a:rPr>
                        <a:t>07</a:t>
                      </a:r>
                      <a:endParaRPr sz="1000" b="1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1" i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ОБРАЗОВАНИЕ</a:t>
                      </a:r>
                      <a:endParaRPr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1" dirty="0" smtClean="0">
                          <a:latin typeface="Arial"/>
                          <a:cs typeface="Arial"/>
                        </a:rPr>
                        <a:t>60000,0</a:t>
                      </a:r>
                      <a:endParaRPr sz="1000" b="1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1" dirty="0" smtClean="0">
                          <a:latin typeface="Arial"/>
                          <a:cs typeface="Arial"/>
                        </a:rPr>
                        <a:t>15000,0</a:t>
                      </a:r>
                      <a:endParaRPr sz="1000" b="1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1" dirty="0" smtClean="0">
                          <a:latin typeface="Arial"/>
                          <a:cs typeface="Arial"/>
                        </a:rPr>
                        <a:t>15000,0</a:t>
                      </a:r>
                      <a:endParaRPr sz="1000" b="1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1" dirty="0" smtClean="0">
                          <a:latin typeface="Arial"/>
                          <a:cs typeface="Arial"/>
                        </a:rPr>
                        <a:t>15000,0</a:t>
                      </a:r>
                      <a:endParaRPr sz="1000" b="1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240711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07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Молодежная политика</a:t>
                      </a:r>
                      <a:endParaRPr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dirty="0" smtClean="0">
                          <a:latin typeface="Arial"/>
                          <a:cs typeface="Arial"/>
                        </a:rPr>
                        <a:t>60000,0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dirty="0" smtClean="0">
                          <a:latin typeface="Arial"/>
                          <a:cs typeface="Arial"/>
                        </a:rPr>
                        <a:t>15000,0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dirty="0" smtClean="0">
                          <a:latin typeface="Arial"/>
                          <a:cs typeface="Arial"/>
                        </a:rPr>
                        <a:t>15000,0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dirty="0" smtClean="0">
                          <a:latin typeface="Arial"/>
                          <a:cs typeface="Arial"/>
                        </a:rPr>
                        <a:t>15000,0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189743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40" dirty="0">
                          <a:latin typeface="Arial"/>
                          <a:cs typeface="Arial"/>
                        </a:rPr>
                        <a:t>КУЛЬТУРА,</a:t>
                      </a:r>
                      <a:r>
                        <a:rPr sz="1000" b="1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5" dirty="0">
                          <a:latin typeface="Arial"/>
                          <a:cs typeface="Arial"/>
                        </a:rPr>
                        <a:t>КИНЕМАТОГРАФИЯ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Arial"/>
                          <a:cs typeface="Arial"/>
                        </a:rPr>
                        <a:t>2016960,0</a:t>
                      </a:r>
                    </a:p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2310432,0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2310432,0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1920626,0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2412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01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Культура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2310432,0</a:t>
                      </a: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2310432,0</a:t>
                      </a: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1920626,0</a:t>
                      </a: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</a:tr>
              <a:tr h="240711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15" dirty="0">
                          <a:latin typeface="Arial"/>
                          <a:cs typeface="Arial"/>
                        </a:rPr>
                        <a:t>СОЦИАЛЬНАЯ</a:t>
                      </a:r>
                      <a:r>
                        <a:rPr sz="1000" b="1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ПОЛИТИКА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1" dirty="0" smtClean="0">
                          <a:latin typeface="Arial"/>
                          <a:cs typeface="Arial"/>
                        </a:rPr>
                        <a:t>549422,0</a:t>
                      </a:r>
                      <a:endParaRPr sz="1000" b="1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537344,0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537344,0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537344,0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2412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01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Пенсионное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обеспечение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dirty="0" smtClean="0">
                          <a:latin typeface="Arial"/>
                          <a:cs typeface="Arial"/>
                        </a:rPr>
                        <a:t>549422,0</a:t>
                      </a:r>
                      <a:endParaRPr sz="1000" b="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537344,0</a:t>
                      </a:r>
                      <a:endParaRPr lang="ru-RU" sz="1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537344,0</a:t>
                      </a:r>
                      <a:endParaRPr lang="ru-RU" sz="1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537344,0</a:t>
                      </a:r>
                      <a:endParaRPr lang="ru-RU" sz="1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</a:tr>
              <a:tr h="241269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65" dirty="0">
                          <a:latin typeface="Arial"/>
                          <a:cs typeface="Arial"/>
                        </a:rPr>
                        <a:t>11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ФИЗИЧЕСКАЯ </a:t>
                      </a:r>
                      <a:r>
                        <a:rPr sz="1000" b="1" spc="-35" dirty="0">
                          <a:latin typeface="Arial"/>
                          <a:cs typeface="Arial"/>
                        </a:rPr>
                        <a:t>КУЛЬТУРА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000" b="1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СПОРТ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dirty="0" smtClean="0">
                          <a:latin typeface="Arial"/>
                          <a:cs typeface="Arial"/>
                        </a:rPr>
                        <a:t>60000,0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dirty="0" smtClean="0">
                          <a:latin typeface="Arial"/>
                          <a:cs typeface="Arial"/>
                        </a:rPr>
                        <a:t>15000,0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dirty="0" smtClean="0">
                          <a:latin typeface="Arial"/>
                          <a:cs typeface="Arial"/>
                        </a:rPr>
                        <a:t>15000,0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dirty="0" smtClean="0">
                          <a:latin typeface="Arial"/>
                          <a:cs typeface="Arial"/>
                        </a:rPr>
                        <a:t>15000,0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2407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01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Физическая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 культура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</a:tr>
              <a:tr h="241269">
                <a:tc gridSpan="3"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15" dirty="0">
                          <a:latin typeface="Arial"/>
                          <a:cs typeface="Arial"/>
                        </a:rPr>
                        <a:t>ВСЕГО </a:t>
                      </a:r>
                      <a:r>
                        <a:rPr sz="1000" b="1" spc="-35" dirty="0">
                          <a:latin typeface="Arial"/>
                          <a:cs typeface="Arial"/>
                        </a:rPr>
                        <a:t>РАСХОДОВ: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1" dirty="0" smtClean="0">
                          <a:latin typeface="Arial"/>
                          <a:cs typeface="Arial"/>
                        </a:rPr>
                        <a:t>10731068,10</a:t>
                      </a:r>
                      <a:endParaRPr sz="1000" b="1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9262140,10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8660468,10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8454058,10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</a:tbl>
          </a:graphicData>
        </a:graphic>
      </p:graphicFrame>
      <p:sp>
        <p:nvSpPr>
          <p:cNvPr id="15" name="object 15"/>
          <p:cNvSpPr/>
          <p:nvPr/>
        </p:nvSpPr>
        <p:spPr>
          <a:xfrm>
            <a:off x="8207999" y="156718"/>
            <a:ext cx="932939" cy="8253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45805" y="186987"/>
            <a:ext cx="998194" cy="8999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1278" y="149291"/>
            <a:ext cx="7178675" cy="1008380"/>
          </a:xfrm>
          <a:custGeom>
            <a:avLst/>
            <a:gdLst/>
            <a:ahLst/>
            <a:cxnLst/>
            <a:rect l="l" t="t" r="r" b="b"/>
            <a:pathLst>
              <a:path w="7178675" h="1008380">
                <a:moveTo>
                  <a:pt x="7010171" y="0"/>
                </a:moveTo>
                <a:lnTo>
                  <a:pt x="168008" y="0"/>
                </a:lnTo>
                <a:lnTo>
                  <a:pt x="123345" y="6001"/>
                </a:lnTo>
                <a:lnTo>
                  <a:pt x="83212" y="22938"/>
                </a:lnTo>
                <a:lnTo>
                  <a:pt x="49209" y="49209"/>
                </a:lnTo>
                <a:lnTo>
                  <a:pt x="22938" y="83212"/>
                </a:lnTo>
                <a:lnTo>
                  <a:pt x="6001" y="123345"/>
                </a:lnTo>
                <a:lnTo>
                  <a:pt x="0" y="168008"/>
                </a:lnTo>
                <a:lnTo>
                  <a:pt x="0" y="840003"/>
                </a:lnTo>
                <a:lnTo>
                  <a:pt x="6001" y="884665"/>
                </a:lnTo>
                <a:lnTo>
                  <a:pt x="22938" y="924799"/>
                </a:lnTo>
                <a:lnTo>
                  <a:pt x="49209" y="958802"/>
                </a:lnTo>
                <a:lnTo>
                  <a:pt x="83212" y="985073"/>
                </a:lnTo>
                <a:lnTo>
                  <a:pt x="123345" y="1002010"/>
                </a:lnTo>
                <a:lnTo>
                  <a:pt x="168008" y="1008011"/>
                </a:lnTo>
                <a:lnTo>
                  <a:pt x="7010171" y="1008011"/>
                </a:lnTo>
                <a:lnTo>
                  <a:pt x="7054833" y="1002010"/>
                </a:lnTo>
                <a:lnTo>
                  <a:pt x="7094967" y="985073"/>
                </a:lnTo>
                <a:lnTo>
                  <a:pt x="7128970" y="958802"/>
                </a:lnTo>
                <a:lnTo>
                  <a:pt x="7155241" y="924799"/>
                </a:lnTo>
                <a:lnTo>
                  <a:pt x="7172178" y="884665"/>
                </a:lnTo>
                <a:lnTo>
                  <a:pt x="7178179" y="840003"/>
                </a:lnTo>
                <a:lnTo>
                  <a:pt x="7178179" y="168008"/>
                </a:lnTo>
                <a:lnTo>
                  <a:pt x="7172178" y="123345"/>
                </a:lnTo>
                <a:lnTo>
                  <a:pt x="7155241" y="83212"/>
                </a:lnTo>
                <a:lnTo>
                  <a:pt x="7128970" y="49209"/>
                </a:lnTo>
                <a:lnTo>
                  <a:pt x="7094967" y="22938"/>
                </a:lnTo>
                <a:lnTo>
                  <a:pt x="7054833" y="6001"/>
                </a:lnTo>
                <a:lnTo>
                  <a:pt x="7010171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1278" y="149291"/>
            <a:ext cx="7178675" cy="1008380"/>
          </a:xfrm>
          <a:custGeom>
            <a:avLst/>
            <a:gdLst/>
            <a:ahLst/>
            <a:cxnLst/>
            <a:rect l="l" t="t" r="r" b="b"/>
            <a:pathLst>
              <a:path w="7178675" h="1008380">
                <a:moveTo>
                  <a:pt x="0" y="168008"/>
                </a:moveTo>
                <a:lnTo>
                  <a:pt x="6001" y="123345"/>
                </a:lnTo>
                <a:lnTo>
                  <a:pt x="22938" y="83212"/>
                </a:lnTo>
                <a:lnTo>
                  <a:pt x="49209" y="49209"/>
                </a:lnTo>
                <a:lnTo>
                  <a:pt x="83212" y="22938"/>
                </a:lnTo>
                <a:lnTo>
                  <a:pt x="123345" y="6001"/>
                </a:lnTo>
                <a:lnTo>
                  <a:pt x="168008" y="0"/>
                </a:lnTo>
                <a:lnTo>
                  <a:pt x="7010171" y="0"/>
                </a:lnTo>
                <a:lnTo>
                  <a:pt x="7054833" y="6001"/>
                </a:lnTo>
                <a:lnTo>
                  <a:pt x="7094967" y="22938"/>
                </a:lnTo>
                <a:lnTo>
                  <a:pt x="7128970" y="49209"/>
                </a:lnTo>
                <a:lnTo>
                  <a:pt x="7155241" y="83212"/>
                </a:lnTo>
                <a:lnTo>
                  <a:pt x="7172178" y="123345"/>
                </a:lnTo>
                <a:lnTo>
                  <a:pt x="7178179" y="168008"/>
                </a:lnTo>
                <a:lnTo>
                  <a:pt x="7178179" y="840003"/>
                </a:lnTo>
                <a:lnTo>
                  <a:pt x="7172178" y="884665"/>
                </a:lnTo>
                <a:lnTo>
                  <a:pt x="7155241" y="924799"/>
                </a:lnTo>
                <a:lnTo>
                  <a:pt x="7128970" y="958802"/>
                </a:lnTo>
                <a:lnTo>
                  <a:pt x="7094967" y="985073"/>
                </a:lnTo>
                <a:lnTo>
                  <a:pt x="7054833" y="1002010"/>
                </a:lnTo>
                <a:lnTo>
                  <a:pt x="7010171" y="1008011"/>
                </a:lnTo>
                <a:lnTo>
                  <a:pt x="168008" y="1008011"/>
                </a:lnTo>
                <a:lnTo>
                  <a:pt x="123345" y="1002010"/>
                </a:lnTo>
                <a:lnTo>
                  <a:pt x="83212" y="985073"/>
                </a:lnTo>
                <a:lnTo>
                  <a:pt x="49209" y="958802"/>
                </a:lnTo>
                <a:lnTo>
                  <a:pt x="22938" y="924799"/>
                </a:lnTo>
                <a:lnTo>
                  <a:pt x="6001" y="884665"/>
                </a:lnTo>
                <a:lnTo>
                  <a:pt x="0" y="840003"/>
                </a:lnTo>
                <a:lnTo>
                  <a:pt x="0" y="168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514039" y="221495"/>
            <a:ext cx="62331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Расходы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бюджета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сельского  поселения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рамках муниципальных</a:t>
            </a:r>
            <a:r>
              <a:rPr sz="1800" b="1" spc="-1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программ</a:t>
            </a:r>
            <a:endParaRPr sz="1800" dirty="0">
              <a:latin typeface="Bookman Old Style"/>
              <a:cs typeface="Bookman Old Style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201</a:t>
            </a:r>
            <a:r>
              <a:rPr lang="ru-RU"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7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2020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годах, </a:t>
            </a:r>
            <a:r>
              <a:rPr sz="1800" b="1" spc="-5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руб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.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275626" y="1262434"/>
          <a:ext cx="8401014" cy="53823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7995"/>
                <a:gridCol w="3142579"/>
                <a:gridCol w="1225585"/>
                <a:gridCol w="1212815"/>
                <a:gridCol w="1416050"/>
                <a:gridCol w="935990"/>
              </a:tblGrid>
              <a:tr h="517525">
                <a:tc>
                  <a:txBody>
                    <a:bodyPr/>
                    <a:lstStyle/>
                    <a:p>
                      <a:pPr marL="106680" marR="86360" indent="330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№  п</a:t>
                      </a:r>
                      <a:r>
                        <a:rPr sz="1400" b="1" spc="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п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09040" marR="317500" indent="-87185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Наименование</a:t>
                      </a:r>
                      <a:r>
                        <a:rPr sz="14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муниципальной  программы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22288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30" dirty="0">
                          <a:latin typeface="Arial"/>
                          <a:cs typeface="Arial"/>
                        </a:rPr>
                        <a:t>2017г.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250190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План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30" dirty="0">
                          <a:latin typeface="Arial"/>
                          <a:cs typeface="Arial"/>
                        </a:rPr>
                        <a:t>2018г.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Прогноз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30" dirty="0">
                          <a:latin typeface="Arial"/>
                          <a:cs typeface="Arial"/>
                        </a:rPr>
                        <a:t>2019г.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Прогноз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30" dirty="0">
                          <a:latin typeface="Arial"/>
                          <a:cs typeface="Arial"/>
                        </a:rPr>
                        <a:t>2020г.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Прогноз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</a:tr>
              <a:tr h="883919">
                <a:tc>
                  <a:txBody>
                    <a:bodyPr/>
                    <a:lstStyle/>
                    <a:p>
                      <a:pPr marL="19177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1689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   Муниципальная программа «Муниципальное управление </a:t>
                      </a:r>
                      <a:r>
                        <a:rPr lang="ru-RU" sz="13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Китовского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сельского поселения на 2017 – 2020 годы»</a:t>
                      </a:r>
                      <a:endParaRPr sz="13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5050227,00</a:t>
                      </a:r>
                      <a:endParaRPr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4918144,00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4918144,00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4918144,00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  <a:tr h="883919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1689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 Муниципальная программа «Обеспечение пожарной безопасности в </a:t>
                      </a:r>
                      <a:r>
                        <a:rPr lang="ru-RU" sz="13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Китовском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сельском поселении на 2017-2020 годы</a:t>
                      </a:r>
                      <a:endParaRPr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100000,0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60000,0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60000,0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6</a:t>
                      </a:r>
                      <a:r>
                        <a:rPr sz="1300" dirty="0" smtClean="0">
                          <a:latin typeface="Arial"/>
                          <a:cs typeface="Arial"/>
                        </a:rPr>
                        <a:t>0</a:t>
                      </a:r>
                      <a:r>
                        <a:rPr lang="ru-RU" sz="1300" dirty="0" smtClean="0">
                          <a:latin typeface="Arial"/>
                          <a:cs typeface="Arial"/>
                        </a:rPr>
                        <a:t>000,0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</a:tr>
              <a:tr h="883919">
                <a:tc>
                  <a:txBody>
                    <a:bodyPr/>
                    <a:lstStyle/>
                    <a:p>
                      <a:pPr marL="19050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Муниципальная программа «Благоустройство Китовского сельского поселения на 2017-2020годы»</a:t>
                      </a: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2443493,0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965576,0</a:t>
                      </a: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ru-RU" sz="13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45021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46220,0</a:t>
                      </a: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ru-RU" sz="13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45021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640200,00</a:t>
                      </a: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  <a:tr h="883919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Муниципальная программа «Молодое поколение» на 2017 – 2020 годы»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spc="-5" dirty="0" smtClean="0">
                          <a:latin typeface="Arial"/>
                          <a:cs typeface="Arial"/>
                        </a:rPr>
                        <a:t>60000,0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15000,0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15000,0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15000,0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</a:tr>
              <a:tr h="883919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Муниципальная программа « Развитие  и сохранение учреждений  культуры  </a:t>
                      </a:r>
                      <a:r>
                        <a:rPr lang="ru-RU" sz="13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Китовского</a:t>
                      </a: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сельского поселения Шуйского муниципального района на   2017 – 2020  годы »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2016960,0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2310432,0</a:t>
                      </a: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2310432,0</a:t>
                      </a: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1920626,0</a:t>
                      </a: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45805" y="186987"/>
            <a:ext cx="998194" cy="8999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1278" y="149291"/>
            <a:ext cx="7178675" cy="1008380"/>
          </a:xfrm>
          <a:custGeom>
            <a:avLst/>
            <a:gdLst/>
            <a:ahLst/>
            <a:cxnLst/>
            <a:rect l="l" t="t" r="r" b="b"/>
            <a:pathLst>
              <a:path w="7178675" h="1008380">
                <a:moveTo>
                  <a:pt x="7010171" y="0"/>
                </a:moveTo>
                <a:lnTo>
                  <a:pt x="168008" y="0"/>
                </a:lnTo>
                <a:lnTo>
                  <a:pt x="123345" y="6001"/>
                </a:lnTo>
                <a:lnTo>
                  <a:pt x="83212" y="22938"/>
                </a:lnTo>
                <a:lnTo>
                  <a:pt x="49209" y="49209"/>
                </a:lnTo>
                <a:lnTo>
                  <a:pt x="22938" y="83212"/>
                </a:lnTo>
                <a:lnTo>
                  <a:pt x="6001" y="123345"/>
                </a:lnTo>
                <a:lnTo>
                  <a:pt x="0" y="168008"/>
                </a:lnTo>
                <a:lnTo>
                  <a:pt x="0" y="840003"/>
                </a:lnTo>
                <a:lnTo>
                  <a:pt x="6001" y="884665"/>
                </a:lnTo>
                <a:lnTo>
                  <a:pt x="22938" y="924799"/>
                </a:lnTo>
                <a:lnTo>
                  <a:pt x="49209" y="958802"/>
                </a:lnTo>
                <a:lnTo>
                  <a:pt x="83212" y="985073"/>
                </a:lnTo>
                <a:lnTo>
                  <a:pt x="123345" y="1002010"/>
                </a:lnTo>
                <a:lnTo>
                  <a:pt x="168008" y="1008011"/>
                </a:lnTo>
                <a:lnTo>
                  <a:pt x="7010171" y="1008011"/>
                </a:lnTo>
                <a:lnTo>
                  <a:pt x="7054833" y="1002010"/>
                </a:lnTo>
                <a:lnTo>
                  <a:pt x="7094967" y="985073"/>
                </a:lnTo>
                <a:lnTo>
                  <a:pt x="7128970" y="958802"/>
                </a:lnTo>
                <a:lnTo>
                  <a:pt x="7155241" y="924799"/>
                </a:lnTo>
                <a:lnTo>
                  <a:pt x="7172178" y="884665"/>
                </a:lnTo>
                <a:lnTo>
                  <a:pt x="7178179" y="840003"/>
                </a:lnTo>
                <a:lnTo>
                  <a:pt x="7178179" y="168008"/>
                </a:lnTo>
                <a:lnTo>
                  <a:pt x="7172178" y="123345"/>
                </a:lnTo>
                <a:lnTo>
                  <a:pt x="7155241" y="83212"/>
                </a:lnTo>
                <a:lnTo>
                  <a:pt x="7128970" y="49209"/>
                </a:lnTo>
                <a:lnTo>
                  <a:pt x="7094967" y="22938"/>
                </a:lnTo>
                <a:lnTo>
                  <a:pt x="7054833" y="6001"/>
                </a:lnTo>
                <a:lnTo>
                  <a:pt x="7010171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1278" y="149291"/>
            <a:ext cx="7178675" cy="1008380"/>
          </a:xfrm>
          <a:custGeom>
            <a:avLst/>
            <a:gdLst/>
            <a:ahLst/>
            <a:cxnLst/>
            <a:rect l="l" t="t" r="r" b="b"/>
            <a:pathLst>
              <a:path w="7178675" h="1008380">
                <a:moveTo>
                  <a:pt x="0" y="168008"/>
                </a:moveTo>
                <a:lnTo>
                  <a:pt x="6001" y="123345"/>
                </a:lnTo>
                <a:lnTo>
                  <a:pt x="22938" y="83212"/>
                </a:lnTo>
                <a:lnTo>
                  <a:pt x="49209" y="49209"/>
                </a:lnTo>
                <a:lnTo>
                  <a:pt x="83212" y="22938"/>
                </a:lnTo>
                <a:lnTo>
                  <a:pt x="123345" y="6001"/>
                </a:lnTo>
                <a:lnTo>
                  <a:pt x="168008" y="0"/>
                </a:lnTo>
                <a:lnTo>
                  <a:pt x="7010171" y="0"/>
                </a:lnTo>
                <a:lnTo>
                  <a:pt x="7054833" y="6001"/>
                </a:lnTo>
                <a:lnTo>
                  <a:pt x="7094967" y="22938"/>
                </a:lnTo>
                <a:lnTo>
                  <a:pt x="7128970" y="49209"/>
                </a:lnTo>
                <a:lnTo>
                  <a:pt x="7155241" y="83212"/>
                </a:lnTo>
                <a:lnTo>
                  <a:pt x="7172178" y="123345"/>
                </a:lnTo>
                <a:lnTo>
                  <a:pt x="7178179" y="168008"/>
                </a:lnTo>
                <a:lnTo>
                  <a:pt x="7178179" y="840003"/>
                </a:lnTo>
                <a:lnTo>
                  <a:pt x="7172178" y="884665"/>
                </a:lnTo>
                <a:lnTo>
                  <a:pt x="7155241" y="924799"/>
                </a:lnTo>
                <a:lnTo>
                  <a:pt x="7128970" y="958802"/>
                </a:lnTo>
                <a:lnTo>
                  <a:pt x="7094967" y="985073"/>
                </a:lnTo>
                <a:lnTo>
                  <a:pt x="7054833" y="1002010"/>
                </a:lnTo>
                <a:lnTo>
                  <a:pt x="7010171" y="1008011"/>
                </a:lnTo>
                <a:lnTo>
                  <a:pt x="168008" y="1008011"/>
                </a:lnTo>
                <a:lnTo>
                  <a:pt x="123345" y="1002010"/>
                </a:lnTo>
                <a:lnTo>
                  <a:pt x="83212" y="985073"/>
                </a:lnTo>
                <a:lnTo>
                  <a:pt x="49209" y="958802"/>
                </a:lnTo>
                <a:lnTo>
                  <a:pt x="22938" y="924799"/>
                </a:lnTo>
                <a:lnTo>
                  <a:pt x="6001" y="884665"/>
                </a:lnTo>
                <a:lnTo>
                  <a:pt x="0" y="840003"/>
                </a:lnTo>
                <a:lnTo>
                  <a:pt x="0" y="168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514039" y="221495"/>
            <a:ext cx="62331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Расходы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бюджета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сельского  поселения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рамках муниципальных</a:t>
            </a:r>
            <a:r>
              <a:rPr sz="1800" b="1" spc="-1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программ</a:t>
            </a:r>
            <a:endParaRPr sz="1800" dirty="0">
              <a:latin typeface="Bookman Old Style"/>
              <a:cs typeface="Bookman Old Style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2016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2020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годах, </a:t>
            </a:r>
            <a:r>
              <a:rPr sz="1800" b="1" spc="-5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руб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.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275626" y="1262434"/>
          <a:ext cx="8401014" cy="52749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7995"/>
                <a:gridCol w="3142579"/>
                <a:gridCol w="1225585"/>
                <a:gridCol w="1212815"/>
                <a:gridCol w="1416050"/>
                <a:gridCol w="935990"/>
              </a:tblGrid>
              <a:tr h="517525">
                <a:tc>
                  <a:txBody>
                    <a:bodyPr/>
                    <a:lstStyle/>
                    <a:p>
                      <a:pPr marL="106680" marR="86360" indent="330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№  п</a:t>
                      </a:r>
                      <a:r>
                        <a:rPr sz="1400" b="1" spc="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п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09040" marR="317500" indent="-87185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Наименование</a:t>
                      </a:r>
                      <a:r>
                        <a:rPr sz="14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муниципальной  программы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22288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30" dirty="0">
                          <a:latin typeface="Arial"/>
                          <a:cs typeface="Arial"/>
                        </a:rPr>
                        <a:t>2017г.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250190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План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30" dirty="0">
                          <a:latin typeface="Arial"/>
                          <a:cs typeface="Arial"/>
                        </a:rPr>
                        <a:t>2018г.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Прогноз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30" dirty="0">
                          <a:latin typeface="Arial"/>
                          <a:cs typeface="Arial"/>
                        </a:rPr>
                        <a:t>2019г.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Прогноз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30" dirty="0">
                          <a:latin typeface="Arial"/>
                          <a:cs typeface="Arial"/>
                        </a:rPr>
                        <a:t>2020г.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Прогноз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</a:tr>
              <a:tr h="883919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400" dirty="0">
                        <a:solidFill>
                          <a:srgbClr val="00206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Муниципальная программа «Развитие массового спорта  и физической культуры  </a:t>
                      </a:r>
                    </a:p>
                    <a:p>
                      <a:pPr indent="45021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</a:t>
                      </a:r>
                      <a:r>
                        <a:rPr lang="ru-RU" sz="13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Китовском</a:t>
                      </a: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сельском поселении» на 2017-2020 гг.»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60000,0</a:t>
                      </a:r>
                      <a:endParaRPr sz="13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15000,0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15000,0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15000,0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  <a:tr h="883919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1400" dirty="0">
                        <a:solidFill>
                          <a:srgbClr val="00206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Муниципальная программа «Развитие и поддержка малого и среднего предпринимательства в Китовском сельском поселении Шуйского муниципального района на 2017-2020 годы»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10000,0</a:t>
                      </a:r>
                      <a:endParaRPr sz="13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  <a:tr h="883919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1400" dirty="0">
                        <a:solidFill>
                          <a:srgbClr val="00206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Муниципальная программа «Энергосбережения и повышения энергетической эффективности экономики и сокращения экономических издержек в бюджетном секторе </a:t>
                      </a:r>
                      <a:r>
                        <a:rPr lang="ru-RU" sz="13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Китовского</a:t>
                      </a: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сельского поселения на 2017 -2020 годы»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100000,0</a:t>
                      </a:r>
                      <a:endParaRPr sz="13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30000,0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30000,0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30000,0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Всего по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муниципальным</a:t>
                      </a:r>
                      <a:r>
                        <a:rPr sz="1200" b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программам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9865688,0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8324152,0</a:t>
                      </a: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7820780,0</a:t>
                      </a: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7608970,0</a:t>
                      </a: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41278" y="149294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75" y="0"/>
                </a:moveTo>
                <a:lnTo>
                  <a:pt x="132003" y="0"/>
                </a:lnTo>
                <a:lnTo>
                  <a:pt x="90282" y="6730"/>
                </a:lnTo>
                <a:lnTo>
                  <a:pt x="54046" y="25470"/>
                </a:lnTo>
                <a:lnTo>
                  <a:pt x="25470" y="54046"/>
                </a:lnTo>
                <a:lnTo>
                  <a:pt x="6730" y="90282"/>
                </a:lnTo>
                <a:lnTo>
                  <a:pt x="0" y="132003"/>
                </a:lnTo>
                <a:lnTo>
                  <a:pt x="0" y="659993"/>
                </a:lnTo>
                <a:lnTo>
                  <a:pt x="6730" y="701719"/>
                </a:lnTo>
                <a:lnTo>
                  <a:pt x="25470" y="737956"/>
                </a:lnTo>
                <a:lnTo>
                  <a:pt x="54046" y="766530"/>
                </a:lnTo>
                <a:lnTo>
                  <a:pt x="90282" y="785268"/>
                </a:lnTo>
                <a:lnTo>
                  <a:pt x="132003" y="791997"/>
                </a:lnTo>
                <a:lnTo>
                  <a:pt x="7046175" y="791997"/>
                </a:lnTo>
                <a:lnTo>
                  <a:pt x="7087897" y="785268"/>
                </a:lnTo>
                <a:lnTo>
                  <a:pt x="7124133" y="766530"/>
                </a:lnTo>
                <a:lnTo>
                  <a:pt x="7152708" y="737956"/>
                </a:lnTo>
                <a:lnTo>
                  <a:pt x="7171449" y="701719"/>
                </a:lnTo>
                <a:lnTo>
                  <a:pt x="7178179" y="659993"/>
                </a:lnTo>
                <a:lnTo>
                  <a:pt x="7178179" y="132003"/>
                </a:lnTo>
                <a:lnTo>
                  <a:pt x="7171449" y="90282"/>
                </a:lnTo>
                <a:lnTo>
                  <a:pt x="7152708" y="54046"/>
                </a:lnTo>
                <a:lnTo>
                  <a:pt x="7124133" y="25470"/>
                </a:lnTo>
                <a:lnTo>
                  <a:pt x="7087897" y="6730"/>
                </a:lnTo>
                <a:lnTo>
                  <a:pt x="7046175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1278" y="149294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0" y="132003"/>
                </a:moveTo>
                <a:lnTo>
                  <a:pt x="6730" y="90282"/>
                </a:lnTo>
                <a:lnTo>
                  <a:pt x="25470" y="54046"/>
                </a:lnTo>
                <a:lnTo>
                  <a:pt x="54046" y="25470"/>
                </a:lnTo>
                <a:lnTo>
                  <a:pt x="90282" y="6730"/>
                </a:lnTo>
                <a:lnTo>
                  <a:pt x="132003" y="0"/>
                </a:lnTo>
                <a:lnTo>
                  <a:pt x="7046175" y="0"/>
                </a:lnTo>
                <a:lnTo>
                  <a:pt x="7087897" y="6730"/>
                </a:lnTo>
                <a:lnTo>
                  <a:pt x="7124133" y="25470"/>
                </a:lnTo>
                <a:lnTo>
                  <a:pt x="7152708" y="54046"/>
                </a:lnTo>
                <a:lnTo>
                  <a:pt x="7171449" y="90282"/>
                </a:lnTo>
                <a:lnTo>
                  <a:pt x="7178179" y="132003"/>
                </a:lnTo>
                <a:lnTo>
                  <a:pt x="7178179" y="659993"/>
                </a:lnTo>
                <a:lnTo>
                  <a:pt x="7171449" y="701719"/>
                </a:lnTo>
                <a:lnTo>
                  <a:pt x="7152708" y="737956"/>
                </a:lnTo>
                <a:lnTo>
                  <a:pt x="7124133" y="766530"/>
                </a:lnTo>
                <a:lnTo>
                  <a:pt x="7087897" y="785268"/>
                </a:lnTo>
                <a:lnTo>
                  <a:pt x="7046175" y="791997"/>
                </a:lnTo>
                <a:lnTo>
                  <a:pt x="132003" y="791997"/>
                </a:lnTo>
                <a:lnTo>
                  <a:pt x="90282" y="785268"/>
                </a:lnTo>
                <a:lnTo>
                  <a:pt x="54046" y="766530"/>
                </a:lnTo>
                <a:lnTo>
                  <a:pt x="25470" y="737956"/>
                </a:lnTo>
                <a:lnTo>
                  <a:pt x="6730" y="701719"/>
                </a:lnTo>
                <a:lnTo>
                  <a:pt x="0" y="659993"/>
                </a:lnTo>
                <a:lnTo>
                  <a:pt x="0" y="132003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66800" y="204936"/>
            <a:ext cx="6950376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Муниципальная программа </a:t>
            </a:r>
            <a:r>
              <a:rPr lang="ru-RU" sz="1400" b="1" dirty="0" err="1" smtClean="0">
                <a:solidFill>
                  <a:schemeClr val="bg2"/>
                </a:solidFill>
              </a:rPr>
              <a:t>Китовского</a:t>
            </a:r>
            <a:r>
              <a:rPr lang="ru-RU" sz="1400" b="1" dirty="0" smtClean="0">
                <a:solidFill>
                  <a:schemeClr val="bg2"/>
                </a:solidFill>
              </a:rPr>
              <a:t> сельского поселения </a:t>
            </a:r>
            <a:endParaRPr lang="ru-RU" sz="1400" dirty="0" smtClean="0">
              <a:solidFill>
                <a:schemeClr val="bg2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«Муниципальное управление </a:t>
            </a:r>
            <a:r>
              <a:rPr lang="ru-RU" sz="1400" b="1" dirty="0" err="1" smtClean="0">
                <a:solidFill>
                  <a:schemeClr val="bg2"/>
                </a:solidFill>
              </a:rPr>
              <a:t>Китовского</a:t>
            </a:r>
            <a:r>
              <a:rPr lang="ru-RU" sz="1400" b="1" dirty="0" smtClean="0">
                <a:solidFill>
                  <a:schemeClr val="bg2"/>
                </a:solidFill>
              </a:rPr>
              <a:t> сельского поселения на 2017 – 2020 годы» </a:t>
            </a:r>
            <a:endParaRPr sz="1400" dirty="0">
              <a:solidFill>
                <a:schemeClr val="bg2"/>
              </a:solidFill>
              <a:latin typeface="Bookman Old Style"/>
              <a:cs typeface="Bookman Old Styl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3400" y="914400"/>
            <a:ext cx="8305800" cy="873956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R="5080">
              <a:spcBef>
                <a:spcPts val="254"/>
              </a:spcBef>
            </a:pP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Цель </a:t>
            </a:r>
            <a:r>
              <a:rPr sz="1200" b="1" spc="-10" dirty="0" err="1">
                <a:solidFill>
                  <a:srgbClr val="FF0000"/>
                </a:solidFill>
                <a:latin typeface="Arial"/>
                <a:cs typeface="Arial"/>
              </a:rPr>
              <a:t>программы</a:t>
            </a:r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ru-RU" sz="1200" dirty="0" smtClean="0"/>
              <a:t>повышение эффективности и качества муниципального самоуправления.</a:t>
            </a:r>
            <a:r>
              <a:rPr lang="ru-RU" sz="1200" spc="-5" dirty="0" smtClean="0">
                <a:latin typeface="Arial"/>
                <a:cs typeface="Arial"/>
              </a:rPr>
              <a:t> </a:t>
            </a:r>
          </a:p>
          <a:p>
            <a:pPr marR="5080" algn="r">
              <a:spcBef>
                <a:spcPts val="254"/>
              </a:spcBef>
            </a:pPr>
            <a:r>
              <a:rPr lang="ru-RU" sz="1200" spc="-5" dirty="0" err="1" smtClean="0">
                <a:latin typeface="Arial"/>
                <a:cs typeface="Arial"/>
              </a:rPr>
              <a:t>руб</a:t>
            </a:r>
            <a:endParaRPr lang="ru-RU" sz="1200" dirty="0" smtClean="0"/>
          </a:p>
          <a:p>
            <a:pPr marR="5080" algn="ctr">
              <a:lnSpc>
                <a:spcPct val="100000"/>
              </a:lnSpc>
              <a:spcBef>
                <a:spcPts val="254"/>
              </a:spcBef>
            </a:pPr>
            <a:endParaRPr sz="120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55"/>
              </a:spcBef>
            </a:pPr>
            <a:r>
              <a:rPr sz="1200" spc="-5" dirty="0" smtClean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152401" y="1295400"/>
          <a:ext cx="8839199" cy="58911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05399"/>
                <a:gridCol w="914400"/>
                <a:gridCol w="914400"/>
                <a:gridCol w="914400"/>
                <a:gridCol w="990600"/>
              </a:tblGrid>
              <a:tr h="502856">
                <a:tc>
                  <a:txBody>
                    <a:bodyPr/>
                    <a:lstStyle/>
                    <a:p>
                      <a:pPr marL="899794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Основные мероприятия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программы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2017г.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22225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План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2018г.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2019г.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2020г.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</a:tr>
              <a:tr h="479176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Обеспечение  сохранности имущества </a:t>
                      </a:r>
                      <a:r>
                        <a:rPr lang="ru-RU" sz="13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Китовского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сельского поселения </a:t>
                      </a:r>
                      <a:endParaRPr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402000,0</a:t>
                      </a:r>
                      <a:endParaRPr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spc="-10" dirty="0" smtClean="0">
                          <a:latin typeface="Arial"/>
                          <a:cs typeface="Arial"/>
                        </a:rPr>
                        <a:t>280000,0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spc="-10" dirty="0" smtClean="0">
                          <a:latin typeface="Arial"/>
                          <a:cs typeface="Arial"/>
                        </a:rPr>
                        <a:t>280000,0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spc="-10" dirty="0" smtClean="0">
                          <a:latin typeface="Arial"/>
                          <a:cs typeface="Arial"/>
                        </a:rPr>
                        <a:t>280000,0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</a:tr>
              <a:tr h="479176">
                <a:tc>
                  <a:txBody>
                    <a:bodyPr/>
                    <a:lstStyle/>
                    <a:p>
                      <a:pPr marL="97790" marR="599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Повышение качества и доступности финансовой информации</a:t>
                      </a:r>
                      <a:endParaRPr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spc="-10" dirty="0" smtClean="0">
                          <a:latin typeface="Arial"/>
                          <a:cs typeface="Arial"/>
                        </a:rPr>
                        <a:t>163000,0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spc="-10" dirty="0" smtClean="0">
                          <a:latin typeface="Arial"/>
                          <a:cs typeface="Arial"/>
                        </a:rPr>
                        <a:t>150000,0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spc="-10" dirty="0" smtClean="0">
                          <a:latin typeface="Arial"/>
                          <a:cs typeface="Arial"/>
                        </a:rPr>
                        <a:t>150000,0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spc="-10" dirty="0" smtClean="0">
                          <a:latin typeface="Arial"/>
                          <a:cs typeface="Arial"/>
                        </a:rPr>
                        <a:t>150000,0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</a:tr>
              <a:tr h="582964">
                <a:tc>
                  <a:txBody>
                    <a:bodyPr/>
                    <a:lstStyle/>
                    <a:p>
                      <a:pPr marL="97790" marR="599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Обеспечение деятельности администрации </a:t>
                      </a:r>
                      <a:r>
                        <a:rPr lang="ru-RU" sz="13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Китовского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сельского поселения</a:t>
                      </a:r>
                      <a:endParaRPr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3054693,0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3069000,0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3069000,0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3069000,0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</a:tr>
              <a:tr h="582964">
                <a:tc>
                  <a:txBody>
                    <a:bodyPr/>
                    <a:lstStyle/>
                    <a:p>
                      <a:pPr marL="97790" marR="599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Обеспечение функций главы  </a:t>
                      </a:r>
                      <a:r>
                        <a:rPr lang="ru-RU" sz="13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Китовского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сельского поселения</a:t>
                      </a:r>
                      <a:endParaRPr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854112,0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854800,0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854800,0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854800,0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</a:tr>
              <a:tr h="715949">
                <a:tc>
                  <a:txBody>
                    <a:bodyPr/>
                    <a:lstStyle/>
                    <a:p>
                      <a:pPr marL="97790" marR="599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Обеспечение дополнительного пенсионного обеспечения за выслугу лет к  пенсиям муниципальных служащих</a:t>
                      </a:r>
                      <a:endParaRPr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549422,0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537344,0</a:t>
                      </a:r>
                      <a:endParaRPr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537344,0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537344,0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</a:tr>
              <a:tr h="501463">
                <a:tc>
                  <a:txBody>
                    <a:bodyPr/>
                    <a:lstStyle/>
                    <a:p>
                      <a:pPr marL="97790" marR="599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Уплата членского взноса в Совет муниципальных образований Ивановской области</a:t>
                      </a:r>
                      <a:endParaRPr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7000,0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latin typeface="Arial" pitchFamily="34" charset="0"/>
                          <a:cs typeface="Arial" pitchFamily="34" charset="0"/>
                        </a:rPr>
                        <a:t>7000,0</a:t>
                      </a:r>
                      <a:endParaRPr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7000,0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7000,0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</a:tr>
              <a:tr h="1014983">
                <a:tc>
                  <a:txBody>
                    <a:bodyPr/>
                    <a:lstStyle/>
                    <a:p>
                      <a:pPr marL="97790" marR="599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Организация повышения квалификации профессиональной переподготовки  лиц, замещающих муниципальные должности </a:t>
                      </a:r>
                      <a:r>
                        <a:rPr lang="ru-RU" sz="13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Китовского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сельского поселения и муниципальных служащих </a:t>
                      </a:r>
                      <a:r>
                        <a:rPr lang="ru-RU" sz="13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Китовского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сельского поселения</a:t>
                      </a:r>
                      <a:endParaRPr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10000,0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latin typeface="Arial" pitchFamily="34" charset="0"/>
                          <a:cs typeface="Arial" pitchFamily="34" charset="0"/>
                        </a:rPr>
                        <a:t>10000,0</a:t>
                      </a:r>
                      <a:endParaRPr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10000,0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10000,0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</a:tr>
              <a:tr h="540377">
                <a:tc>
                  <a:txBody>
                    <a:bodyPr/>
                    <a:lstStyle/>
                    <a:p>
                      <a:pPr marL="97790" marR="599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Управление резервными средствами бюджета </a:t>
                      </a:r>
                      <a:r>
                        <a:rPr lang="ru-RU" sz="13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Китовского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сельского поселения</a:t>
                      </a:r>
                      <a:endParaRPr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10000,0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latin typeface="Arial" pitchFamily="34" charset="0"/>
                          <a:cs typeface="Arial" pitchFamily="34" charset="0"/>
                        </a:rPr>
                        <a:t>10000,0</a:t>
                      </a:r>
                      <a:endParaRPr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10000,0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10000,0</a:t>
                      </a:r>
                    </a:p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</a:tr>
              <a:tr h="467492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300" b="1" spc="-10" dirty="0">
                          <a:latin typeface="Arial"/>
                          <a:cs typeface="Arial"/>
                        </a:rPr>
                        <a:t>Объем финансирования</a:t>
                      </a:r>
                      <a:r>
                        <a:rPr sz="1300" b="1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" dirty="0">
                          <a:latin typeface="Arial"/>
                          <a:cs typeface="Arial"/>
                        </a:rPr>
                        <a:t>программы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1206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5050227,00</a:t>
                      </a:r>
                      <a:endParaRPr lang="ru-RU" sz="13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4918144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lang="ru-RU" sz="18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4918144,0</a:t>
                      </a: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4918144,0</a:t>
                      </a: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CCFF"/>
                    </a:solidFill>
                  </a:tcPr>
                </a:tc>
              </a:tr>
            </a:tbl>
          </a:graphicData>
        </a:graphic>
      </p:graphicFrame>
      <p:sp>
        <p:nvSpPr>
          <p:cNvPr id="17" name="object 17"/>
          <p:cNvSpPr/>
          <p:nvPr/>
        </p:nvSpPr>
        <p:spPr>
          <a:xfrm>
            <a:off x="8072463" y="142851"/>
            <a:ext cx="1071537" cy="755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41278" y="149294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75" y="0"/>
                </a:moveTo>
                <a:lnTo>
                  <a:pt x="132003" y="0"/>
                </a:lnTo>
                <a:lnTo>
                  <a:pt x="90282" y="6730"/>
                </a:lnTo>
                <a:lnTo>
                  <a:pt x="54046" y="25470"/>
                </a:lnTo>
                <a:lnTo>
                  <a:pt x="25470" y="54046"/>
                </a:lnTo>
                <a:lnTo>
                  <a:pt x="6730" y="90282"/>
                </a:lnTo>
                <a:lnTo>
                  <a:pt x="0" y="132003"/>
                </a:lnTo>
                <a:lnTo>
                  <a:pt x="0" y="659993"/>
                </a:lnTo>
                <a:lnTo>
                  <a:pt x="6730" y="701719"/>
                </a:lnTo>
                <a:lnTo>
                  <a:pt x="25470" y="737956"/>
                </a:lnTo>
                <a:lnTo>
                  <a:pt x="54046" y="766530"/>
                </a:lnTo>
                <a:lnTo>
                  <a:pt x="90282" y="785268"/>
                </a:lnTo>
                <a:lnTo>
                  <a:pt x="132003" y="791997"/>
                </a:lnTo>
                <a:lnTo>
                  <a:pt x="7046175" y="791997"/>
                </a:lnTo>
                <a:lnTo>
                  <a:pt x="7087897" y="785268"/>
                </a:lnTo>
                <a:lnTo>
                  <a:pt x="7124133" y="766530"/>
                </a:lnTo>
                <a:lnTo>
                  <a:pt x="7152708" y="737956"/>
                </a:lnTo>
                <a:lnTo>
                  <a:pt x="7171449" y="701719"/>
                </a:lnTo>
                <a:lnTo>
                  <a:pt x="7178179" y="659993"/>
                </a:lnTo>
                <a:lnTo>
                  <a:pt x="7178179" y="132003"/>
                </a:lnTo>
                <a:lnTo>
                  <a:pt x="7171449" y="90282"/>
                </a:lnTo>
                <a:lnTo>
                  <a:pt x="7152708" y="54046"/>
                </a:lnTo>
                <a:lnTo>
                  <a:pt x="7124133" y="25470"/>
                </a:lnTo>
                <a:lnTo>
                  <a:pt x="7087897" y="6730"/>
                </a:lnTo>
                <a:lnTo>
                  <a:pt x="7046175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1278" y="149294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0" y="132003"/>
                </a:moveTo>
                <a:lnTo>
                  <a:pt x="6730" y="90282"/>
                </a:lnTo>
                <a:lnTo>
                  <a:pt x="25470" y="54046"/>
                </a:lnTo>
                <a:lnTo>
                  <a:pt x="54046" y="25470"/>
                </a:lnTo>
                <a:lnTo>
                  <a:pt x="90282" y="6730"/>
                </a:lnTo>
                <a:lnTo>
                  <a:pt x="132003" y="0"/>
                </a:lnTo>
                <a:lnTo>
                  <a:pt x="7046175" y="0"/>
                </a:lnTo>
                <a:lnTo>
                  <a:pt x="7087897" y="6730"/>
                </a:lnTo>
                <a:lnTo>
                  <a:pt x="7124133" y="25470"/>
                </a:lnTo>
                <a:lnTo>
                  <a:pt x="7152708" y="54046"/>
                </a:lnTo>
                <a:lnTo>
                  <a:pt x="7171449" y="90282"/>
                </a:lnTo>
                <a:lnTo>
                  <a:pt x="7178179" y="132003"/>
                </a:lnTo>
                <a:lnTo>
                  <a:pt x="7178179" y="659993"/>
                </a:lnTo>
                <a:lnTo>
                  <a:pt x="7171449" y="701719"/>
                </a:lnTo>
                <a:lnTo>
                  <a:pt x="7152708" y="737956"/>
                </a:lnTo>
                <a:lnTo>
                  <a:pt x="7124133" y="766530"/>
                </a:lnTo>
                <a:lnTo>
                  <a:pt x="7087897" y="785268"/>
                </a:lnTo>
                <a:lnTo>
                  <a:pt x="7046175" y="791997"/>
                </a:lnTo>
                <a:lnTo>
                  <a:pt x="132003" y="791997"/>
                </a:lnTo>
                <a:lnTo>
                  <a:pt x="90282" y="785268"/>
                </a:lnTo>
                <a:lnTo>
                  <a:pt x="54046" y="766530"/>
                </a:lnTo>
                <a:lnTo>
                  <a:pt x="25470" y="737956"/>
                </a:lnTo>
                <a:lnTo>
                  <a:pt x="6730" y="701719"/>
                </a:lnTo>
                <a:lnTo>
                  <a:pt x="0" y="659993"/>
                </a:lnTo>
                <a:lnTo>
                  <a:pt x="0" y="132003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66800" y="204936"/>
            <a:ext cx="6950376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Муниципальная программа </a:t>
            </a:r>
            <a:r>
              <a:rPr lang="ru-RU" sz="1400" b="1" dirty="0" err="1" smtClean="0">
                <a:solidFill>
                  <a:schemeClr val="bg2"/>
                </a:solidFill>
              </a:rPr>
              <a:t>Китовского</a:t>
            </a:r>
            <a:r>
              <a:rPr lang="ru-RU" sz="1400" b="1" dirty="0" smtClean="0">
                <a:solidFill>
                  <a:schemeClr val="bg2"/>
                </a:solidFill>
              </a:rPr>
              <a:t> сельского поселения </a:t>
            </a:r>
            <a:endParaRPr lang="ru-RU" sz="1400" dirty="0" smtClean="0">
              <a:solidFill>
                <a:schemeClr val="bg2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«Муниципальное управление </a:t>
            </a:r>
            <a:r>
              <a:rPr lang="ru-RU" sz="1400" b="1" dirty="0" err="1" smtClean="0">
                <a:solidFill>
                  <a:schemeClr val="bg2"/>
                </a:solidFill>
              </a:rPr>
              <a:t>Китовского</a:t>
            </a:r>
            <a:r>
              <a:rPr lang="ru-RU" sz="1400" b="1" dirty="0" smtClean="0">
                <a:solidFill>
                  <a:schemeClr val="bg2"/>
                </a:solidFill>
              </a:rPr>
              <a:t> сельского поселения на 2017 – 2020 годы» </a:t>
            </a:r>
            <a:endParaRPr sz="1400" dirty="0">
              <a:solidFill>
                <a:schemeClr val="bg2"/>
              </a:solidFill>
              <a:latin typeface="Bookman Old Style"/>
              <a:cs typeface="Bookman Old Styl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3400" y="914400"/>
            <a:ext cx="7924800" cy="873956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R="5080">
              <a:spcBef>
                <a:spcPts val="254"/>
              </a:spcBef>
            </a:pP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Цель </a:t>
            </a:r>
            <a:r>
              <a:rPr sz="1200" b="1" spc="-10" dirty="0" err="1">
                <a:solidFill>
                  <a:srgbClr val="FF0000"/>
                </a:solidFill>
                <a:latin typeface="Arial"/>
                <a:cs typeface="Arial"/>
              </a:rPr>
              <a:t>программы</a:t>
            </a:r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ru-RU" sz="1200" dirty="0" smtClean="0"/>
              <a:t>повышение эффективности и качества муниципального самоуправления.</a:t>
            </a:r>
            <a:r>
              <a:rPr lang="ru-RU" sz="1200" spc="-5" dirty="0" smtClean="0">
                <a:latin typeface="Arial"/>
                <a:cs typeface="Arial"/>
              </a:rPr>
              <a:t> </a:t>
            </a:r>
          </a:p>
          <a:p>
            <a:pPr marR="5080" algn="r">
              <a:spcBef>
                <a:spcPts val="254"/>
              </a:spcBef>
            </a:pPr>
            <a:endParaRPr lang="ru-RU" sz="1200" dirty="0" smtClean="0"/>
          </a:p>
          <a:p>
            <a:pPr marR="5080" algn="ctr">
              <a:lnSpc>
                <a:spcPct val="100000"/>
              </a:lnSpc>
              <a:spcBef>
                <a:spcPts val="254"/>
              </a:spcBef>
            </a:pPr>
            <a:endParaRPr sz="120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55"/>
              </a:spcBef>
            </a:pPr>
            <a:r>
              <a:rPr sz="1200" spc="-5" dirty="0" smtClean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381000" y="1524000"/>
          <a:ext cx="8169910" cy="3926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69765"/>
                <a:gridCol w="448945"/>
                <a:gridCol w="812800"/>
                <a:gridCol w="812800"/>
                <a:gridCol w="812800"/>
                <a:gridCol w="812800"/>
              </a:tblGrid>
              <a:tr h="415176">
                <a:tc>
                  <a:txBody>
                    <a:bodyPr/>
                    <a:lstStyle/>
                    <a:p>
                      <a:pPr marL="13779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Целевые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показатели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05410" marR="85090" indent="349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spc="-15" dirty="0">
                          <a:latin typeface="Arial"/>
                          <a:cs typeface="Arial"/>
                        </a:rPr>
                        <a:t>ед. 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изм.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2017г.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24257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План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2018г.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2019г.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2020г.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4732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382270">
                <a:tc>
                  <a:txBody>
                    <a:bodyPr/>
                    <a:lstStyle/>
                    <a:p>
                      <a:pPr marL="97790" marR="986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spc="-10" dirty="0" smtClean="0">
                          <a:latin typeface="Arial"/>
                          <a:cs typeface="Arial"/>
                        </a:rPr>
                        <a:t>Количество </a:t>
                      </a:r>
                      <a:r>
                        <a:rPr lang="ru-RU" sz="1200" spc="-5" dirty="0" smtClean="0">
                          <a:latin typeface="Arial"/>
                          <a:cs typeface="Arial"/>
                        </a:rPr>
                        <a:t>муниципального </a:t>
                      </a:r>
                      <a:r>
                        <a:rPr lang="ru-RU" sz="1200" spc="-10" dirty="0" smtClean="0">
                          <a:latin typeface="Arial"/>
                          <a:cs typeface="Arial"/>
                        </a:rPr>
                        <a:t>имущества,  приведенного </a:t>
                      </a:r>
                      <a:r>
                        <a:rPr lang="ru-RU" sz="1200" dirty="0" smtClean="0">
                          <a:latin typeface="Arial"/>
                          <a:cs typeface="Arial"/>
                        </a:rPr>
                        <a:t>в </a:t>
                      </a:r>
                      <a:r>
                        <a:rPr lang="ru-RU" sz="1200" spc="-5" dirty="0" smtClean="0">
                          <a:latin typeface="Arial"/>
                          <a:cs typeface="Arial"/>
                        </a:rPr>
                        <a:t>нормативное</a:t>
                      </a:r>
                      <a:r>
                        <a:rPr lang="ru-RU" sz="1200" spc="-5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200" spc="-5" dirty="0" smtClean="0">
                          <a:latin typeface="Arial"/>
                          <a:cs typeface="Arial"/>
                        </a:rPr>
                        <a:t>состояние</a:t>
                      </a:r>
                      <a:endParaRPr lang="ru-RU"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10" dirty="0" smtClean="0">
                          <a:latin typeface="Arial"/>
                          <a:cs typeface="Arial"/>
                        </a:rPr>
                        <a:t>%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10" dirty="0" smtClean="0">
                          <a:latin typeface="Arial"/>
                          <a:cs typeface="Arial"/>
                        </a:rPr>
                        <a:t>100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100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100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100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  <a:tr h="510821">
                <a:tc>
                  <a:txBody>
                    <a:bodyPr/>
                    <a:lstStyle/>
                    <a:p>
                      <a:pPr marL="97155" marR="29972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10" dirty="0" smtClean="0">
                          <a:latin typeface="Arial"/>
                          <a:cs typeface="Arial"/>
                        </a:rPr>
                        <a:t>Удельный вес расходов бюджета, формируемых </a:t>
                      </a:r>
                      <a:r>
                        <a:rPr lang="ru-RU" sz="1200" spc="-10" dirty="0" err="1" smtClean="0">
                          <a:latin typeface="Arial"/>
                          <a:cs typeface="Arial"/>
                        </a:rPr>
                        <a:t>програмно-целевым</a:t>
                      </a:r>
                      <a:r>
                        <a:rPr lang="ru-RU" sz="1200" spc="-10" dirty="0" smtClean="0">
                          <a:latin typeface="Arial"/>
                          <a:cs typeface="Arial"/>
                        </a:rPr>
                        <a:t> методом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10" dirty="0" smtClean="0">
                          <a:latin typeface="Arial"/>
                          <a:cs typeface="Arial"/>
                        </a:rPr>
                        <a:t>97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97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97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97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  <a:tr h="382270">
                <a:tc>
                  <a:txBody>
                    <a:bodyPr/>
                    <a:lstStyle/>
                    <a:p>
                      <a:pPr marL="97155" marR="50101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5" dirty="0" smtClean="0">
                          <a:latin typeface="Arial"/>
                          <a:cs typeface="Arial"/>
                        </a:rPr>
                        <a:t>Доля обнародованных нормативно –правовых актов  органов местного самоуправления и размещенных в сети интернет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0995" marR="121920" indent="-20129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5" dirty="0" smtClean="0">
                          <a:latin typeface="Arial"/>
                          <a:cs typeface="Arial"/>
                        </a:rPr>
                        <a:t>100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0995" marR="121920" indent="-20129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100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0995" marR="122555" indent="-20129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100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0360" marR="122555" indent="-20129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100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  <a:tr h="382270">
                <a:tc>
                  <a:txBody>
                    <a:bodyPr/>
                    <a:lstStyle/>
                    <a:p>
                      <a:pPr marL="97155" marR="52832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5" dirty="0" smtClean="0">
                          <a:latin typeface="Arial"/>
                          <a:cs typeface="Arial"/>
                        </a:rPr>
                        <a:t>Увеличение доли муниципальных служащих , прошедших</a:t>
                      </a:r>
                      <a:r>
                        <a:rPr lang="ru-RU" sz="1200" spc="-5" baseline="0" dirty="0" smtClean="0">
                          <a:latin typeface="Arial"/>
                          <a:cs typeface="Arial"/>
                        </a:rPr>
                        <a:t> переподготовку и повышение квалификации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0995" marR="122555" indent="-20129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5" dirty="0" smtClean="0">
                          <a:latin typeface="Arial"/>
                          <a:cs typeface="Arial"/>
                        </a:rPr>
                        <a:t>20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0995" marR="122555" indent="-20129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5" dirty="0" smtClean="0">
                          <a:latin typeface="Arial"/>
                          <a:cs typeface="Arial"/>
                        </a:rPr>
                        <a:t>20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0360" marR="122555" indent="-20129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5" dirty="0" smtClean="0">
                          <a:latin typeface="Arial"/>
                          <a:cs typeface="Arial"/>
                        </a:rPr>
                        <a:t>20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0360" marR="123189" indent="-20129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5" dirty="0" smtClean="0">
                          <a:latin typeface="Arial"/>
                          <a:cs typeface="Arial"/>
                        </a:rPr>
                        <a:t>20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  <a:tr h="382270">
                <a:tc>
                  <a:txBody>
                    <a:bodyPr/>
                    <a:lstStyle/>
                    <a:p>
                      <a:pPr marL="96520" marR="58229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Доля</a:t>
                      </a:r>
                      <a:r>
                        <a:rPr lang="ru-RU" sz="1200" baseline="0" dirty="0" smtClean="0">
                          <a:latin typeface="Arial"/>
                          <a:cs typeface="Arial"/>
                        </a:rPr>
                        <a:t> совершенных процедур закупок, необходимых для обеспечения деятельности органов местного самоуправления 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%</a:t>
                      </a: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100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100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100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100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  <a:tr h="821523">
                <a:tc>
                  <a:txBody>
                    <a:bodyPr/>
                    <a:lstStyle/>
                    <a:p>
                      <a:pPr marL="96520" marR="18161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5" dirty="0" smtClean="0">
                          <a:latin typeface="Arial"/>
                          <a:cs typeface="Arial"/>
                        </a:rPr>
                        <a:t>Доля </a:t>
                      </a:r>
                      <a:r>
                        <a:rPr lang="ru-RU" sz="1200" spc="-10" dirty="0" smtClean="0">
                          <a:latin typeface="Arial"/>
                          <a:cs typeface="Arial"/>
                        </a:rPr>
                        <a:t>граждан, </a:t>
                      </a:r>
                      <a:r>
                        <a:rPr lang="ru-RU" sz="1200" spc="-15" dirty="0" smtClean="0">
                          <a:latin typeface="Arial"/>
                          <a:cs typeface="Arial"/>
                        </a:rPr>
                        <a:t>обеспеченных </a:t>
                      </a:r>
                      <a:r>
                        <a:rPr lang="ru-RU" sz="1200" spc="-10" dirty="0" smtClean="0">
                          <a:latin typeface="Arial"/>
                          <a:cs typeface="Arial"/>
                        </a:rPr>
                        <a:t>пенсией </a:t>
                      </a:r>
                      <a:r>
                        <a:rPr lang="ru-RU" sz="1200" spc="-5" dirty="0" smtClean="0">
                          <a:latin typeface="Arial"/>
                          <a:cs typeface="Arial"/>
                        </a:rPr>
                        <a:t>за  выслугу</a:t>
                      </a:r>
                      <a:r>
                        <a:rPr lang="ru-RU" sz="1200" spc="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200" spc="-20" dirty="0" smtClean="0">
                          <a:latin typeface="Arial"/>
                          <a:cs typeface="Arial"/>
                        </a:rPr>
                        <a:t>лет</a:t>
                      </a:r>
                      <a:endParaRPr lang="ru-RU" sz="1200" dirty="0" smtClean="0">
                        <a:latin typeface="Arial"/>
                        <a:cs typeface="Arial"/>
                      </a:endParaRPr>
                    </a:p>
                    <a:p>
                      <a:pPr marL="96520" marR="1816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чел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10" dirty="0" smtClean="0">
                          <a:latin typeface="Arial"/>
                          <a:cs typeface="Arial"/>
                        </a:rPr>
                        <a:t>4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4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4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4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17" name="object 17"/>
          <p:cNvSpPr/>
          <p:nvPr/>
        </p:nvSpPr>
        <p:spPr>
          <a:xfrm>
            <a:off x="8072463" y="142851"/>
            <a:ext cx="1071537" cy="755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48174" y="147654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75" y="0"/>
                </a:moveTo>
                <a:lnTo>
                  <a:pt x="132003" y="0"/>
                </a:lnTo>
                <a:lnTo>
                  <a:pt x="90282" y="6730"/>
                </a:lnTo>
                <a:lnTo>
                  <a:pt x="54046" y="25470"/>
                </a:lnTo>
                <a:lnTo>
                  <a:pt x="25470" y="54046"/>
                </a:lnTo>
                <a:lnTo>
                  <a:pt x="6730" y="90282"/>
                </a:lnTo>
                <a:lnTo>
                  <a:pt x="0" y="132003"/>
                </a:lnTo>
                <a:lnTo>
                  <a:pt x="0" y="659993"/>
                </a:lnTo>
                <a:lnTo>
                  <a:pt x="6730" y="701719"/>
                </a:lnTo>
                <a:lnTo>
                  <a:pt x="25470" y="737956"/>
                </a:lnTo>
                <a:lnTo>
                  <a:pt x="54046" y="766530"/>
                </a:lnTo>
                <a:lnTo>
                  <a:pt x="90282" y="785268"/>
                </a:lnTo>
                <a:lnTo>
                  <a:pt x="132003" y="791997"/>
                </a:lnTo>
                <a:lnTo>
                  <a:pt x="7046175" y="791997"/>
                </a:lnTo>
                <a:lnTo>
                  <a:pt x="7087897" y="785268"/>
                </a:lnTo>
                <a:lnTo>
                  <a:pt x="7124133" y="766530"/>
                </a:lnTo>
                <a:lnTo>
                  <a:pt x="7152708" y="737956"/>
                </a:lnTo>
                <a:lnTo>
                  <a:pt x="7171449" y="701719"/>
                </a:lnTo>
                <a:lnTo>
                  <a:pt x="7178179" y="659993"/>
                </a:lnTo>
                <a:lnTo>
                  <a:pt x="7178179" y="132003"/>
                </a:lnTo>
                <a:lnTo>
                  <a:pt x="7171449" y="90282"/>
                </a:lnTo>
                <a:lnTo>
                  <a:pt x="7152708" y="54046"/>
                </a:lnTo>
                <a:lnTo>
                  <a:pt x="7124133" y="25470"/>
                </a:lnTo>
                <a:lnTo>
                  <a:pt x="7087897" y="6730"/>
                </a:lnTo>
                <a:lnTo>
                  <a:pt x="7046175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8174" y="147654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0" y="132003"/>
                </a:moveTo>
                <a:lnTo>
                  <a:pt x="6730" y="90282"/>
                </a:lnTo>
                <a:lnTo>
                  <a:pt x="25470" y="54046"/>
                </a:lnTo>
                <a:lnTo>
                  <a:pt x="54046" y="25470"/>
                </a:lnTo>
                <a:lnTo>
                  <a:pt x="90282" y="6730"/>
                </a:lnTo>
                <a:lnTo>
                  <a:pt x="132003" y="0"/>
                </a:lnTo>
                <a:lnTo>
                  <a:pt x="7046175" y="0"/>
                </a:lnTo>
                <a:lnTo>
                  <a:pt x="7087897" y="6730"/>
                </a:lnTo>
                <a:lnTo>
                  <a:pt x="7124133" y="25470"/>
                </a:lnTo>
                <a:lnTo>
                  <a:pt x="7152708" y="54046"/>
                </a:lnTo>
                <a:lnTo>
                  <a:pt x="7171449" y="90282"/>
                </a:lnTo>
                <a:lnTo>
                  <a:pt x="7178179" y="132003"/>
                </a:lnTo>
                <a:lnTo>
                  <a:pt x="7178179" y="659993"/>
                </a:lnTo>
                <a:lnTo>
                  <a:pt x="7171449" y="701719"/>
                </a:lnTo>
                <a:lnTo>
                  <a:pt x="7152708" y="737956"/>
                </a:lnTo>
                <a:lnTo>
                  <a:pt x="7124133" y="766530"/>
                </a:lnTo>
                <a:lnTo>
                  <a:pt x="7087897" y="785268"/>
                </a:lnTo>
                <a:lnTo>
                  <a:pt x="7046175" y="791997"/>
                </a:lnTo>
                <a:lnTo>
                  <a:pt x="132003" y="791997"/>
                </a:lnTo>
                <a:lnTo>
                  <a:pt x="90282" y="785268"/>
                </a:lnTo>
                <a:lnTo>
                  <a:pt x="54046" y="766530"/>
                </a:lnTo>
                <a:lnTo>
                  <a:pt x="25470" y="737956"/>
                </a:lnTo>
                <a:lnTo>
                  <a:pt x="6730" y="701719"/>
                </a:lnTo>
                <a:lnTo>
                  <a:pt x="0" y="659993"/>
                </a:lnTo>
                <a:lnTo>
                  <a:pt x="0" y="132003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07335" y="203295"/>
            <a:ext cx="8269605" cy="1115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0250" marR="731520" indent="-3175" algn="ctr">
              <a:lnSpc>
                <a:spcPct val="100000"/>
              </a:lnSpc>
              <a:spcBef>
                <a:spcPts val="100"/>
              </a:spcBef>
            </a:pPr>
            <a:r>
              <a:rPr lang="ru-RU" sz="14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Муниципальная программа </a:t>
            </a:r>
            <a:r>
              <a:rPr lang="ru-RU" sz="1400" b="1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Китовского</a:t>
            </a:r>
            <a:r>
              <a:rPr lang="ru-RU" sz="14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сельского поселения «Благоустройство </a:t>
            </a:r>
            <a:r>
              <a:rPr lang="ru-RU" sz="1400" b="1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Китовского</a:t>
            </a:r>
            <a:r>
              <a:rPr lang="ru-RU" sz="14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сельского поселения на 2017-2020годы»</a:t>
            </a:r>
          </a:p>
          <a:p>
            <a:pPr marL="730250" marR="731520" indent="-3175" algn="ctr">
              <a:lnSpc>
                <a:spcPct val="100000"/>
              </a:lnSpc>
              <a:spcBef>
                <a:spcPts val="100"/>
              </a:spcBef>
            </a:pPr>
            <a:endParaRPr sz="175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12700" marR="5080">
              <a:lnSpc>
                <a:spcPts val="1600"/>
              </a:lnSpc>
              <a:spcBef>
                <a:spcPts val="5"/>
              </a:spcBef>
            </a:pPr>
            <a:r>
              <a:rPr sz="1400" b="1" dirty="0" err="1">
                <a:solidFill>
                  <a:srgbClr val="FF0000"/>
                </a:solidFill>
                <a:latin typeface="Arial"/>
                <a:cs typeface="Arial"/>
              </a:rPr>
              <a:t>Цель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программы</a:t>
            </a:r>
            <a:r>
              <a:rPr sz="1400" b="1" spc="-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–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повышение общего уровня благоустройства поселения</a:t>
            </a:r>
            <a:endParaRPr sz="1400" dirty="0">
              <a:latin typeface="Arial" pitchFamily="34" charset="0"/>
              <a:cs typeface="Arial" pitchFamily="34" charset="0"/>
            </a:endParaRPr>
          </a:p>
          <a:p>
            <a:pPr marR="6985" algn="r">
              <a:lnSpc>
                <a:spcPct val="100000"/>
              </a:lnSpc>
              <a:spcBef>
                <a:spcPts val="40"/>
              </a:spcBef>
            </a:pPr>
            <a:r>
              <a:rPr sz="1200" spc="-105" dirty="0" smtClean="0">
                <a:latin typeface="Arial"/>
                <a:cs typeface="Arial"/>
              </a:rPr>
              <a:t> </a:t>
            </a:r>
            <a:endParaRPr sz="1200" dirty="0">
              <a:latin typeface="Arial"/>
              <a:cs typeface="Arial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207932" y="1779576"/>
          <a:ext cx="8174068" cy="2057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46625"/>
                <a:gridCol w="912843"/>
                <a:gridCol w="838200"/>
                <a:gridCol w="762000"/>
                <a:gridCol w="914400"/>
              </a:tblGrid>
              <a:tr h="457200">
                <a:tc>
                  <a:txBody>
                    <a:bodyPr/>
                    <a:lstStyle/>
                    <a:p>
                      <a:pPr marL="899794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Основные мероприятия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программы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2017г.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22225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План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2018г.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2019г.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2020г.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97155" marR="27749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Организация освещения улиц и содержание уличного освещения</a:t>
                      </a:r>
                      <a:endParaRPr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935000,0</a:t>
                      </a:r>
                    </a:p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440000,0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440000,0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440000,0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97790" marR="28384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spc="-5" dirty="0" smtClean="0">
                          <a:latin typeface="Arial"/>
                          <a:cs typeface="Arial"/>
                        </a:rPr>
                        <a:t>Обеспечение содержания объектов благоустройства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016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1508493,0</a:t>
                      </a:r>
                    </a:p>
                    <a:p>
                      <a:pPr marL="1016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525576,0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22204,00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470962,10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300" b="1" spc="-10" dirty="0">
                          <a:latin typeface="Arial"/>
                          <a:cs typeface="Arial"/>
                        </a:rPr>
                        <a:t>Объем финансирования</a:t>
                      </a:r>
                      <a:r>
                        <a:rPr sz="1300" b="1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" dirty="0">
                          <a:latin typeface="Arial"/>
                          <a:cs typeface="Arial"/>
                        </a:rPr>
                        <a:t>программы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2443493,0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965576,0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462204,0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910962,0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C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207932" y="4208467"/>
          <a:ext cx="8169910" cy="17919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69765"/>
                <a:gridCol w="448945"/>
                <a:gridCol w="812800"/>
                <a:gridCol w="812800"/>
                <a:gridCol w="812800"/>
                <a:gridCol w="812800"/>
              </a:tblGrid>
              <a:tr h="426084">
                <a:tc>
                  <a:txBody>
                    <a:bodyPr/>
                    <a:lstStyle/>
                    <a:p>
                      <a:pPr marL="13779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Целевые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показатели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05410" marR="85090" indent="349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spc="-15" dirty="0">
                          <a:latin typeface="Arial"/>
                          <a:cs typeface="Arial"/>
                        </a:rPr>
                        <a:t>ед. 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изм.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2017г.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24257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План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2018г.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2019г.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2020г.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4732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97790" marR="73660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Обустройство населенных пунктов уличным освещением</a:t>
                      </a:r>
                      <a:endParaRPr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619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Шт.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80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80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80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80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  <a:tr h="560070">
                <a:tc>
                  <a:txBody>
                    <a:bodyPr/>
                    <a:lstStyle/>
                    <a:p>
                      <a:pPr marL="97790" marR="986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80Поддержание чистоты и порядка на территории  населенных пунктов сельского поселения</a:t>
                      </a:r>
                      <a:endParaRPr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Шт.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12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12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12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12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7620000" y="1447800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руб.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8174" y="147656"/>
            <a:ext cx="7178675" cy="648335"/>
          </a:xfrm>
          <a:custGeom>
            <a:avLst/>
            <a:gdLst/>
            <a:ahLst/>
            <a:cxnLst/>
            <a:rect l="l" t="t" r="r" b="b"/>
            <a:pathLst>
              <a:path w="7178675" h="648335">
                <a:moveTo>
                  <a:pt x="7070178" y="0"/>
                </a:moveTo>
                <a:lnTo>
                  <a:pt x="108000" y="0"/>
                </a:lnTo>
                <a:lnTo>
                  <a:pt x="65960" y="8486"/>
                </a:lnTo>
                <a:lnTo>
                  <a:pt x="31630" y="31630"/>
                </a:lnTo>
                <a:lnTo>
                  <a:pt x="8486" y="65960"/>
                </a:lnTo>
                <a:lnTo>
                  <a:pt x="0" y="108000"/>
                </a:lnTo>
                <a:lnTo>
                  <a:pt x="0" y="539991"/>
                </a:lnTo>
                <a:lnTo>
                  <a:pt x="8486" y="582034"/>
                </a:lnTo>
                <a:lnTo>
                  <a:pt x="31630" y="616367"/>
                </a:lnTo>
                <a:lnTo>
                  <a:pt x="65960" y="639516"/>
                </a:lnTo>
                <a:lnTo>
                  <a:pt x="108000" y="648004"/>
                </a:lnTo>
                <a:lnTo>
                  <a:pt x="7070178" y="648004"/>
                </a:lnTo>
                <a:lnTo>
                  <a:pt x="7112214" y="639516"/>
                </a:lnTo>
                <a:lnTo>
                  <a:pt x="7146544" y="616367"/>
                </a:lnTo>
                <a:lnTo>
                  <a:pt x="7169691" y="582034"/>
                </a:lnTo>
                <a:lnTo>
                  <a:pt x="7178179" y="539991"/>
                </a:lnTo>
                <a:lnTo>
                  <a:pt x="7178179" y="108000"/>
                </a:lnTo>
                <a:lnTo>
                  <a:pt x="7169691" y="65960"/>
                </a:lnTo>
                <a:lnTo>
                  <a:pt x="7146544" y="31630"/>
                </a:lnTo>
                <a:lnTo>
                  <a:pt x="7112214" y="8486"/>
                </a:lnTo>
                <a:lnTo>
                  <a:pt x="7070178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8174" y="147656"/>
            <a:ext cx="7178675" cy="648335"/>
          </a:xfrm>
          <a:custGeom>
            <a:avLst/>
            <a:gdLst/>
            <a:ahLst/>
            <a:cxnLst/>
            <a:rect l="l" t="t" r="r" b="b"/>
            <a:pathLst>
              <a:path w="7178675" h="648335">
                <a:moveTo>
                  <a:pt x="0" y="108000"/>
                </a:moveTo>
                <a:lnTo>
                  <a:pt x="8486" y="65960"/>
                </a:lnTo>
                <a:lnTo>
                  <a:pt x="31630" y="31630"/>
                </a:lnTo>
                <a:lnTo>
                  <a:pt x="65960" y="8486"/>
                </a:lnTo>
                <a:lnTo>
                  <a:pt x="108000" y="0"/>
                </a:lnTo>
                <a:lnTo>
                  <a:pt x="7070178" y="0"/>
                </a:lnTo>
                <a:lnTo>
                  <a:pt x="7112214" y="8486"/>
                </a:lnTo>
                <a:lnTo>
                  <a:pt x="7146544" y="31630"/>
                </a:lnTo>
                <a:lnTo>
                  <a:pt x="7169691" y="65960"/>
                </a:lnTo>
                <a:lnTo>
                  <a:pt x="7178179" y="108000"/>
                </a:lnTo>
                <a:lnTo>
                  <a:pt x="7178179" y="539991"/>
                </a:lnTo>
                <a:lnTo>
                  <a:pt x="7169691" y="582034"/>
                </a:lnTo>
                <a:lnTo>
                  <a:pt x="7146544" y="616367"/>
                </a:lnTo>
                <a:lnTo>
                  <a:pt x="7112214" y="639516"/>
                </a:lnTo>
                <a:lnTo>
                  <a:pt x="7070178" y="648004"/>
                </a:lnTo>
                <a:lnTo>
                  <a:pt x="108000" y="648004"/>
                </a:lnTo>
                <a:lnTo>
                  <a:pt x="65960" y="639516"/>
                </a:lnTo>
                <a:lnTo>
                  <a:pt x="31630" y="616367"/>
                </a:lnTo>
                <a:lnTo>
                  <a:pt x="8486" y="582034"/>
                </a:lnTo>
                <a:lnTo>
                  <a:pt x="0" y="539991"/>
                </a:lnTo>
                <a:lnTo>
                  <a:pt x="0" y="10800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28601" y="131294"/>
            <a:ext cx="8610600" cy="14696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indent="635" algn="ctr">
              <a:spcBef>
                <a:spcPts val="414"/>
              </a:spcBef>
            </a:pPr>
            <a:endParaRPr lang="ru-RU" sz="1000" b="1" dirty="0" smtClean="0">
              <a:solidFill>
                <a:schemeClr val="bg2"/>
              </a:solidFill>
            </a:endParaRPr>
          </a:p>
          <a:p>
            <a:pPr marL="12700" marR="5715" indent="635" algn="ctr">
              <a:spcBef>
                <a:spcPts val="414"/>
              </a:spcBef>
            </a:pPr>
            <a:r>
              <a:rPr lang="ru-RU" sz="14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Муниципальная программа </a:t>
            </a:r>
            <a:r>
              <a:rPr lang="ru-RU" sz="1400" b="1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Китовского</a:t>
            </a:r>
            <a:r>
              <a:rPr lang="ru-RU" sz="14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сельского поселения «Обеспечение </a:t>
            </a:r>
          </a:p>
          <a:p>
            <a:pPr marL="12700" marR="5715" indent="635" algn="ctr">
              <a:spcBef>
                <a:spcPts val="414"/>
              </a:spcBef>
            </a:pPr>
            <a:r>
              <a:rPr lang="ru-RU" sz="14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пожарной безопасности в </a:t>
            </a:r>
            <a:r>
              <a:rPr lang="ru-RU" sz="1400" b="1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Китовском</a:t>
            </a:r>
            <a:r>
              <a:rPr lang="ru-RU" sz="14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   сельском поселении на 2017-2020 годы</a:t>
            </a:r>
            <a:endParaRPr lang="ru-RU" sz="14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12700" marR="5715" indent="635">
              <a:lnSpc>
                <a:spcPct val="100000"/>
              </a:lnSpc>
              <a:spcBef>
                <a:spcPts val="414"/>
              </a:spcBef>
            </a:pPr>
            <a:r>
              <a:rPr lang="ru-RU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     </a:t>
            </a:r>
          </a:p>
          <a:p>
            <a:pPr marL="12700" marR="5715" indent="635">
              <a:lnSpc>
                <a:spcPct val="100000"/>
              </a:lnSpc>
              <a:spcBef>
                <a:spcPts val="414"/>
              </a:spcBef>
            </a:pPr>
            <a:r>
              <a:rPr sz="10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Цели</a:t>
            </a:r>
            <a:r>
              <a:rPr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программы</a:t>
            </a:r>
            <a:r>
              <a:rPr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5" dirty="0" smtClean="0">
                <a:solidFill>
                  <a:schemeClr val="bg2"/>
                </a:solidFill>
                <a:latin typeface="Arial"/>
                <a:cs typeface="Arial"/>
              </a:rPr>
              <a:t>–</a:t>
            </a:r>
            <a:r>
              <a:rPr lang="ru-RU" sz="1000" dirty="0" smtClean="0"/>
              <a:t>повышение уровня обеспечения пожарной безопасности в </a:t>
            </a:r>
            <a:r>
              <a:rPr lang="ru-RU" sz="1000" dirty="0" err="1" smtClean="0"/>
              <a:t>Китовском</a:t>
            </a:r>
            <a:r>
              <a:rPr lang="ru-RU" sz="1000" dirty="0" smtClean="0"/>
              <a:t> сельском поселении, а также результативность предпринимаемых мер по их предотвращению</a:t>
            </a:r>
            <a:r>
              <a:rPr sz="1000" spc="-75" dirty="0" smtClean="0">
                <a:latin typeface="Arial"/>
                <a:cs typeface="Arial"/>
              </a:rPr>
              <a:t> </a:t>
            </a:r>
            <a:r>
              <a:rPr lang="ru-RU" sz="1000" spc="-75" dirty="0" smtClean="0">
                <a:latin typeface="Arial"/>
                <a:cs typeface="Arial"/>
              </a:rPr>
              <a:t>                                                                                                                                                                                      </a:t>
            </a:r>
          </a:p>
          <a:p>
            <a:pPr marL="12700" marR="5715" indent="635">
              <a:lnSpc>
                <a:spcPct val="100000"/>
              </a:lnSpc>
              <a:spcBef>
                <a:spcPts val="414"/>
              </a:spcBef>
            </a:pPr>
            <a:r>
              <a:rPr lang="ru-RU" sz="1000" spc="-75" dirty="0" smtClean="0">
                <a:latin typeface="Arial"/>
                <a:cs typeface="Arial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sz="1000" spc="-15" dirty="0" err="1" smtClean="0">
                <a:latin typeface="Arial"/>
                <a:cs typeface="Arial"/>
              </a:rPr>
              <a:t>руб</a:t>
            </a:r>
            <a:r>
              <a:rPr sz="1000" spc="-15" dirty="0">
                <a:latin typeface="Arial"/>
                <a:cs typeface="Arial"/>
              </a:rPr>
              <a:t>.</a:t>
            </a:r>
            <a:endParaRPr sz="1000" dirty="0">
              <a:latin typeface="Arial"/>
              <a:cs typeface="Arial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186030" y="1447703"/>
          <a:ext cx="7957184" cy="1322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46625"/>
                <a:gridCol w="802639"/>
                <a:gridCol w="802640"/>
                <a:gridCol w="802640"/>
                <a:gridCol w="802640"/>
              </a:tblGrid>
              <a:tr h="396240">
                <a:tc>
                  <a:txBody>
                    <a:bodyPr/>
                    <a:lstStyle/>
                    <a:p>
                      <a:pPr marL="899794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Основные мероприятия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программы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2017г.</a:t>
                      </a:r>
                      <a:endParaRPr sz="1000" dirty="0">
                        <a:latin typeface="Arial"/>
                        <a:cs typeface="Arial"/>
                      </a:endParaRPr>
                    </a:p>
                    <a:p>
                      <a:pPr marL="254635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План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2018г.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68910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Прогноз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2019г.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68910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Прогноз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2020г.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68910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Прогноз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marL="97155" marR="5226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Обеспечение функций органов местного самоуправления по обеспечению первичных мер пожарной безопасности</a:t>
                      </a:r>
                      <a:endParaRPr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100000,0</a:t>
                      </a:r>
                    </a:p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60000,0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60000,0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60000,0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300" b="1" spc="-10" dirty="0">
                          <a:latin typeface="Arial"/>
                          <a:cs typeface="Arial"/>
                        </a:rPr>
                        <a:t>Объем финансирования</a:t>
                      </a:r>
                      <a:r>
                        <a:rPr sz="1300" b="1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" dirty="0">
                          <a:latin typeface="Arial"/>
                          <a:cs typeface="Arial"/>
                        </a:rPr>
                        <a:t>программы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100000,0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1555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60000,0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60000,0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60000,0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C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181791" y="3791219"/>
          <a:ext cx="8188957" cy="1323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52035"/>
                <a:gridCol w="504189"/>
                <a:gridCol w="647700"/>
                <a:gridCol w="719454"/>
                <a:gridCol w="791209"/>
                <a:gridCol w="674370"/>
              </a:tblGrid>
              <a:tr h="396240">
                <a:tc>
                  <a:txBody>
                    <a:bodyPr/>
                    <a:lstStyle/>
                    <a:p>
                      <a:pPr marL="15697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Целевые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показатели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32715" marR="113030" indent="349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spc="-15" dirty="0">
                          <a:latin typeface="Arial"/>
                          <a:cs typeface="Arial"/>
                        </a:rPr>
                        <a:t>ед. 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изм.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2017г.</a:t>
                      </a:r>
                      <a:endParaRPr sz="1000" dirty="0">
                        <a:latin typeface="Arial"/>
                        <a:cs typeface="Arial"/>
                      </a:endParaRPr>
                    </a:p>
                    <a:p>
                      <a:pPr marL="176530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План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8542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2018г.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28905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Прогноз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2225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2019г.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64465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Прогноз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2020г.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07314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Прогноз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334645">
                <a:tc>
                  <a:txBody>
                    <a:bodyPr/>
                    <a:lstStyle/>
                    <a:p>
                      <a:pPr marL="97155" marR="66548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профилактических мероприятий по предупреждению пожаров;</a:t>
                      </a:r>
                    </a:p>
                    <a:p>
                      <a:pPr marL="97155" marR="66548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182245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dirty="0" smtClean="0">
                          <a:latin typeface="Arial"/>
                          <a:cs typeface="Arial"/>
                        </a:rPr>
                        <a:t>ед.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17804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17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17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17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208279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17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300" spc="-5" dirty="0" err="1">
                          <a:latin typeface="Arial"/>
                          <a:cs typeface="Arial"/>
                        </a:rPr>
                        <a:t>Протяженность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3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распашки защитных полос</a:t>
                      </a:r>
                      <a:endParaRPr sz="13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168275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км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3622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5" dirty="0" smtClean="0">
                          <a:latin typeface="Arial"/>
                          <a:cs typeface="Arial"/>
                        </a:rPr>
                        <a:t>1,0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5" dirty="0" smtClean="0">
                          <a:latin typeface="Arial"/>
                          <a:cs typeface="Arial"/>
                        </a:rPr>
                        <a:t>0,5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5" dirty="0" smtClean="0">
                          <a:latin typeface="Arial"/>
                          <a:cs typeface="Arial"/>
                        </a:rPr>
                        <a:t>0,5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229235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0,5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6961" y="5805514"/>
            <a:ext cx="8590280" cy="838200"/>
          </a:xfrm>
          <a:custGeom>
            <a:avLst/>
            <a:gdLst/>
            <a:ahLst/>
            <a:cxnLst/>
            <a:rect l="l" t="t" r="r" b="b"/>
            <a:pathLst>
              <a:path w="8590280" h="838200">
                <a:moveTo>
                  <a:pt x="4690215" y="836930"/>
                </a:moveTo>
                <a:lnTo>
                  <a:pt x="3899681" y="836930"/>
                </a:lnTo>
                <a:lnTo>
                  <a:pt x="3977979" y="838200"/>
                </a:lnTo>
                <a:lnTo>
                  <a:pt x="4611918" y="838200"/>
                </a:lnTo>
                <a:lnTo>
                  <a:pt x="4690215" y="836930"/>
                </a:lnTo>
                <a:close/>
              </a:path>
              <a:path w="8590280" h="838200">
                <a:moveTo>
                  <a:pt x="4768110" y="2540"/>
                </a:moveTo>
                <a:lnTo>
                  <a:pt x="3821785" y="2540"/>
                </a:lnTo>
                <a:lnTo>
                  <a:pt x="3288855" y="11430"/>
                </a:lnTo>
                <a:lnTo>
                  <a:pt x="3214635" y="13970"/>
                </a:lnTo>
                <a:lnTo>
                  <a:pt x="3140931" y="15240"/>
                </a:lnTo>
                <a:lnTo>
                  <a:pt x="2995120" y="20320"/>
                </a:lnTo>
                <a:lnTo>
                  <a:pt x="2923038" y="21590"/>
                </a:lnTo>
                <a:lnTo>
                  <a:pt x="2710240" y="29210"/>
                </a:lnTo>
                <a:lnTo>
                  <a:pt x="2640498" y="33020"/>
                </a:lnTo>
                <a:lnTo>
                  <a:pt x="2502874" y="38100"/>
                </a:lnTo>
                <a:lnTo>
                  <a:pt x="2435018" y="41910"/>
                </a:lnTo>
                <a:lnTo>
                  <a:pt x="2367815" y="44450"/>
                </a:lnTo>
                <a:lnTo>
                  <a:pt x="2235422" y="52070"/>
                </a:lnTo>
                <a:lnTo>
                  <a:pt x="2170256" y="54610"/>
                </a:lnTo>
                <a:lnTo>
                  <a:pt x="1916758" y="69850"/>
                </a:lnTo>
                <a:lnTo>
                  <a:pt x="1855237" y="74930"/>
                </a:lnTo>
                <a:lnTo>
                  <a:pt x="1734509" y="82550"/>
                </a:lnTo>
                <a:lnTo>
                  <a:pt x="1675326" y="87630"/>
                </a:lnTo>
                <a:lnTo>
                  <a:pt x="1616947" y="91440"/>
                </a:lnTo>
                <a:lnTo>
                  <a:pt x="1502653" y="101600"/>
                </a:lnTo>
                <a:lnTo>
                  <a:pt x="1446763" y="105410"/>
                </a:lnTo>
                <a:lnTo>
                  <a:pt x="1080159" y="140970"/>
                </a:lnTo>
                <a:lnTo>
                  <a:pt x="1031455" y="147320"/>
                </a:lnTo>
                <a:lnTo>
                  <a:pt x="983707" y="152400"/>
                </a:lnTo>
                <a:lnTo>
                  <a:pt x="936926" y="158750"/>
                </a:lnTo>
                <a:lnTo>
                  <a:pt x="891125" y="163830"/>
                </a:lnTo>
                <a:lnTo>
                  <a:pt x="846316" y="170180"/>
                </a:lnTo>
                <a:lnTo>
                  <a:pt x="802513" y="175260"/>
                </a:lnTo>
                <a:lnTo>
                  <a:pt x="717970" y="187960"/>
                </a:lnTo>
                <a:lnTo>
                  <a:pt x="677257" y="193040"/>
                </a:lnTo>
                <a:lnTo>
                  <a:pt x="525081" y="218440"/>
                </a:lnTo>
                <a:lnTo>
                  <a:pt x="422511" y="237490"/>
                </a:lnTo>
                <a:lnTo>
                  <a:pt x="390590" y="245110"/>
                </a:lnTo>
                <a:lnTo>
                  <a:pt x="330228" y="257810"/>
                </a:lnTo>
                <a:lnTo>
                  <a:pt x="301811" y="265430"/>
                </a:lnTo>
                <a:lnTo>
                  <a:pt x="274588" y="271780"/>
                </a:lnTo>
                <a:lnTo>
                  <a:pt x="248570" y="278130"/>
                </a:lnTo>
                <a:lnTo>
                  <a:pt x="223771" y="285750"/>
                </a:lnTo>
                <a:lnTo>
                  <a:pt x="200202" y="292100"/>
                </a:lnTo>
                <a:lnTo>
                  <a:pt x="177877" y="299720"/>
                </a:lnTo>
                <a:lnTo>
                  <a:pt x="156807" y="307340"/>
                </a:lnTo>
                <a:lnTo>
                  <a:pt x="137006" y="313690"/>
                </a:lnTo>
                <a:lnTo>
                  <a:pt x="118486" y="321310"/>
                </a:lnTo>
                <a:lnTo>
                  <a:pt x="101260" y="328930"/>
                </a:lnTo>
                <a:lnTo>
                  <a:pt x="85339" y="336550"/>
                </a:lnTo>
                <a:lnTo>
                  <a:pt x="70737" y="342900"/>
                </a:lnTo>
                <a:lnTo>
                  <a:pt x="34968" y="365760"/>
                </a:lnTo>
                <a:lnTo>
                  <a:pt x="6498" y="396240"/>
                </a:lnTo>
                <a:lnTo>
                  <a:pt x="0" y="419100"/>
                </a:lnTo>
                <a:lnTo>
                  <a:pt x="726" y="427990"/>
                </a:lnTo>
                <a:lnTo>
                  <a:pt x="25766" y="466090"/>
                </a:lnTo>
                <a:lnTo>
                  <a:pt x="57466" y="488950"/>
                </a:lnTo>
                <a:lnTo>
                  <a:pt x="70737" y="495300"/>
                </a:lnTo>
                <a:lnTo>
                  <a:pt x="85339" y="502920"/>
                </a:lnTo>
                <a:lnTo>
                  <a:pt x="101260" y="510540"/>
                </a:lnTo>
                <a:lnTo>
                  <a:pt x="118486" y="518160"/>
                </a:lnTo>
                <a:lnTo>
                  <a:pt x="137006" y="524510"/>
                </a:lnTo>
                <a:lnTo>
                  <a:pt x="156807" y="532130"/>
                </a:lnTo>
                <a:lnTo>
                  <a:pt x="177877" y="539750"/>
                </a:lnTo>
                <a:lnTo>
                  <a:pt x="200202" y="546100"/>
                </a:lnTo>
                <a:lnTo>
                  <a:pt x="223771" y="553720"/>
                </a:lnTo>
                <a:lnTo>
                  <a:pt x="248570" y="560070"/>
                </a:lnTo>
                <a:lnTo>
                  <a:pt x="274588" y="567690"/>
                </a:lnTo>
                <a:lnTo>
                  <a:pt x="301811" y="574040"/>
                </a:lnTo>
                <a:lnTo>
                  <a:pt x="330228" y="581660"/>
                </a:lnTo>
                <a:lnTo>
                  <a:pt x="359825" y="588010"/>
                </a:lnTo>
                <a:lnTo>
                  <a:pt x="422511" y="600710"/>
                </a:lnTo>
                <a:lnTo>
                  <a:pt x="455575" y="608330"/>
                </a:lnTo>
                <a:lnTo>
                  <a:pt x="525081" y="621030"/>
                </a:lnTo>
                <a:lnTo>
                  <a:pt x="637599" y="640080"/>
                </a:lnTo>
                <a:lnTo>
                  <a:pt x="677257" y="645160"/>
                </a:lnTo>
                <a:lnTo>
                  <a:pt x="802513" y="664210"/>
                </a:lnTo>
                <a:lnTo>
                  <a:pt x="846316" y="669290"/>
                </a:lnTo>
                <a:lnTo>
                  <a:pt x="891125" y="675640"/>
                </a:lnTo>
                <a:lnTo>
                  <a:pt x="936926" y="680720"/>
                </a:lnTo>
                <a:lnTo>
                  <a:pt x="983707" y="687070"/>
                </a:lnTo>
                <a:lnTo>
                  <a:pt x="1080159" y="697230"/>
                </a:lnTo>
                <a:lnTo>
                  <a:pt x="1129804" y="703580"/>
                </a:lnTo>
                <a:lnTo>
                  <a:pt x="1391727" y="728980"/>
                </a:lnTo>
                <a:lnTo>
                  <a:pt x="1446763" y="732790"/>
                </a:lnTo>
                <a:lnTo>
                  <a:pt x="1559386" y="742950"/>
                </a:lnTo>
                <a:lnTo>
                  <a:pt x="1616947" y="746760"/>
                </a:lnTo>
                <a:lnTo>
                  <a:pt x="1675326" y="751840"/>
                </a:lnTo>
                <a:lnTo>
                  <a:pt x="1734509" y="755650"/>
                </a:lnTo>
                <a:lnTo>
                  <a:pt x="1794484" y="760730"/>
                </a:lnTo>
                <a:lnTo>
                  <a:pt x="2301279" y="791210"/>
                </a:lnTo>
                <a:lnTo>
                  <a:pt x="2367815" y="793750"/>
                </a:lnTo>
                <a:lnTo>
                  <a:pt x="2435018" y="797560"/>
                </a:lnTo>
                <a:lnTo>
                  <a:pt x="2502874" y="800100"/>
                </a:lnTo>
                <a:lnTo>
                  <a:pt x="2571371" y="803910"/>
                </a:lnTo>
                <a:lnTo>
                  <a:pt x="3067755" y="821690"/>
                </a:lnTo>
                <a:lnTo>
                  <a:pt x="3140931" y="822960"/>
                </a:lnTo>
                <a:lnTo>
                  <a:pt x="3214635" y="825500"/>
                </a:lnTo>
                <a:lnTo>
                  <a:pt x="3288855" y="826770"/>
                </a:lnTo>
                <a:lnTo>
                  <a:pt x="3363579" y="829310"/>
                </a:lnTo>
                <a:lnTo>
                  <a:pt x="3821785" y="836930"/>
                </a:lnTo>
                <a:lnTo>
                  <a:pt x="4768110" y="836930"/>
                </a:lnTo>
                <a:lnTo>
                  <a:pt x="5226315" y="829310"/>
                </a:lnTo>
                <a:lnTo>
                  <a:pt x="5301038" y="826770"/>
                </a:lnTo>
                <a:lnTo>
                  <a:pt x="5375258" y="825500"/>
                </a:lnTo>
                <a:lnTo>
                  <a:pt x="5448962" y="822960"/>
                </a:lnTo>
                <a:lnTo>
                  <a:pt x="5522137" y="821690"/>
                </a:lnTo>
                <a:lnTo>
                  <a:pt x="6018519" y="803910"/>
                </a:lnTo>
                <a:lnTo>
                  <a:pt x="6087016" y="800100"/>
                </a:lnTo>
                <a:lnTo>
                  <a:pt x="6154872" y="797560"/>
                </a:lnTo>
                <a:lnTo>
                  <a:pt x="6222075" y="793750"/>
                </a:lnTo>
                <a:lnTo>
                  <a:pt x="6288611" y="791210"/>
                </a:lnTo>
                <a:lnTo>
                  <a:pt x="6795405" y="760730"/>
                </a:lnTo>
                <a:lnTo>
                  <a:pt x="6855379" y="755650"/>
                </a:lnTo>
                <a:lnTo>
                  <a:pt x="6914562" y="751840"/>
                </a:lnTo>
                <a:lnTo>
                  <a:pt x="6972940" y="746760"/>
                </a:lnTo>
                <a:lnTo>
                  <a:pt x="7030502" y="742950"/>
                </a:lnTo>
                <a:lnTo>
                  <a:pt x="7143124" y="732790"/>
                </a:lnTo>
                <a:lnTo>
                  <a:pt x="7198160" y="728980"/>
                </a:lnTo>
                <a:lnTo>
                  <a:pt x="7460082" y="703580"/>
                </a:lnTo>
                <a:lnTo>
                  <a:pt x="7509728" y="697230"/>
                </a:lnTo>
                <a:lnTo>
                  <a:pt x="7606179" y="687070"/>
                </a:lnTo>
                <a:lnTo>
                  <a:pt x="7652960" y="680720"/>
                </a:lnTo>
                <a:lnTo>
                  <a:pt x="7698761" y="675640"/>
                </a:lnTo>
                <a:lnTo>
                  <a:pt x="7743570" y="669290"/>
                </a:lnTo>
                <a:lnTo>
                  <a:pt x="7787373" y="664210"/>
                </a:lnTo>
                <a:lnTo>
                  <a:pt x="7912629" y="645160"/>
                </a:lnTo>
                <a:lnTo>
                  <a:pt x="7952287" y="640080"/>
                </a:lnTo>
                <a:lnTo>
                  <a:pt x="8064805" y="621030"/>
                </a:lnTo>
                <a:lnTo>
                  <a:pt x="8134311" y="608330"/>
                </a:lnTo>
                <a:lnTo>
                  <a:pt x="8167375" y="600710"/>
                </a:lnTo>
                <a:lnTo>
                  <a:pt x="8230061" y="588010"/>
                </a:lnTo>
                <a:lnTo>
                  <a:pt x="8259658" y="581660"/>
                </a:lnTo>
                <a:lnTo>
                  <a:pt x="8288074" y="574040"/>
                </a:lnTo>
                <a:lnTo>
                  <a:pt x="8315298" y="567690"/>
                </a:lnTo>
                <a:lnTo>
                  <a:pt x="8341315" y="560070"/>
                </a:lnTo>
                <a:lnTo>
                  <a:pt x="8366115" y="553720"/>
                </a:lnTo>
                <a:lnTo>
                  <a:pt x="8389683" y="546100"/>
                </a:lnTo>
                <a:lnTo>
                  <a:pt x="8412009" y="539750"/>
                </a:lnTo>
                <a:lnTo>
                  <a:pt x="8433078" y="532130"/>
                </a:lnTo>
                <a:lnTo>
                  <a:pt x="8452879" y="524510"/>
                </a:lnTo>
                <a:lnTo>
                  <a:pt x="8471399" y="518160"/>
                </a:lnTo>
                <a:lnTo>
                  <a:pt x="8488626" y="510540"/>
                </a:lnTo>
                <a:lnTo>
                  <a:pt x="8504546" y="502920"/>
                </a:lnTo>
                <a:lnTo>
                  <a:pt x="8519148" y="495300"/>
                </a:lnTo>
                <a:lnTo>
                  <a:pt x="8532419" y="488950"/>
                </a:lnTo>
                <a:lnTo>
                  <a:pt x="8564119" y="466090"/>
                </a:lnTo>
                <a:lnTo>
                  <a:pt x="8586989" y="435610"/>
                </a:lnTo>
                <a:lnTo>
                  <a:pt x="8589886" y="419100"/>
                </a:lnTo>
                <a:lnTo>
                  <a:pt x="8589160" y="411480"/>
                </a:lnTo>
                <a:lnTo>
                  <a:pt x="8564119" y="373380"/>
                </a:lnTo>
                <a:lnTo>
                  <a:pt x="8532419" y="350520"/>
                </a:lnTo>
                <a:lnTo>
                  <a:pt x="8504546" y="336550"/>
                </a:lnTo>
                <a:lnTo>
                  <a:pt x="8488626" y="328930"/>
                </a:lnTo>
                <a:lnTo>
                  <a:pt x="8471399" y="321310"/>
                </a:lnTo>
                <a:lnTo>
                  <a:pt x="8452879" y="313690"/>
                </a:lnTo>
                <a:lnTo>
                  <a:pt x="8433078" y="307340"/>
                </a:lnTo>
                <a:lnTo>
                  <a:pt x="8412009" y="299720"/>
                </a:lnTo>
                <a:lnTo>
                  <a:pt x="8389683" y="292100"/>
                </a:lnTo>
                <a:lnTo>
                  <a:pt x="8366115" y="285750"/>
                </a:lnTo>
                <a:lnTo>
                  <a:pt x="8341315" y="278130"/>
                </a:lnTo>
                <a:lnTo>
                  <a:pt x="8315298" y="271780"/>
                </a:lnTo>
                <a:lnTo>
                  <a:pt x="8288074" y="265430"/>
                </a:lnTo>
                <a:lnTo>
                  <a:pt x="8259658" y="257810"/>
                </a:lnTo>
                <a:lnTo>
                  <a:pt x="8199295" y="245110"/>
                </a:lnTo>
                <a:lnTo>
                  <a:pt x="8167375" y="237490"/>
                </a:lnTo>
                <a:lnTo>
                  <a:pt x="8064805" y="218440"/>
                </a:lnTo>
                <a:lnTo>
                  <a:pt x="7912629" y="193040"/>
                </a:lnTo>
                <a:lnTo>
                  <a:pt x="7871915" y="187960"/>
                </a:lnTo>
                <a:lnTo>
                  <a:pt x="7787373" y="175260"/>
                </a:lnTo>
                <a:lnTo>
                  <a:pt x="7743570" y="170180"/>
                </a:lnTo>
                <a:lnTo>
                  <a:pt x="7698761" y="163830"/>
                </a:lnTo>
                <a:lnTo>
                  <a:pt x="7652960" y="158750"/>
                </a:lnTo>
                <a:lnTo>
                  <a:pt x="7606179" y="152400"/>
                </a:lnTo>
                <a:lnTo>
                  <a:pt x="7558431" y="147320"/>
                </a:lnTo>
                <a:lnTo>
                  <a:pt x="7509728" y="140970"/>
                </a:lnTo>
                <a:lnTo>
                  <a:pt x="7143124" y="105410"/>
                </a:lnTo>
                <a:lnTo>
                  <a:pt x="7087234" y="101600"/>
                </a:lnTo>
                <a:lnTo>
                  <a:pt x="6972940" y="91440"/>
                </a:lnTo>
                <a:lnTo>
                  <a:pt x="6914562" y="87630"/>
                </a:lnTo>
                <a:lnTo>
                  <a:pt x="6855379" y="82550"/>
                </a:lnTo>
                <a:lnTo>
                  <a:pt x="6734651" y="74930"/>
                </a:lnTo>
                <a:lnTo>
                  <a:pt x="6673131" y="69850"/>
                </a:lnTo>
                <a:lnTo>
                  <a:pt x="6419633" y="54610"/>
                </a:lnTo>
                <a:lnTo>
                  <a:pt x="6354468" y="52070"/>
                </a:lnTo>
                <a:lnTo>
                  <a:pt x="6222075" y="44450"/>
                </a:lnTo>
                <a:lnTo>
                  <a:pt x="6154872" y="41910"/>
                </a:lnTo>
                <a:lnTo>
                  <a:pt x="6087016" y="38100"/>
                </a:lnTo>
                <a:lnTo>
                  <a:pt x="5949393" y="33020"/>
                </a:lnTo>
                <a:lnTo>
                  <a:pt x="5879651" y="29210"/>
                </a:lnTo>
                <a:lnTo>
                  <a:pt x="5666853" y="21590"/>
                </a:lnTo>
                <a:lnTo>
                  <a:pt x="5594772" y="20320"/>
                </a:lnTo>
                <a:lnTo>
                  <a:pt x="5448962" y="15240"/>
                </a:lnTo>
                <a:lnTo>
                  <a:pt x="5375258" y="13970"/>
                </a:lnTo>
                <a:lnTo>
                  <a:pt x="5301038" y="11430"/>
                </a:lnTo>
                <a:lnTo>
                  <a:pt x="4768110" y="2540"/>
                </a:lnTo>
                <a:close/>
              </a:path>
              <a:path w="8590280" h="838200">
                <a:moveTo>
                  <a:pt x="4611918" y="1270"/>
                </a:moveTo>
                <a:lnTo>
                  <a:pt x="3977979" y="1270"/>
                </a:lnTo>
                <a:lnTo>
                  <a:pt x="3899681" y="2540"/>
                </a:lnTo>
                <a:lnTo>
                  <a:pt x="4690215" y="2540"/>
                </a:lnTo>
                <a:lnTo>
                  <a:pt x="4611918" y="1270"/>
                </a:lnTo>
                <a:close/>
              </a:path>
              <a:path w="8590280" h="838200">
                <a:moveTo>
                  <a:pt x="4374733" y="0"/>
                </a:moveTo>
                <a:lnTo>
                  <a:pt x="4215165" y="0"/>
                </a:lnTo>
                <a:lnTo>
                  <a:pt x="4135733" y="1270"/>
                </a:lnTo>
                <a:lnTo>
                  <a:pt x="4454164" y="1270"/>
                </a:lnTo>
                <a:lnTo>
                  <a:pt x="4374733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6961" y="5805259"/>
            <a:ext cx="8590280" cy="838835"/>
          </a:xfrm>
          <a:custGeom>
            <a:avLst/>
            <a:gdLst/>
            <a:ahLst/>
            <a:cxnLst/>
            <a:rect l="l" t="t" r="r" b="b"/>
            <a:pathLst>
              <a:path w="8590280" h="838834">
                <a:moveTo>
                  <a:pt x="0" y="419227"/>
                </a:moveTo>
                <a:lnTo>
                  <a:pt x="17945" y="380645"/>
                </a:lnTo>
                <a:lnTo>
                  <a:pt x="57466" y="350480"/>
                </a:lnTo>
                <a:lnTo>
                  <a:pt x="101260" y="328316"/>
                </a:lnTo>
                <a:lnTo>
                  <a:pt x="137006" y="313778"/>
                </a:lnTo>
                <a:lnTo>
                  <a:pt x="177877" y="299441"/>
                </a:lnTo>
                <a:lnTo>
                  <a:pt x="223771" y="285315"/>
                </a:lnTo>
                <a:lnTo>
                  <a:pt x="274588" y="271410"/>
                </a:lnTo>
                <a:lnTo>
                  <a:pt x="330228" y="257737"/>
                </a:lnTo>
                <a:lnTo>
                  <a:pt x="390590" y="244303"/>
                </a:lnTo>
                <a:lnTo>
                  <a:pt x="455575" y="231120"/>
                </a:lnTo>
                <a:lnTo>
                  <a:pt x="525081" y="218197"/>
                </a:lnTo>
                <a:lnTo>
                  <a:pt x="599008" y="205545"/>
                </a:lnTo>
                <a:lnTo>
                  <a:pt x="637599" y="199322"/>
                </a:lnTo>
                <a:lnTo>
                  <a:pt x="677257" y="193171"/>
                </a:lnTo>
                <a:lnTo>
                  <a:pt x="717970" y="187093"/>
                </a:lnTo>
                <a:lnTo>
                  <a:pt x="759726" y="181088"/>
                </a:lnTo>
                <a:lnTo>
                  <a:pt x="802513" y="175158"/>
                </a:lnTo>
                <a:lnTo>
                  <a:pt x="846316" y="169304"/>
                </a:lnTo>
                <a:lnTo>
                  <a:pt x="891125" y="163527"/>
                </a:lnTo>
                <a:lnTo>
                  <a:pt x="936926" y="157829"/>
                </a:lnTo>
                <a:lnTo>
                  <a:pt x="983707" y="152210"/>
                </a:lnTo>
                <a:lnTo>
                  <a:pt x="1031455" y="146672"/>
                </a:lnTo>
                <a:lnTo>
                  <a:pt x="1080159" y="141217"/>
                </a:lnTo>
                <a:lnTo>
                  <a:pt x="1129804" y="135845"/>
                </a:lnTo>
                <a:lnTo>
                  <a:pt x="1180380" y="130558"/>
                </a:lnTo>
                <a:lnTo>
                  <a:pt x="1231872" y="125356"/>
                </a:lnTo>
                <a:lnTo>
                  <a:pt x="1284269" y="120242"/>
                </a:lnTo>
                <a:lnTo>
                  <a:pt x="1337558" y="115215"/>
                </a:lnTo>
                <a:lnTo>
                  <a:pt x="1391727" y="110279"/>
                </a:lnTo>
                <a:lnTo>
                  <a:pt x="1446763" y="105433"/>
                </a:lnTo>
                <a:lnTo>
                  <a:pt x="1502653" y="100679"/>
                </a:lnTo>
                <a:lnTo>
                  <a:pt x="1559386" y="96018"/>
                </a:lnTo>
                <a:lnTo>
                  <a:pt x="1616947" y="91452"/>
                </a:lnTo>
                <a:lnTo>
                  <a:pt x="1675326" y="86982"/>
                </a:lnTo>
                <a:lnTo>
                  <a:pt x="1734509" y="82608"/>
                </a:lnTo>
                <a:lnTo>
                  <a:pt x="1794484" y="78332"/>
                </a:lnTo>
                <a:lnTo>
                  <a:pt x="1855237" y="74156"/>
                </a:lnTo>
                <a:lnTo>
                  <a:pt x="1916758" y="70080"/>
                </a:lnTo>
                <a:lnTo>
                  <a:pt x="1979033" y="66106"/>
                </a:lnTo>
                <a:lnTo>
                  <a:pt x="2042049" y="62235"/>
                </a:lnTo>
                <a:lnTo>
                  <a:pt x="2105794" y="58468"/>
                </a:lnTo>
                <a:lnTo>
                  <a:pt x="2170256" y="54807"/>
                </a:lnTo>
                <a:lnTo>
                  <a:pt x="2235422" y="51252"/>
                </a:lnTo>
                <a:lnTo>
                  <a:pt x="2301279" y="47805"/>
                </a:lnTo>
                <a:lnTo>
                  <a:pt x="2367815" y="44468"/>
                </a:lnTo>
                <a:lnTo>
                  <a:pt x="2435018" y="41240"/>
                </a:lnTo>
                <a:lnTo>
                  <a:pt x="2502874" y="38125"/>
                </a:lnTo>
                <a:lnTo>
                  <a:pt x="2571371" y="35122"/>
                </a:lnTo>
                <a:lnTo>
                  <a:pt x="2640498" y="32233"/>
                </a:lnTo>
                <a:lnTo>
                  <a:pt x="2710240" y="29459"/>
                </a:lnTo>
                <a:lnTo>
                  <a:pt x="2780586" y="26802"/>
                </a:lnTo>
                <a:lnTo>
                  <a:pt x="2851523" y="24262"/>
                </a:lnTo>
                <a:lnTo>
                  <a:pt x="2923038" y="21842"/>
                </a:lnTo>
                <a:lnTo>
                  <a:pt x="2995120" y="19541"/>
                </a:lnTo>
                <a:lnTo>
                  <a:pt x="3067755" y="17362"/>
                </a:lnTo>
                <a:lnTo>
                  <a:pt x="3140931" y="15305"/>
                </a:lnTo>
                <a:lnTo>
                  <a:pt x="3214635" y="13373"/>
                </a:lnTo>
                <a:lnTo>
                  <a:pt x="3288855" y="11565"/>
                </a:lnTo>
                <a:lnTo>
                  <a:pt x="3363579" y="9883"/>
                </a:lnTo>
                <a:lnTo>
                  <a:pt x="3438793" y="8329"/>
                </a:lnTo>
                <a:lnTo>
                  <a:pt x="3514485" y="6904"/>
                </a:lnTo>
                <a:lnTo>
                  <a:pt x="3590643" y="5609"/>
                </a:lnTo>
                <a:lnTo>
                  <a:pt x="3667254" y="4445"/>
                </a:lnTo>
                <a:lnTo>
                  <a:pt x="3744306" y="3413"/>
                </a:lnTo>
                <a:lnTo>
                  <a:pt x="3821785" y="2515"/>
                </a:lnTo>
                <a:lnTo>
                  <a:pt x="3899681" y="1751"/>
                </a:lnTo>
                <a:lnTo>
                  <a:pt x="3977979" y="1124"/>
                </a:lnTo>
                <a:lnTo>
                  <a:pt x="4056667" y="634"/>
                </a:lnTo>
                <a:lnTo>
                  <a:pt x="4135733" y="282"/>
                </a:lnTo>
                <a:lnTo>
                  <a:pt x="4215165" y="70"/>
                </a:lnTo>
                <a:lnTo>
                  <a:pt x="4294949" y="0"/>
                </a:lnTo>
                <a:lnTo>
                  <a:pt x="4374733" y="70"/>
                </a:lnTo>
                <a:lnTo>
                  <a:pt x="4454164" y="282"/>
                </a:lnTo>
                <a:lnTo>
                  <a:pt x="4533230" y="634"/>
                </a:lnTo>
                <a:lnTo>
                  <a:pt x="4611918" y="1124"/>
                </a:lnTo>
                <a:lnTo>
                  <a:pt x="4690215" y="1751"/>
                </a:lnTo>
                <a:lnTo>
                  <a:pt x="4768110" y="2515"/>
                </a:lnTo>
                <a:lnTo>
                  <a:pt x="4845589" y="3413"/>
                </a:lnTo>
                <a:lnTo>
                  <a:pt x="4922641" y="4445"/>
                </a:lnTo>
                <a:lnTo>
                  <a:pt x="4999251" y="5609"/>
                </a:lnTo>
                <a:lnTo>
                  <a:pt x="5075409" y="6904"/>
                </a:lnTo>
                <a:lnTo>
                  <a:pt x="5151101" y="8329"/>
                </a:lnTo>
                <a:lnTo>
                  <a:pt x="5226315" y="9883"/>
                </a:lnTo>
                <a:lnTo>
                  <a:pt x="5301038" y="11565"/>
                </a:lnTo>
                <a:lnTo>
                  <a:pt x="5375258" y="13373"/>
                </a:lnTo>
                <a:lnTo>
                  <a:pt x="5448962" y="15305"/>
                </a:lnTo>
                <a:lnTo>
                  <a:pt x="5522137" y="17362"/>
                </a:lnTo>
                <a:lnTo>
                  <a:pt x="5594772" y="19541"/>
                </a:lnTo>
                <a:lnTo>
                  <a:pt x="5666853" y="21842"/>
                </a:lnTo>
                <a:lnTo>
                  <a:pt x="5738369" y="24262"/>
                </a:lnTo>
                <a:lnTo>
                  <a:pt x="5809305" y="26802"/>
                </a:lnTo>
                <a:lnTo>
                  <a:pt x="5879651" y="29459"/>
                </a:lnTo>
                <a:lnTo>
                  <a:pt x="5949393" y="32233"/>
                </a:lnTo>
                <a:lnTo>
                  <a:pt x="6018519" y="35122"/>
                </a:lnTo>
                <a:lnTo>
                  <a:pt x="6087016" y="38125"/>
                </a:lnTo>
                <a:lnTo>
                  <a:pt x="6154872" y="41240"/>
                </a:lnTo>
                <a:lnTo>
                  <a:pt x="6222075" y="44468"/>
                </a:lnTo>
                <a:lnTo>
                  <a:pt x="6288611" y="47805"/>
                </a:lnTo>
                <a:lnTo>
                  <a:pt x="6354468" y="51252"/>
                </a:lnTo>
                <a:lnTo>
                  <a:pt x="6419633" y="54807"/>
                </a:lnTo>
                <a:lnTo>
                  <a:pt x="6484095" y="58468"/>
                </a:lnTo>
                <a:lnTo>
                  <a:pt x="6547840" y="62235"/>
                </a:lnTo>
                <a:lnTo>
                  <a:pt x="6610856" y="66106"/>
                </a:lnTo>
                <a:lnTo>
                  <a:pt x="6673131" y="70080"/>
                </a:lnTo>
                <a:lnTo>
                  <a:pt x="6734651" y="74156"/>
                </a:lnTo>
                <a:lnTo>
                  <a:pt x="6795405" y="78332"/>
                </a:lnTo>
                <a:lnTo>
                  <a:pt x="6855379" y="82608"/>
                </a:lnTo>
                <a:lnTo>
                  <a:pt x="6914562" y="86982"/>
                </a:lnTo>
                <a:lnTo>
                  <a:pt x="6972940" y="91452"/>
                </a:lnTo>
                <a:lnTo>
                  <a:pt x="7030502" y="96018"/>
                </a:lnTo>
                <a:lnTo>
                  <a:pt x="7087234" y="100679"/>
                </a:lnTo>
                <a:lnTo>
                  <a:pt x="7143124" y="105433"/>
                </a:lnTo>
                <a:lnTo>
                  <a:pt x="7198160" y="110279"/>
                </a:lnTo>
                <a:lnTo>
                  <a:pt x="7252329" y="115215"/>
                </a:lnTo>
                <a:lnTo>
                  <a:pt x="7305618" y="120242"/>
                </a:lnTo>
                <a:lnTo>
                  <a:pt x="7358015" y="125356"/>
                </a:lnTo>
                <a:lnTo>
                  <a:pt x="7409507" y="130558"/>
                </a:lnTo>
                <a:lnTo>
                  <a:pt x="7460082" y="135845"/>
                </a:lnTo>
                <a:lnTo>
                  <a:pt x="7509728" y="141217"/>
                </a:lnTo>
                <a:lnTo>
                  <a:pt x="7558431" y="146672"/>
                </a:lnTo>
                <a:lnTo>
                  <a:pt x="7606179" y="152210"/>
                </a:lnTo>
                <a:lnTo>
                  <a:pt x="7652960" y="157829"/>
                </a:lnTo>
                <a:lnTo>
                  <a:pt x="7698761" y="163527"/>
                </a:lnTo>
                <a:lnTo>
                  <a:pt x="7743570" y="169304"/>
                </a:lnTo>
                <a:lnTo>
                  <a:pt x="7787373" y="175158"/>
                </a:lnTo>
                <a:lnTo>
                  <a:pt x="7830160" y="181088"/>
                </a:lnTo>
                <a:lnTo>
                  <a:pt x="7871915" y="187093"/>
                </a:lnTo>
                <a:lnTo>
                  <a:pt x="7912629" y="193171"/>
                </a:lnTo>
                <a:lnTo>
                  <a:pt x="7952287" y="199322"/>
                </a:lnTo>
                <a:lnTo>
                  <a:pt x="7990877" y="205545"/>
                </a:lnTo>
                <a:lnTo>
                  <a:pt x="8064805" y="218197"/>
                </a:lnTo>
                <a:lnTo>
                  <a:pt x="8134311" y="231120"/>
                </a:lnTo>
                <a:lnTo>
                  <a:pt x="8199295" y="244303"/>
                </a:lnTo>
                <a:lnTo>
                  <a:pt x="8259658" y="257737"/>
                </a:lnTo>
                <a:lnTo>
                  <a:pt x="8315298" y="271410"/>
                </a:lnTo>
                <a:lnTo>
                  <a:pt x="8366115" y="285315"/>
                </a:lnTo>
                <a:lnTo>
                  <a:pt x="8412009" y="299441"/>
                </a:lnTo>
                <a:lnTo>
                  <a:pt x="8452879" y="313778"/>
                </a:lnTo>
                <a:lnTo>
                  <a:pt x="8488626" y="328316"/>
                </a:lnTo>
                <a:lnTo>
                  <a:pt x="8532419" y="350480"/>
                </a:lnTo>
                <a:lnTo>
                  <a:pt x="8564119" y="373041"/>
                </a:lnTo>
                <a:lnTo>
                  <a:pt x="8586989" y="403686"/>
                </a:lnTo>
                <a:lnTo>
                  <a:pt x="8589886" y="419227"/>
                </a:lnTo>
                <a:lnTo>
                  <a:pt x="8589160" y="427014"/>
                </a:lnTo>
                <a:lnTo>
                  <a:pt x="8564119" y="465412"/>
                </a:lnTo>
                <a:lnTo>
                  <a:pt x="8532419" y="487973"/>
                </a:lnTo>
                <a:lnTo>
                  <a:pt x="8488626" y="510137"/>
                </a:lnTo>
                <a:lnTo>
                  <a:pt x="8452879" y="524675"/>
                </a:lnTo>
                <a:lnTo>
                  <a:pt x="8412009" y="539012"/>
                </a:lnTo>
                <a:lnTo>
                  <a:pt x="8366115" y="553138"/>
                </a:lnTo>
                <a:lnTo>
                  <a:pt x="8315298" y="567043"/>
                </a:lnTo>
                <a:lnTo>
                  <a:pt x="8259658" y="580716"/>
                </a:lnTo>
                <a:lnTo>
                  <a:pt x="8199295" y="594150"/>
                </a:lnTo>
                <a:lnTo>
                  <a:pt x="8134311" y="607333"/>
                </a:lnTo>
                <a:lnTo>
                  <a:pt x="8064805" y="620256"/>
                </a:lnTo>
                <a:lnTo>
                  <a:pt x="7990877" y="632908"/>
                </a:lnTo>
                <a:lnTo>
                  <a:pt x="7952287" y="639131"/>
                </a:lnTo>
                <a:lnTo>
                  <a:pt x="7912629" y="645282"/>
                </a:lnTo>
                <a:lnTo>
                  <a:pt x="7871915" y="651360"/>
                </a:lnTo>
                <a:lnTo>
                  <a:pt x="7830160" y="657365"/>
                </a:lnTo>
                <a:lnTo>
                  <a:pt x="7787373" y="663295"/>
                </a:lnTo>
                <a:lnTo>
                  <a:pt x="7743570" y="669149"/>
                </a:lnTo>
                <a:lnTo>
                  <a:pt x="7698761" y="674926"/>
                </a:lnTo>
                <a:lnTo>
                  <a:pt x="7652960" y="680624"/>
                </a:lnTo>
                <a:lnTo>
                  <a:pt x="7606179" y="686243"/>
                </a:lnTo>
                <a:lnTo>
                  <a:pt x="7558431" y="691781"/>
                </a:lnTo>
                <a:lnTo>
                  <a:pt x="7509728" y="697236"/>
                </a:lnTo>
                <a:lnTo>
                  <a:pt x="7460082" y="702608"/>
                </a:lnTo>
                <a:lnTo>
                  <a:pt x="7409507" y="707895"/>
                </a:lnTo>
                <a:lnTo>
                  <a:pt x="7358015" y="713097"/>
                </a:lnTo>
                <a:lnTo>
                  <a:pt x="7305618" y="718211"/>
                </a:lnTo>
                <a:lnTo>
                  <a:pt x="7252329" y="723238"/>
                </a:lnTo>
                <a:lnTo>
                  <a:pt x="7198160" y="728174"/>
                </a:lnTo>
                <a:lnTo>
                  <a:pt x="7143124" y="733020"/>
                </a:lnTo>
                <a:lnTo>
                  <a:pt x="7087234" y="737774"/>
                </a:lnTo>
                <a:lnTo>
                  <a:pt x="7030502" y="742435"/>
                </a:lnTo>
                <a:lnTo>
                  <a:pt x="6972940" y="747001"/>
                </a:lnTo>
                <a:lnTo>
                  <a:pt x="6914562" y="751471"/>
                </a:lnTo>
                <a:lnTo>
                  <a:pt x="6855379" y="755845"/>
                </a:lnTo>
                <a:lnTo>
                  <a:pt x="6795405" y="760121"/>
                </a:lnTo>
                <a:lnTo>
                  <a:pt x="6734651" y="764297"/>
                </a:lnTo>
                <a:lnTo>
                  <a:pt x="6673131" y="768373"/>
                </a:lnTo>
                <a:lnTo>
                  <a:pt x="6610856" y="772347"/>
                </a:lnTo>
                <a:lnTo>
                  <a:pt x="6547840" y="776218"/>
                </a:lnTo>
                <a:lnTo>
                  <a:pt x="6484095" y="779985"/>
                </a:lnTo>
                <a:lnTo>
                  <a:pt x="6419633" y="783646"/>
                </a:lnTo>
                <a:lnTo>
                  <a:pt x="6354468" y="787201"/>
                </a:lnTo>
                <a:lnTo>
                  <a:pt x="6288611" y="790648"/>
                </a:lnTo>
                <a:lnTo>
                  <a:pt x="6222075" y="793985"/>
                </a:lnTo>
                <a:lnTo>
                  <a:pt x="6154872" y="797213"/>
                </a:lnTo>
                <a:lnTo>
                  <a:pt x="6087016" y="800328"/>
                </a:lnTo>
                <a:lnTo>
                  <a:pt x="6018519" y="803331"/>
                </a:lnTo>
                <a:lnTo>
                  <a:pt x="5949393" y="806220"/>
                </a:lnTo>
                <a:lnTo>
                  <a:pt x="5879651" y="808994"/>
                </a:lnTo>
                <a:lnTo>
                  <a:pt x="5809305" y="811651"/>
                </a:lnTo>
                <a:lnTo>
                  <a:pt x="5738369" y="814191"/>
                </a:lnTo>
                <a:lnTo>
                  <a:pt x="5666853" y="816611"/>
                </a:lnTo>
                <a:lnTo>
                  <a:pt x="5594772" y="818912"/>
                </a:lnTo>
                <a:lnTo>
                  <a:pt x="5522137" y="821091"/>
                </a:lnTo>
                <a:lnTo>
                  <a:pt x="5448962" y="823148"/>
                </a:lnTo>
                <a:lnTo>
                  <a:pt x="5375258" y="825080"/>
                </a:lnTo>
                <a:lnTo>
                  <a:pt x="5301038" y="826888"/>
                </a:lnTo>
                <a:lnTo>
                  <a:pt x="5226315" y="828570"/>
                </a:lnTo>
                <a:lnTo>
                  <a:pt x="5151101" y="830124"/>
                </a:lnTo>
                <a:lnTo>
                  <a:pt x="5075409" y="831549"/>
                </a:lnTo>
                <a:lnTo>
                  <a:pt x="4999251" y="832844"/>
                </a:lnTo>
                <a:lnTo>
                  <a:pt x="4922641" y="834008"/>
                </a:lnTo>
                <a:lnTo>
                  <a:pt x="4845589" y="835040"/>
                </a:lnTo>
                <a:lnTo>
                  <a:pt x="4768110" y="835938"/>
                </a:lnTo>
                <a:lnTo>
                  <a:pt x="4690215" y="836702"/>
                </a:lnTo>
                <a:lnTo>
                  <a:pt x="4611918" y="837329"/>
                </a:lnTo>
                <a:lnTo>
                  <a:pt x="4533230" y="837819"/>
                </a:lnTo>
                <a:lnTo>
                  <a:pt x="4454164" y="838171"/>
                </a:lnTo>
                <a:lnTo>
                  <a:pt x="4374733" y="838383"/>
                </a:lnTo>
                <a:lnTo>
                  <a:pt x="4294949" y="838454"/>
                </a:lnTo>
                <a:lnTo>
                  <a:pt x="4215165" y="838383"/>
                </a:lnTo>
                <a:lnTo>
                  <a:pt x="4135733" y="838171"/>
                </a:lnTo>
                <a:lnTo>
                  <a:pt x="4056667" y="837819"/>
                </a:lnTo>
                <a:lnTo>
                  <a:pt x="3977979" y="837329"/>
                </a:lnTo>
                <a:lnTo>
                  <a:pt x="3899681" y="836702"/>
                </a:lnTo>
                <a:lnTo>
                  <a:pt x="3821785" y="835938"/>
                </a:lnTo>
                <a:lnTo>
                  <a:pt x="3744306" y="835040"/>
                </a:lnTo>
                <a:lnTo>
                  <a:pt x="3667254" y="834008"/>
                </a:lnTo>
                <a:lnTo>
                  <a:pt x="3590643" y="832844"/>
                </a:lnTo>
                <a:lnTo>
                  <a:pt x="3514485" y="831549"/>
                </a:lnTo>
                <a:lnTo>
                  <a:pt x="3438793" y="830124"/>
                </a:lnTo>
                <a:lnTo>
                  <a:pt x="3363579" y="828570"/>
                </a:lnTo>
                <a:lnTo>
                  <a:pt x="3288855" y="826888"/>
                </a:lnTo>
                <a:lnTo>
                  <a:pt x="3214635" y="825080"/>
                </a:lnTo>
                <a:lnTo>
                  <a:pt x="3140931" y="823148"/>
                </a:lnTo>
                <a:lnTo>
                  <a:pt x="3067755" y="821091"/>
                </a:lnTo>
                <a:lnTo>
                  <a:pt x="2995120" y="818912"/>
                </a:lnTo>
                <a:lnTo>
                  <a:pt x="2923038" y="816611"/>
                </a:lnTo>
                <a:lnTo>
                  <a:pt x="2851523" y="814191"/>
                </a:lnTo>
                <a:lnTo>
                  <a:pt x="2780586" y="811651"/>
                </a:lnTo>
                <a:lnTo>
                  <a:pt x="2710240" y="808994"/>
                </a:lnTo>
                <a:lnTo>
                  <a:pt x="2640498" y="806220"/>
                </a:lnTo>
                <a:lnTo>
                  <a:pt x="2571371" y="803331"/>
                </a:lnTo>
                <a:lnTo>
                  <a:pt x="2502874" y="800328"/>
                </a:lnTo>
                <a:lnTo>
                  <a:pt x="2435018" y="797213"/>
                </a:lnTo>
                <a:lnTo>
                  <a:pt x="2367815" y="793985"/>
                </a:lnTo>
                <a:lnTo>
                  <a:pt x="2301279" y="790648"/>
                </a:lnTo>
                <a:lnTo>
                  <a:pt x="2235422" y="787201"/>
                </a:lnTo>
                <a:lnTo>
                  <a:pt x="2170256" y="783646"/>
                </a:lnTo>
                <a:lnTo>
                  <a:pt x="2105794" y="779985"/>
                </a:lnTo>
                <a:lnTo>
                  <a:pt x="2042049" y="776218"/>
                </a:lnTo>
                <a:lnTo>
                  <a:pt x="1979033" y="772347"/>
                </a:lnTo>
                <a:lnTo>
                  <a:pt x="1916758" y="768373"/>
                </a:lnTo>
                <a:lnTo>
                  <a:pt x="1855237" y="764297"/>
                </a:lnTo>
                <a:lnTo>
                  <a:pt x="1794484" y="760121"/>
                </a:lnTo>
                <a:lnTo>
                  <a:pt x="1734509" y="755845"/>
                </a:lnTo>
                <a:lnTo>
                  <a:pt x="1675326" y="751471"/>
                </a:lnTo>
                <a:lnTo>
                  <a:pt x="1616947" y="747001"/>
                </a:lnTo>
                <a:lnTo>
                  <a:pt x="1559386" y="742435"/>
                </a:lnTo>
                <a:lnTo>
                  <a:pt x="1502653" y="737774"/>
                </a:lnTo>
                <a:lnTo>
                  <a:pt x="1446763" y="733020"/>
                </a:lnTo>
                <a:lnTo>
                  <a:pt x="1391727" y="728174"/>
                </a:lnTo>
                <a:lnTo>
                  <a:pt x="1337558" y="723238"/>
                </a:lnTo>
                <a:lnTo>
                  <a:pt x="1284269" y="718211"/>
                </a:lnTo>
                <a:lnTo>
                  <a:pt x="1231872" y="713097"/>
                </a:lnTo>
                <a:lnTo>
                  <a:pt x="1180380" y="707895"/>
                </a:lnTo>
                <a:lnTo>
                  <a:pt x="1129804" y="702608"/>
                </a:lnTo>
                <a:lnTo>
                  <a:pt x="1080159" y="697236"/>
                </a:lnTo>
                <a:lnTo>
                  <a:pt x="1031455" y="691781"/>
                </a:lnTo>
                <a:lnTo>
                  <a:pt x="983707" y="686243"/>
                </a:lnTo>
                <a:lnTo>
                  <a:pt x="936926" y="680624"/>
                </a:lnTo>
                <a:lnTo>
                  <a:pt x="891125" y="674926"/>
                </a:lnTo>
                <a:lnTo>
                  <a:pt x="846316" y="669149"/>
                </a:lnTo>
                <a:lnTo>
                  <a:pt x="802513" y="663295"/>
                </a:lnTo>
                <a:lnTo>
                  <a:pt x="759726" y="657365"/>
                </a:lnTo>
                <a:lnTo>
                  <a:pt x="717970" y="651360"/>
                </a:lnTo>
                <a:lnTo>
                  <a:pt x="677257" y="645282"/>
                </a:lnTo>
                <a:lnTo>
                  <a:pt x="637599" y="639131"/>
                </a:lnTo>
                <a:lnTo>
                  <a:pt x="599008" y="632908"/>
                </a:lnTo>
                <a:lnTo>
                  <a:pt x="525081" y="620256"/>
                </a:lnTo>
                <a:lnTo>
                  <a:pt x="455575" y="607333"/>
                </a:lnTo>
                <a:lnTo>
                  <a:pt x="390590" y="594150"/>
                </a:lnTo>
                <a:lnTo>
                  <a:pt x="330228" y="580716"/>
                </a:lnTo>
                <a:lnTo>
                  <a:pt x="274588" y="567043"/>
                </a:lnTo>
                <a:lnTo>
                  <a:pt x="223771" y="553138"/>
                </a:lnTo>
                <a:lnTo>
                  <a:pt x="177877" y="539012"/>
                </a:lnTo>
                <a:lnTo>
                  <a:pt x="137006" y="524675"/>
                </a:lnTo>
                <a:lnTo>
                  <a:pt x="101260" y="510137"/>
                </a:lnTo>
                <a:lnTo>
                  <a:pt x="57466" y="487973"/>
                </a:lnTo>
                <a:lnTo>
                  <a:pt x="25766" y="465412"/>
                </a:lnTo>
                <a:lnTo>
                  <a:pt x="2896" y="434767"/>
                </a:lnTo>
                <a:lnTo>
                  <a:pt x="0" y="419227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0" y="132016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7046163" y="0"/>
                </a:lnTo>
                <a:lnTo>
                  <a:pt x="7087890" y="6730"/>
                </a:lnTo>
                <a:lnTo>
                  <a:pt x="7124130" y="25471"/>
                </a:lnTo>
                <a:lnTo>
                  <a:pt x="7152708" y="54049"/>
                </a:lnTo>
                <a:lnTo>
                  <a:pt x="7171449" y="90289"/>
                </a:lnTo>
                <a:lnTo>
                  <a:pt x="7178179" y="132016"/>
                </a:lnTo>
                <a:lnTo>
                  <a:pt x="7178179" y="660069"/>
                </a:lnTo>
                <a:lnTo>
                  <a:pt x="7171449" y="701797"/>
                </a:lnTo>
                <a:lnTo>
                  <a:pt x="7152708" y="738037"/>
                </a:lnTo>
                <a:lnTo>
                  <a:pt x="7124130" y="766614"/>
                </a:lnTo>
                <a:lnTo>
                  <a:pt x="7087890" y="785356"/>
                </a:lnTo>
                <a:lnTo>
                  <a:pt x="7046163" y="792086"/>
                </a:lnTo>
                <a:lnTo>
                  <a:pt x="132016" y="792086"/>
                </a:lnTo>
                <a:lnTo>
                  <a:pt x="90289" y="785356"/>
                </a:lnTo>
                <a:lnTo>
                  <a:pt x="54049" y="766614"/>
                </a:lnTo>
                <a:lnTo>
                  <a:pt x="25471" y="738037"/>
                </a:lnTo>
                <a:lnTo>
                  <a:pt x="6730" y="701797"/>
                </a:lnTo>
                <a:lnTo>
                  <a:pt x="0" y="660069"/>
                </a:lnTo>
                <a:lnTo>
                  <a:pt x="0" y="13201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503960" y="331472"/>
            <a:ext cx="393700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/>
              <a:t>ОСНОВНЫЕ</a:t>
            </a:r>
            <a:r>
              <a:rPr sz="2500" spc="-50" dirty="0"/>
              <a:t> </a:t>
            </a:r>
            <a:r>
              <a:rPr sz="2500" spc="-5" dirty="0"/>
              <a:t>ПОНЯТИЯ</a:t>
            </a:r>
            <a:endParaRPr sz="2500"/>
          </a:p>
        </p:txBody>
      </p:sp>
      <p:sp>
        <p:nvSpPr>
          <p:cNvPr id="16" name="object 16"/>
          <p:cNvSpPr txBox="1"/>
          <p:nvPr/>
        </p:nvSpPr>
        <p:spPr>
          <a:xfrm>
            <a:off x="368405" y="1079660"/>
            <a:ext cx="8477250" cy="7581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1270" algn="ctr">
              <a:lnSpc>
                <a:spcPct val="100299"/>
              </a:lnSpc>
              <a:spcBef>
                <a:spcPts val="90"/>
              </a:spcBef>
            </a:pPr>
            <a:r>
              <a:rPr sz="1600" b="1" spc="-10" dirty="0">
                <a:solidFill>
                  <a:srgbClr val="C00000"/>
                </a:solidFill>
                <a:latin typeface="Bookman Old Style"/>
                <a:cs typeface="Bookman Old Style"/>
              </a:rPr>
              <a:t>БЮДЖЕТ </a:t>
            </a:r>
            <a:r>
              <a:rPr sz="1600" spc="-20" dirty="0">
                <a:latin typeface="Arial"/>
                <a:cs typeface="Arial"/>
              </a:rPr>
              <a:t>(от </a:t>
            </a:r>
            <a:r>
              <a:rPr sz="1600" spc="-10" dirty="0">
                <a:latin typeface="Arial"/>
                <a:cs typeface="Arial"/>
              </a:rPr>
              <a:t>старонормандского </a:t>
            </a:r>
            <a:r>
              <a:rPr sz="1600" i="1" spc="-5" dirty="0">
                <a:latin typeface="Arial"/>
                <a:cs typeface="Arial"/>
              </a:rPr>
              <a:t>bougette </a:t>
            </a:r>
            <a:r>
              <a:rPr sz="1600" spc="-5" dirty="0">
                <a:latin typeface="Arial"/>
                <a:cs typeface="Arial"/>
              </a:rPr>
              <a:t>— </a:t>
            </a:r>
            <a:r>
              <a:rPr sz="1600" spc="-15" dirty="0">
                <a:latin typeface="Arial"/>
                <a:cs typeface="Arial"/>
              </a:rPr>
              <a:t>кошелёк, </a:t>
            </a:r>
            <a:r>
              <a:rPr sz="1600" spc="-10" dirty="0">
                <a:latin typeface="Arial"/>
                <a:cs typeface="Arial"/>
              </a:rPr>
              <a:t>сумка, кожаный мешок, мешок </a:t>
            </a:r>
            <a:r>
              <a:rPr sz="1600" spc="-5" dirty="0">
                <a:latin typeface="Arial"/>
                <a:cs typeface="Arial"/>
              </a:rPr>
              <a:t>с  </a:t>
            </a:r>
            <a:r>
              <a:rPr sz="1600" spc="-10" dirty="0">
                <a:latin typeface="Arial"/>
                <a:cs typeface="Arial"/>
              </a:rPr>
              <a:t>деньгами) </a:t>
            </a:r>
            <a:r>
              <a:rPr sz="1600" spc="-5" dirty="0">
                <a:latin typeface="Arial"/>
                <a:cs typeface="Arial"/>
              </a:rPr>
              <a:t>– </a:t>
            </a:r>
            <a:r>
              <a:rPr sz="1600" spc="-10" dirty="0">
                <a:latin typeface="Arial"/>
                <a:cs typeface="Arial"/>
              </a:rPr>
              <a:t>форма образования </a:t>
            </a:r>
            <a:r>
              <a:rPr sz="1600" spc="-5" dirty="0">
                <a:latin typeface="Arial"/>
                <a:cs typeface="Arial"/>
              </a:rPr>
              <a:t>и </a:t>
            </a:r>
            <a:r>
              <a:rPr sz="1600" spc="-15" dirty="0">
                <a:latin typeface="Arial"/>
                <a:cs typeface="Arial"/>
              </a:rPr>
              <a:t>расходования </a:t>
            </a:r>
            <a:r>
              <a:rPr sz="1600" spc="-10" dirty="0">
                <a:latin typeface="Arial"/>
                <a:cs typeface="Arial"/>
              </a:rPr>
              <a:t>денежных средств, </a:t>
            </a:r>
            <a:r>
              <a:rPr sz="1600" spc="-15" dirty="0">
                <a:latin typeface="Arial"/>
                <a:cs typeface="Arial"/>
              </a:rPr>
              <a:t>предназначенных  </a:t>
            </a:r>
            <a:r>
              <a:rPr sz="1600" spc="-5" dirty="0">
                <a:latin typeface="Arial"/>
                <a:cs typeface="Arial"/>
              </a:rPr>
              <a:t>для </a:t>
            </a:r>
            <a:r>
              <a:rPr sz="1600" spc="-10" dirty="0">
                <a:latin typeface="Arial"/>
                <a:cs typeface="Arial"/>
              </a:rPr>
              <a:t>финансового </a:t>
            </a:r>
            <a:r>
              <a:rPr sz="1600" spc="-15" dirty="0">
                <a:latin typeface="Arial"/>
                <a:cs typeface="Arial"/>
              </a:rPr>
              <a:t>обеспечения задач </a:t>
            </a:r>
            <a:r>
              <a:rPr sz="1600" spc="-5" dirty="0">
                <a:latin typeface="Arial"/>
                <a:cs typeface="Arial"/>
              </a:rPr>
              <a:t>и </a:t>
            </a:r>
            <a:r>
              <a:rPr sz="1600" spc="-15" dirty="0">
                <a:latin typeface="Arial"/>
                <a:cs typeface="Arial"/>
              </a:rPr>
              <a:t>функций государства </a:t>
            </a:r>
            <a:r>
              <a:rPr sz="1600" spc="-5" dirty="0">
                <a:latin typeface="Arial"/>
                <a:cs typeface="Arial"/>
              </a:rPr>
              <a:t>и </a:t>
            </a:r>
            <a:r>
              <a:rPr sz="1600" spc="-15" dirty="0">
                <a:latin typeface="Arial"/>
                <a:cs typeface="Arial"/>
              </a:rPr>
              <a:t>местного</a:t>
            </a:r>
            <a:r>
              <a:rPr sz="1600" spc="40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самоуправления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428991" y="3929065"/>
            <a:ext cx="1990695" cy="15455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70012" y="2030310"/>
            <a:ext cx="2065866" cy="15889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835483" y="1943755"/>
            <a:ext cx="3016885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735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C00000"/>
                </a:solidFill>
                <a:latin typeface="Bookman Old Style"/>
                <a:cs typeface="Bookman Old Style"/>
              </a:rPr>
              <a:t>РАСХОДЫ БЮДЖЕТА</a:t>
            </a:r>
            <a:r>
              <a:rPr sz="1500" b="1" spc="-30" dirty="0">
                <a:solidFill>
                  <a:srgbClr val="C00000"/>
                </a:solidFill>
                <a:latin typeface="Bookman Old Style"/>
                <a:cs typeface="Bookman Old Style"/>
              </a:rPr>
              <a:t> </a:t>
            </a:r>
            <a:r>
              <a:rPr sz="1500" spc="-5" dirty="0">
                <a:latin typeface="Arial"/>
                <a:cs typeface="Arial"/>
              </a:rPr>
              <a:t>–</a:t>
            </a:r>
            <a:endParaRPr sz="1500" dirty="0">
              <a:latin typeface="Arial"/>
              <a:cs typeface="Arial"/>
            </a:endParaRPr>
          </a:p>
          <a:p>
            <a:pPr marL="12700" marR="5080" indent="-1905" algn="ctr">
              <a:lnSpc>
                <a:spcPct val="100000"/>
              </a:lnSpc>
              <a:spcBef>
                <a:spcPts val="10"/>
              </a:spcBef>
            </a:pPr>
            <a:r>
              <a:rPr sz="1500" spc="-5" dirty="0">
                <a:latin typeface="Arial"/>
                <a:cs typeface="Arial"/>
              </a:rPr>
              <a:t>выплачиваемые </a:t>
            </a:r>
            <a:r>
              <a:rPr sz="1500" dirty="0">
                <a:latin typeface="Arial"/>
                <a:cs typeface="Arial"/>
              </a:rPr>
              <a:t>из </a:t>
            </a:r>
            <a:r>
              <a:rPr sz="1500" spc="-15" dirty="0">
                <a:latin typeface="Arial"/>
                <a:cs typeface="Arial"/>
              </a:rPr>
              <a:t>бюджета  </a:t>
            </a:r>
            <a:r>
              <a:rPr sz="1500" spc="-5" dirty="0">
                <a:latin typeface="Arial"/>
                <a:cs typeface="Arial"/>
              </a:rPr>
              <a:t>денежные </a:t>
            </a:r>
            <a:r>
              <a:rPr sz="1500" spc="-10" dirty="0">
                <a:latin typeface="Arial"/>
                <a:cs typeface="Arial"/>
              </a:rPr>
              <a:t>средства </a:t>
            </a:r>
            <a:r>
              <a:rPr sz="1500" dirty="0">
                <a:latin typeface="Arial"/>
                <a:cs typeface="Arial"/>
              </a:rPr>
              <a:t>(социальные  </a:t>
            </a:r>
            <a:r>
              <a:rPr sz="1500" spc="-10" dirty="0">
                <a:latin typeface="Arial"/>
                <a:cs typeface="Arial"/>
              </a:rPr>
              <a:t>выплаты населению, </a:t>
            </a:r>
            <a:r>
              <a:rPr sz="1500" spc="-5" dirty="0">
                <a:latin typeface="Arial"/>
                <a:cs typeface="Arial"/>
              </a:rPr>
              <a:t>содержание  муниципальных учреждений  </a:t>
            </a:r>
            <a:r>
              <a:rPr sz="1500" spc="-20" dirty="0">
                <a:latin typeface="Arial"/>
                <a:cs typeface="Arial"/>
              </a:rPr>
              <a:t>(культура, </a:t>
            </a:r>
            <a:r>
              <a:rPr sz="1500" spc="-5" dirty="0">
                <a:latin typeface="Arial"/>
                <a:cs typeface="Arial"/>
              </a:rPr>
              <a:t>ЖКХ </a:t>
            </a:r>
            <a:r>
              <a:rPr sz="1500" dirty="0">
                <a:latin typeface="Arial"/>
                <a:cs typeface="Arial"/>
              </a:rPr>
              <a:t>и </a:t>
            </a:r>
            <a:r>
              <a:rPr sz="1500" spc="-5" dirty="0" err="1">
                <a:latin typeface="Arial"/>
                <a:cs typeface="Arial"/>
              </a:rPr>
              <a:t>другие</a:t>
            </a:r>
            <a:r>
              <a:rPr sz="1500" spc="-5" dirty="0" smtClean="0">
                <a:latin typeface="Arial"/>
                <a:cs typeface="Arial"/>
              </a:rPr>
              <a:t>)</a:t>
            </a:r>
            <a:r>
              <a:rPr lang="ru-RU" sz="1500" spc="-5" dirty="0" smtClean="0">
                <a:latin typeface="Arial"/>
                <a:cs typeface="Arial"/>
              </a:rPr>
              <a:t>.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9933" y="1943756"/>
            <a:ext cx="2796540" cy="26276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986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C00000"/>
                </a:solidFill>
                <a:latin typeface="Bookman Old Style"/>
                <a:cs typeface="Bookman Old Style"/>
              </a:rPr>
              <a:t>ДОХОДЫ БЮДЖЕТА</a:t>
            </a:r>
            <a:r>
              <a:rPr sz="1600" b="1" spc="35" dirty="0">
                <a:solidFill>
                  <a:srgbClr val="C00000"/>
                </a:solidFill>
                <a:latin typeface="Bookman Old Style"/>
                <a:cs typeface="Bookman Old Style"/>
              </a:rPr>
              <a:t> </a:t>
            </a:r>
            <a:r>
              <a:rPr sz="1600" spc="-5" dirty="0">
                <a:latin typeface="Arial"/>
                <a:cs typeface="Arial"/>
              </a:rPr>
              <a:t>–</a:t>
            </a:r>
            <a:endParaRPr sz="1600">
              <a:latin typeface="Arial"/>
              <a:cs typeface="Arial"/>
            </a:endParaRPr>
          </a:p>
          <a:p>
            <a:pPr marL="12700" marR="5080" indent="1270" algn="ctr">
              <a:lnSpc>
                <a:spcPct val="100000"/>
              </a:lnSpc>
              <a:spcBef>
                <a:spcPts val="10"/>
              </a:spcBef>
            </a:pPr>
            <a:r>
              <a:rPr sz="1600" spc="-10" dirty="0">
                <a:latin typeface="Arial"/>
                <a:cs typeface="Arial"/>
              </a:rPr>
              <a:t>поступающие </a:t>
            </a:r>
            <a:r>
              <a:rPr sz="1600" spc="-5" dirty="0">
                <a:latin typeface="Arial"/>
                <a:cs typeface="Arial"/>
              </a:rPr>
              <a:t>в </a:t>
            </a:r>
            <a:r>
              <a:rPr sz="1600" spc="-20" dirty="0">
                <a:latin typeface="Arial"/>
                <a:cs typeface="Arial"/>
              </a:rPr>
              <a:t>бюджет  </a:t>
            </a:r>
            <a:r>
              <a:rPr sz="1600" spc="-10" dirty="0">
                <a:latin typeface="Arial"/>
                <a:cs typeface="Arial"/>
              </a:rPr>
              <a:t>денежные средства </a:t>
            </a:r>
            <a:r>
              <a:rPr sz="1600" spc="-5" dirty="0">
                <a:latin typeface="Arial"/>
                <a:cs typeface="Arial"/>
              </a:rPr>
              <a:t>(налоги  юридических и </a:t>
            </a:r>
            <a:r>
              <a:rPr sz="1600" spc="-10" dirty="0">
                <a:latin typeface="Arial"/>
                <a:cs typeface="Arial"/>
              </a:rPr>
              <a:t>физических  </a:t>
            </a:r>
            <a:r>
              <a:rPr sz="1600" spc="-5" dirty="0">
                <a:latin typeface="Arial"/>
                <a:cs typeface="Arial"/>
              </a:rPr>
              <a:t>лиц, </a:t>
            </a:r>
            <a:r>
              <a:rPr sz="1600" spc="-10" dirty="0">
                <a:latin typeface="Arial"/>
                <a:cs typeface="Arial"/>
              </a:rPr>
              <a:t>административные  </a:t>
            </a:r>
            <a:r>
              <a:rPr sz="1600" spc="-15" dirty="0">
                <a:latin typeface="Arial"/>
                <a:cs typeface="Arial"/>
              </a:rPr>
              <a:t>платежи </a:t>
            </a:r>
            <a:r>
              <a:rPr sz="1600" spc="-5" dirty="0">
                <a:latin typeface="Arial"/>
                <a:cs typeface="Arial"/>
              </a:rPr>
              <a:t>и сборы,  </a:t>
            </a:r>
            <a:r>
              <a:rPr sz="1600" spc="-20" dirty="0">
                <a:latin typeface="Arial"/>
                <a:cs typeface="Arial"/>
              </a:rPr>
              <a:t>безвозмездные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поступления)</a:t>
            </a:r>
            <a:endParaRPr sz="1600">
              <a:latin typeface="Arial"/>
              <a:cs typeface="Arial"/>
            </a:endParaRPr>
          </a:p>
          <a:p>
            <a:pPr marL="106680" marR="207645" algn="ctr">
              <a:lnSpc>
                <a:spcPct val="100000"/>
              </a:lnSpc>
              <a:spcBef>
                <a:spcPts val="1275"/>
              </a:spcBef>
            </a:pPr>
            <a:r>
              <a:rPr sz="1600" spc="-10" dirty="0">
                <a:latin typeface="Arial"/>
                <a:cs typeface="Arial"/>
              </a:rPr>
              <a:t>Превышение </a:t>
            </a:r>
            <a:r>
              <a:rPr sz="1600" spc="-15" dirty="0">
                <a:latin typeface="Arial"/>
                <a:cs typeface="Arial"/>
              </a:rPr>
              <a:t>доходов </a:t>
            </a:r>
            <a:r>
              <a:rPr sz="1600" spc="-10" dirty="0">
                <a:latin typeface="Arial"/>
                <a:cs typeface="Arial"/>
              </a:rPr>
              <a:t>над  </a:t>
            </a:r>
            <a:r>
              <a:rPr sz="1600" spc="-15" dirty="0">
                <a:latin typeface="Arial"/>
                <a:cs typeface="Arial"/>
              </a:rPr>
              <a:t>расходами </a:t>
            </a:r>
            <a:r>
              <a:rPr sz="1600" spc="-20" dirty="0">
                <a:latin typeface="Arial"/>
                <a:cs typeface="Arial"/>
              </a:rPr>
              <a:t>образует  </a:t>
            </a:r>
            <a:r>
              <a:rPr sz="1600" spc="-15" dirty="0">
                <a:latin typeface="Arial"/>
                <a:cs typeface="Arial"/>
              </a:rPr>
              <a:t>положительный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остаток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807732" y="4546153"/>
            <a:ext cx="5530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39750" algn="l"/>
              </a:tabLst>
            </a:pPr>
            <a:r>
              <a:rPr sz="1600" u="sng" spc="-5" dirty="0">
                <a:latin typeface="Times New Roman"/>
                <a:cs typeface="Times New Roman"/>
              </a:rPr>
              <a:t> 	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32554" y="4546153"/>
            <a:ext cx="2363470" cy="1062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66445">
              <a:lnSpc>
                <a:spcPts val="1910"/>
              </a:lnSpc>
              <a:spcBef>
                <a:spcPts val="95"/>
              </a:spcBef>
            </a:pPr>
            <a:r>
              <a:rPr sz="1600" spc="-20" dirty="0">
                <a:latin typeface="Arial"/>
                <a:cs typeface="Arial"/>
              </a:rPr>
              <a:t>бюджета</a:t>
            </a:r>
            <a:endParaRPr sz="1600">
              <a:latin typeface="Arial"/>
              <a:cs typeface="Arial"/>
            </a:endParaRPr>
          </a:p>
          <a:p>
            <a:pPr marL="535305">
              <a:lnSpc>
                <a:spcPts val="1910"/>
              </a:lnSpc>
            </a:pPr>
            <a:r>
              <a:rPr sz="1600" b="1" spc="-5" dirty="0">
                <a:solidFill>
                  <a:srgbClr val="C00000"/>
                </a:solidFill>
                <a:latin typeface="Bookman Old Style"/>
                <a:cs typeface="Bookman Old Style"/>
              </a:rPr>
              <a:t>ПРОФИЦИТ</a:t>
            </a:r>
            <a:endParaRPr sz="1600">
              <a:latin typeface="Bookman Old Style"/>
              <a:cs typeface="Bookman Old Style"/>
            </a:endParaRPr>
          </a:p>
          <a:p>
            <a:pPr marL="12065" marR="5080" indent="-635" algn="ctr">
              <a:lnSpc>
                <a:spcPct val="99600"/>
              </a:lnSpc>
              <a:spcBef>
                <a:spcPts val="45"/>
              </a:spcBef>
            </a:pPr>
            <a:r>
              <a:rPr sz="900" dirty="0">
                <a:latin typeface="Arial"/>
                <a:cs typeface="Arial"/>
              </a:rPr>
              <a:t>При </a:t>
            </a:r>
            <a:r>
              <a:rPr sz="900" spc="-5" dirty="0">
                <a:latin typeface="Arial"/>
                <a:cs typeface="Arial"/>
              </a:rPr>
              <a:t>превышении доходов над расходами  принимается решение, </a:t>
            </a:r>
            <a:r>
              <a:rPr sz="900" dirty="0">
                <a:latin typeface="Arial"/>
                <a:cs typeface="Arial"/>
              </a:rPr>
              <a:t>как их </a:t>
            </a:r>
            <a:r>
              <a:rPr sz="900" spc="-5" dirty="0">
                <a:latin typeface="Arial"/>
                <a:cs typeface="Arial"/>
              </a:rPr>
              <a:t>использовать  (например, накапливать резервы, остатки,  погашать долг)</a:t>
            </a:r>
            <a:endParaRPr sz="9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485192" y="4546106"/>
            <a:ext cx="5530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39750" algn="l"/>
              </a:tabLst>
            </a:pPr>
            <a:r>
              <a:rPr sz="1600" u="sng" spc="-5" dirty="0">
                <a:latin typeface="Times New Roman"/>
                <a:cs typeface="Times New Roman"/>
              </a:rPr>
              <a:t> 	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079991" y="3814590"/>
            <a:ext cx="2253615" cy="1932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645" marR="74930" algn="ctr">
              <a:lnSpc>
                <a:spcPct val="99800"/>
              </a:lnSpc>
              <a:spcBef>
                <a:spcPts val="100"/>
              </a:spcBef>
            </a:pPr>
            <a:r>
              <a:rPr sz="1600" spc="-5" dirty="0">
                <a:latin typeface="Arial"/>
                <a:cs typeface="Arial"/>
              </a:rPr>
              <a:t>Если </a:t>
            </a:r>
            <a:r>
              <a:rPr sz="1600" spc="-15" dirty="0">
                <a:latin typeface="Arial"/>
                <a:cs typeface="Arial"/>
              </a:rPr>
              <a:t>расходная </a:t>
            </a:r>
            <a:r>
              <a:rPr sz="1600" spc="-5" dirty="0">
                <a:latin typeface="Arial"/>
                <a:cs typeface="Arial"/>
              </a:rPr>
              <a:t>часть  </a:t>
            </a:r>
            <a:r>
              <a:rPr sz="1600" spc="-20" dirty="0">
                <a:latin typeface="Arial"/>
                <a:cs typeface="Arial"/>
              </a:rPr>
              <a:t>бюджета </a:t>
            </a:r>
            <a:r>
              <a:rPr sz="1600" spc="-15" dirty="0">
                <a:latin typeface="Arial"/>
                <a:cs typeface="Arial"/>
              </a:rPr>
              <a:t>превышает  доходную, </a:t>
            </a:r>
            <a:r>
              <a:rPr sz="1600" spc="-10" dirty="0">
                <a:latin typeface="Arial"/>
                <a:cs typeface="Arial"/>
              </a:rPr>
              <a:t>то </a:t>
            </a:r>
            <a:r>
              <a:rPr sz="1600" spc="-20" dirty="0">
                <a:latin typeface="Arial"/>
                <a:cs typeface="Arial"/>
              </a:rPr>
              <a:t>бюджет  формируется </a:t>
            </a:r>
            <a:r>
              <a:rPr sz="1600" spc="-5" dirty="0">
                <a:latin typeface="Arial"/>
                <a:cs typeface="Arial"/>
              </a:rPr>
              <a:t>с  </a:t>
            </a:r>
            <a:r>
              <a:rPr sz="1600" b="1" spc="-10" dirty="0">
                <a:solidFill>
                  <a:srgbClr val="C00000"/>
                </a:solidFill>
                <a:latin typeface="Bookman Old Style"/>
                <a:cs typeface="Bookman Old Style"/>
              </a:rPr>
              <a:t>ДЕФИЦИТОМ</a:t>
            </a:r>
            <a:endParaRPr sz="1600">
              <a:latin typeface="Bookman Old Style"/>
              <a:cs typeface="Bookman Old Style"/>
            </a:endParaRPr>
          </a:p>
          <a:p>
            <a:pPr marL="12700" marR="5080" algn="ctr">
              <a:lnSpc>
                <a:spcPct val="100000"/>
              </a:lnSpc>
              <a:spcBef>
                <a:spcPts val="30"/>
              </a:spcBef>
            </a:pPr>
            <a:r>
              <a:rPr sz="900" dirty="0">
                <a:latin typeface="Arial"/>
                <a:cs typeface="Arial"/>
              </a:rPr>
              <a:t>При </a:t>
            </a:r>
            <a:r>
              <a:rPr sz="900" spc="-5" dirty="0">
                <a:latin typeface="Arial"/>
                <a:cs typeface="Arial"/>
              </a:rPr>
              <a:t>превышении расходов над доходами  принимается решение </a:t>
            </a:r>
            <a:r>
              <a:rPr sz="900" dirty="0">
                <a:latin typeface="Arial"/>
                <a:cs typeface="Arial"/>
              </a:rPr>
              <a:t>об </a:t>
            </a:r>
            <a:r>
              <a:rPr sz="900" spc="-5" dirty="0">
                <a:latin typeface="Arial"/>
                <a:cs typeface="Arial"/>
              </a:rPr>
              <a:t>источниках  покрытия дефицита (например,  использовать имеющиеся накопления,  остатки, взять </a:t>
            </a:r>
            <a:r>
              <a:rPr sz="900" dirty="0">
                <a:latin typeface="Arial"/>
                <a:cs typeface="Arial"/>
              </a:rPr>
              <a:t>в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долг)</a:t>
            </a:r>
            <a:endParaRPr sz="9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09893" y="5943023"/>
            <a:ext cx="772287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588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Arial"/>
                <a:cs typeface="Arial"/>
              </a:rPr>
              <a:t>Сбалансированность </a:t>
            </a:r>
            <a:r>
              <a:rPr sz="1600" spc="-20" dirty="0">
                <a:latin typeface="Arial"/>
                <a:cs typeface="Arial"/>
              </a:rPr>
              <a:t>бюджета </a:t>
            </a:r>
            <a:r>
              <a:rPr sz="1600" spc="-5" dirty="0">
                <a:latin typeface="Arial"/>
                <a:cs typeface="Arial"/>
              </a:rPr>
              <a:t>по </a:t>
            </a:r>
            <a:r>
              <a:rPr sz="1600" spc="-15" dirty="0">
                <a:latin typeface="Arial"/>
                <a:cs typeface="Arial"/>
              </a:rPr>
              <a:t>доходам </a:t>
            </a:r>
            <a:r>
              <a:rPr sz="1600" spc="-5" dirty="0">
                <a:latin typeface="Arial"/>
                <a:cs typeface="Arial"/>
              </a:rPr>
              <a:t>и </a:t>
            </a:r>
            <a:r>
              <a:rPr sz="1600" spc="-15" dirty="0">
                <a:latin typeface="Arial"/>
                <a:cs typeface="Arial"/>
              </a:rPr>
              <a:t>расходам </a:t>
            </a:r>
            <a:r>
              <a:rPr sz="1600" spc="-5" dirty="0">
                <a:latin typeface="Arial"/>
                <a:cs typeface="Arial"/>
              </a:rPr>
              <a:t>– </a:t>
            </a:r>
            <a:r>
              <a:rPr sz="1600" spc="-15" dirty="0">
                <a:latin typeface="Arial"/>
                <a:cs typeface="Arial"/>
              </a:rPr>
              <a:t>основополагающее  </a:t>
            </a:r>
            <a:r>
              <a:rPr sz="1600" spc="-10" dirty="0">
                <a:latin typeface="Arial"/>
                <a:cs typeface="Arial"/>
              </a:rPr>
              <a:t>требование, </a:t>
            </a:r>
            <a:r>
              <a:rPr sz="1600" spc="-15" dirty="0">
                <a:latin typeface="Arial"/>
                <a:cs typeface="Arial"/>
              </a:rPr>
              <a:t>предъявляемое </a:t>
            </a:r>
            <a:r>
              <a:rPr sz="1600" spc="-5" dirty="0">
                <a:latin typeface="Arial"/>
                <a:cs typeface="Arial"/>
              </a:rPr>
              <a:t>к </a:t>
            </a:r>
            <a:r>
              <a:rPr sz="1600" spc="-15" dirty="0">
                <a:latin typeface="Arial"/>
                <a:cs typeface="Arial"/>
              </a:rPr>
              <a:t>органам, </a:t>
            </a:r>
            <a:r>
              <a:rPr sz="1600" spc="-10" dirty="0">
                <a:latin typeface="Arial"/>
                <a:cs typeface="Arial"/>
              </a:rPr>
              <a:t>составляющим </a:t>
            </a:r>
            <a:r>
              <a:rPr sz="1600" spc="-5" dirty="0">
                <a:latin typeface="Arial"/>
                <a:cs typeface="Arial"/>
              </a:rPr>
              <a:t>и </a:t>
            </a:r>
            <a:r>
              <a:rPr sz="1600" spc="-10" dirty="0">
                <a:latin typeface="Arial"/>
                <a:cs typeface="Arial"/>
              </a:rPr>
              <a:t>утверждающим</a:t>
            </a:r>
            <a:r>
              <a:rPr sz="1600" spc="23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бюджет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949120" y="4757582"/>
            <a:ext cx="76200" cy="88900"/>
          </a:xfrm>
          <a:custGeom>
            <a:avLst/>
            <a:gdLst/>
            <a:ahLst/>
            <a:cxnLst/>
            <a:rect l="l" t="t" r="r" b="b"/>
            <a:pathLst>
              <a:path w="76200" h="88900">
                <a:moveTo>
                  <a:pt x="0" y="0"/>
                </a:moveTo>
                <a:lnTo>
                  <a:pt x="76200" y="44450"/>
                </a:lnTo>
                <a:lnTo>
                  <a:pt x="0" y="88900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20435" y="4757582"/>
            <a:ext cx="76200" cy="88900"/>
          </a:xfrm>
          <a:custGeom>
            <a:avLst/>
            <a:gdLst/>
            <a:ahLst/>
            <a:cxnLst/>
            <a:rect l="l" t="t" r="r" b="b"/>
            <a:pathLst>
              <a:path w="76200" h="88900">
                <a:moveTo>
                  <a:pt x="76200" y="0"/>
                </a:moveTo>
                <a:lnTo>
                  <a:pt x="0" y="44450"/>
                </a:lnTo>
                <a:lnTo>
                  <a:pt x="76200" y="88900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171999" y="0"/>
            <a:ext cx="971999" cy="9719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90348" y="223875"/>
            <a:ext cx="953638" cy="8229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85581" y="219113"/>
            <a:ext cx="958850" cy="0"/>
          </a:xfrm>
          <a:custGeom>
            <a:avLst/>
            <a:gdLst/>
            <a:ahLst/>
            <a:cxnLst/>
            <a:rect l="l" t="t" r="r" b="b"/>
            <a:pathLst>
              <a:path w="958850">
                <a:moveTo>
                  <a:pt x="0" y="0"/>
                </a:moveTo>
                <a:lnTo>
                  <a:pt x="958418" y="0"/>
                </a:lnTo>
              </a:path>
            </a:pathLst>
          </a:custGeom>
          <a:ln w="9525">
            <a:solidFill>
              <a:srgbClr val="99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185581" y="219113"/>
            <a:ext cx="958850" cy="832485"/>
          </a:xfrm>
          <a:custGeom>
            <a:avLst/>
            <a:gdLst/>
            <a:ahLst/>
            <a:cxnLst/>
            <a:rect l="l" t="t" r="r" b="b"/>
            <a:pathLst>
              <a:path w="958850" h="832485">
                <a:moveTo>
                  <a:pt x="958418" y="832472"/>
                </a:moveTo>
                <a:lnTo>
                  <a:pt x="0" y="832472"/>
                </a:lnTo>
                <a:lnTo>
                  <a:pt x="0" y="0"/>
                </a:lnTo>
              </a:path>
            </a:pathLst>
          </a:custGeom>
          <a:ln w="9525">
            <a:solidFill>
              <a:srgbClr val="99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48174" y="147648"/>
            <a:ext cx="71786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48174" y="147648"/>
            <a:ext cx="71786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421843" y="249266"/>
            <a:ext cx="6430645" cy="10227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spcBef>
                <a:spcPts val="95"/>
              </a:spcBef>
            </a:pPr>
            <a:r>
              <a:rPr lang="ru-RU" sz="1600" b="1" dirty="0" smtClean="0">
                <a:solidFill>
                  <a:schemeClr val="bg2"/>
                </a:solidFill>
              </a:rPr>
              <a:t>Муниципальная программа </a:t>
            </a:r>
            <a:r>
              <a:rPr lang="ru-RU" sz="1600" b="1" dirty="0" err="1" smtClean="0">
                <a:solidFill>
                  <a:schemeClr val="bg2"/>
                </a:solidFill>
              </a:rPr>
              <a:t>Китовского</a:t>
            </a:r>
            <a:r>
              <a:rPr lang="ru-RU" sz="1600" b="1" dirty="0" smtClean="0">
                <a:solidFill>
                  <a:schemeClr val="bg2"/>
                </a:solidFill>
              </a:rPr>
              <a:t> сельского поселения </a:t>
            </a:r>
          </a:p>
          <a:p>
            <a:pPr marL="12065" marR="5080" algn="ctr">
              <a:spcBef>
                <a:spcPts val="95"/>
              </a:spcBef>
            </a:pPr>
            <a:r>
              <a:rPr lang="ru-RU" sz="1600" b="1" dirty="0" smtClean="0">
                <a:solidFill>
                  <a:schemeClr val="bg2"/>
                </a:solidFill>
              </a:rPr>
              <a:t>« Развитие  и сохранение учреждений  культуры  </a:t>
            </a:r>
            <a:r>
              <a:rPr lang="ru-RU" sz="1600" b="1" dirty="0" err="1" smtClean="0">
                <a:solidFill>
                  <a:schemeClr val="bg2"/>
                </a:solidFill>
              </a:rPr>
              <a:t>Китовского</a:t>
            </a:r>
            <a:r>
              <a:rPr lang="ru-RU" sz="1600" b="1" dirty="0" smtClean="0">
                <a:solidFill>
                  <a:schemeClr val="bg2"/>
                </a:solidFill>
              </a:rPr>
              <a:t> сельского поселения Шуйского муниципального района на   2017 – 2020   годы »</a:t>
            </a:r>
            <a:endParaRPr lang="ru-RU" sz="1600" dirty="0" smtClean="0">
              <a:solidFill>
                <a:schemeClr val="bg2"/>
              </a:solidFill>
            </a:endParaRPr>
          </a:p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endParaRPr sz="1600" dirty="0">
              <a:solidFill>
                <a:schemeClr val="bg2"/>
              </a:solidFill>
              <a:latin typeface="Bookman Old Style"/>
              <a:cs typeface="Bookman Old Styl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9049" y="1286539"/>
            <a:ext cx="8195309" cy="1133644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 indent="-635" algn="just">
              <a:lnSpc>
                <a:spcPts val="1600"/>
              </a:lnSpc>
              <a:spcBef>
                <a:spcPts val="220"/>
              </a:spcBef>
              <a:tabLst>
                <a:tab pos="611505" algn="l"/>
                <a:tab pos="1777364" algn="l"/>
                <a:tab pos="2019300" algn="l"/>
                <a:tab pos="2927985" algn="l"/>
                <a:tab pos="3746500" algn="l"/>
                <a:tab pos="4194810" algn="l"/>
                <a:tab pos="5400040" algn="l"/>
                <a:tab pos="6193790" algn="l"/>
                <a:tab pos="6995795" algn="l"/>
                <a:tab pos="7219950" algn="l"/>
              </a:tabLst>
            </a:pPr>
            <a:r>
              <a:rPr sz="1400" b="1" spc="0" dirty="0">
                <a:solidFill>
                  <a:srgbClr val="FF0000"/>
                </a:solidFill>
                <a:latin typeface="Arial"/>
                <a:cs typeface="Arial"/>
              </a:rPr>
              <a:t>Ц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ел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ь	п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ро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г</a:t>
            </a:r>
            <a:r>
              <a:rPr sz="1400" b="1" spc="-20" dirty="0">
                <a:solidFill>
                  <a:srgbClr val="FF0000"/>
                </a:solidFill>
                <a:latin typeface="Arial"/>
                <a:cs typeface="Arial"/>
              </a:rPr>
              <a:t>р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а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мм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ы	</a:t>
            </a:r>
            <a:r>
              <a:rPr sz="1400" dirty="0">
                <a:latin typeface="Arial"/>
                <a:cs typeface="Arial"/>
              </a:rPr>
              <a:t>–	</a:t>
            </a:r>
            <a:r>
              <a:rPr sz="1400" spc="10" dirty="0">
                <a:latin typeface="Arial"/>
                <a:cs typeface="Arial"/>
              </a:rPr>
              <a:t>с</a:t>
            </a:r>
            <a:r>
              <a:rPr sz="1400" spc="-25" dirty="0">
                <a:latin typeface="Arial"/>
                <a:cs typeface="Arial"/>
              </a:rPr>
              <a:t>о</a:t>
            </a:r>
            <a:r>
              <a:rPr sz="1400" spc="-35" dirty="0">
                <a:latin typeface="Arial"/>
                <a:cs typeface="Arial"/>
              </a:rPr>
              <a:t>з</a:t>
            </a:r>
            <a:r>
              <a:rPr sz="1400" spc="-20" dirty="0">
                <a:latin typeface="Arial"/>
                <a:cs typeface="Arial"/>
              </a:rPr>
              <a:t>д</a:t>
            </a:r>
            <a:r>
              <a:rPr sz="1400" spc="-5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е	</a:t>
            </a:r>
            <a:r>
              <a:rPr sz="1400" spc="-35" dirty="0">
                <a:latin typeface="Arial"/>
                <a:cs typeface="Arial"/>
              </a:rPr>
              <a:t>у</a:t>
            </a:r>
            <a:r>
              <a:rPr sz="1400" spc="0" dirty="0">
                <a:latin typeface="Arial"/>
                <a:cs typeface="Arial"/>
              </a:rPr>
              <a:t>сл</a:t>
            </a:r>
            <a:r>
              <a:rPr sz="1400" spc="-5" dirty="0">
                <a:latin typeface="Arial"/>
                <a:cs typeface="Arial"/>
              </a:rPr>
              <a:t>ов</a:t>
            </a:r>
            <a:r>
              <a:rPr sz="1400" spc="-10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й	</a:t>
            </a:r>
            <a:r>
              <a:rPr sz="1400" spc="-5" dirty="0">
                <a:latin typeface="Arial"/>
                <a:cs typeface="Arial"/>
              </a:rPr>
              <a:t>дл</a:t>
            </a:r>
            <a:r>
              <a:rPr sz="1400" dirty="0">
                <a:latin typeface="Arial"/>
                <a:cs typeface="Arial"/>
              </a:rPr>
              <a:t>я	</a:t>
            </a:r>
            <a:r>
              <a:rPr sz="1400" spc="-5" dirty="0">
                <a:latin typeface="Arial"/>
                <a:cs typeface="Arial"/>
              </a:rPr>
              <a:t>о</a:t>
            </a:r>
            <a:r>
              <a:rPr sz="1400" spc="-25" dirty="0">
                <a:latin typeface="Arial"/>
                <a:cs typeface="Arial"/>
              </a:rPr>
              <a:t>б</a:t>
            </a:r>
            <a:r>
              <a:rPr sz="1400" spc="-15" dirty="0">
                <a:latin typeface="Arial"/>
                <a:cs typeface="Arial"/>
              </a:rPr>
              <a:t>е</a:t>
            </a:r>
            <a:r>
              <a:rPr sz="1400" spc="0" dirty="0">
                <a:latin typeface="Arial"/>
                <a:cs typeface="Arial"/>
              </a:rPr>
              <a:t>с</a:t>
            </a:r>
            <a:r>
              <a:rPr sz="1400" spc="-5" dirty="0">
                <a:latin typeface="Arial"/>
                <a:cs typeface="Arial"/>
              </a:rPr>
              <a:t>п</a:t>
            </a:r>
            <a:r>
              <a:rPr sz="1400" spc="-50" dirty="0">
                <a:latin typeface="Arial"/>
                <a:cs typeface="Arial"/>
              </a:rPr>
              <a:t>е</a:t>
            </a:r>
            <a:r>
              <a:rPr sz="1400" dirty="0">
                <a:latin typeface="Arial"/>
                <a:cs typeface="Arial"/>
              </a:rPr>
              <a:t>ч</a:t>
            </a:r>
            <a:r>
              <a:rPr sz="1400" spc="-15" dirty="0">
                <a:latin typeface="Arial"/>
                <a:cs typeface="Arial"/>
              </a:rPr>
              <a:t>е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я	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сохранения лучших культурных традиций в сфере  культуры , выявление и поддержка молодых дарований, как потенциала развития  культуры поселения. </a:t>
            </a:r>
            <a:r>
              <a:rPr lang="ru-RU" sz="1400" dirty="0" smtClean="0">
                <a:latin typeface="Arial"/>
                <a:cs typeface="Arial"/>
              </a:rPr>
              <a:t>                                                                        </a:t>
            </a:r>
            <a:r>
              <a:rPr lang="ru-RU" sz="1400" spc="-90" dirty="0" smtClean="0">
                <a:latin typeface="Arial"/>
                <a:cs typeface="Arial"/>
              </a:rPr>
              <a:t> </a:t>
            </a:r>
            <a:r>
              <a:rPr lang="ru-RU" sz="1400" spc="-10" dirty="0" smtClean="0">
                <a:latin typeface="Arial"/>
                <a:cs typeface="Arial"/>
              </a:rPr>
              <a:t>руб.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12700" marR="5080" indent="-635">
              <a:lnSpc>
                <a:spcPts val="1600"/>
              </a:lnSpc>
              <a:spcBef>
                <a:spcPts val="220"/>
              </a:spcBef>
              <a:tabLst>
                <a:tab pos="611505" algn="l"/>
                <a:tab pos="1777364" algn="l"/>
                <a:tab pos="2019300" algn="l"/>
                <a:tab pos="2927985" algn="l"/>
                <a:tab pos="3746500" algn="l"/>
                <a:tab pos="4194810" algn="l"/>
                <a:tab pos="5400040" algn="l"/>
                <a:tab pos="6193790" algn="l"/>
                <a:tab pos="6995795" algn="l"/>
                <a:tab pos="7219950" algn="l"/>
              </a:tabLst>
            </a:pPr>
            <a:endParaRPr sz="1400" dirty="0">
              <a:latin typeface="Arial"/>
              <a:cs typeface="Arial"/>
            </a:endParaRPr>
          </a:p>
          <a:p>
            <a:pPr marR="6985" algn="r">
              <a:lnSpc>
                <a:spcPct val="100000"/>
              </a:lnSpc>
              <a:spcBef>
                <a:spcPts val="145"/>
              </a:spcBef>
            </a:pPr>
            <a:endParaRPr sz="1400" dirty="0">
              <a:latin typeface="Arial"/>
              <a:cs typeface="Arial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228600" y="1905000"/>
          <a:ext cx="8839200" cy="21596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39049"/>
                <a:gridCol w="1017373"/>
                <a:gridCol w="1377778"/>
                <a:gridCol w="838200"/>
                <a:gridCol w="1066800"/>
              </a:tblGrid>
              <a:tr h="518159">
                <a:tc>
                  <a:txBody>
                    <a:bodyPr/>
                    <a:lstStyle/>
                    <a:p>
                      <a:pPr marL="899794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Основные мероприятия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программы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1612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30" dirty="0">
                          <a:latin typeface="Arial"/>
                          <a:cs typeface="Arial"/>
                        </a:rPr>
                        <a:t>2017г.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19177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План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1612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30" dirty="0">
                          <a:latin typeface="Arial"/>
                          <a:cs typeface="Arial"/>
                        </a:rPr>
                        <a:t>2018г.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206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1612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30" dirty="0">
                          <a:latin typeface="Arial"/>
                          <a:cs typeface="Arial"/>
                        </a:rPr>
                        <a:t>2019г.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12001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1612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30" dirty="0">
                          <a:latin typeface="Arial"/>
                          <a:cs typeface="Arial"/>
                        </a:rPr>
                        <a:t>2020г.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12001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97790" marR="65849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Сохранение и развитие культуры и культурного наследия</a:t>
                      </a:r>
                      <a:endParaRPr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1846960,0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2160432,0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2160432,0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1770626,0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</a:tr>
              <a:tr h="610583">
                <a:tc>
                  <a:txBody>
                    <a:bodyPr/>
                    <a:lstStyle/>
                    <a:p>
                      <a:pPr marL="97790" marR="658495" algn="just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Проведение мероприятий, связанных с государственными праздниками и памятными датами</a:t>
                      </a:r>
                      <a:endParaRPr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170000,0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150000,0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150000,0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150000,0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Объем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финансирования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программы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1206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2016960,0</a:t>
                      </a:r>
                    </a:p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2310432,0</a:t>
                      </a: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2310432,0</a:t>
                      </a: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1920626,0</a:t>
                      </a: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C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228601" y="4038600"/>
          <a:ext cx="8839199" cy="15462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86399"/>
                <a:gridCol w="533400"/>
                <a:gridCol w="685800"/>
                <a:gridCol w="685800"/>
                <a:gridCol w="685800"/>
                <a:gridCol w="762000"/>
              </a:tblGrid>
              <a:tr h="437515">
                <a:tc>
                  <a:txBody>
                    <a:bodyPr/>
                    <a:lstStyle/>
                    <a:p>
                      <a:pPr marL="13385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Целевые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показатели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43510" marR="123825" indent="4572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ед. 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изм.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2017г.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20002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План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2018г.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2019г.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2020г.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405076">
                <a:tc>
                  <a:txBody>
                    <a:bodyPr/>
                    <a:lstStyle/>
                    <a:p>
                      <a:pPr marL="97155" marR="41211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Количество культурно-массовых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мероприятий, 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проведенных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за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год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ед.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spc="-5" dirty="0" smtClean="0">
                          <a:latin typeface="Arial"/>
                          <a:cs typeface="Arial"/>
                        </a:rPr>
                        <a:t>120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122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362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122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362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122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 marL="97155" marR="412115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Организация деятельности клубных </a:t>
                      </a:r>
                      <a:r>
                        <a:rPr lang="ru-RU" sz="13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фомирований</a:t>
                      </a:r>
                      <a:endParaRPr lang="ru-RU" sz="13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97155" marR="41211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ед.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19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18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362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18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362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18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22" name="object 22"/>
          <p:cNvSpPr/>
          <p:nvPr/>
        </p:nvSpPr>
        <p:spPr>
          <a:xfrm>
            <a:off x="0" y="5715000"/>
            <a:ext cx="5029200" cy="990600"/>
          </a:xfrm>
          <a:custGeom>
            <a:avLst/>
            <a:gdLst/>
            <a:ahLst/>
            <a:cxnLst/>
            <a:rect l="l" t="t" r="r" b="b"/>
            <a:pathLst>
              <a:path w="3240404" h="1586229">
                <a:moveTo>
                  <a:pt x="2975635" y="0"/>
                </a:moveTo>
                <a:lnTo>
                  <a:pt x="264363" y="0"/>
                </a:lnTo>
                <a:lnTo>
                  <a:pt x="216844" y="4259"/>
                </a:lnTo>
                <a:lnTo>
                  <a:pt x="172120" y="16539"/>
                </a:lnTo>
                <a:lnTo>
                  <a:pt x="130936" y="36094"/>
                </a:lnTo>
                <a:lnTo>
                  <a:pt x="94039" y="62176"/>
                </a:lnTo>
                <a:lnTo>
                  <a:pt x="62176" y="94039"/>
                </a:lnTo>
                <a:lnTo>
                  <a:pt x="36094" y="130936"/>
                </a:lnTo>
                <a:lnTo>
                  <a:pt x="16539" y="172120"/>
                </a:lnTo>
                <a:lnTo>
                  <a:pt x="4259" y="216844"/>
                </a:lnTo>
                <a:lnTo>
                  <a:pt x="0" y="264363"/>
                </a:lnTo>
                <a:lnTo>
                  <a:pt x="0" y="1321790"/>
                </a:lnTo>
                <a:lnTo>
                  <a:pt x="4259" y="1369309"/>
                </a:lnTo>
                <a:lnTo>
                  <a:pt x="16539" y="1414033"/>
                </a:lnTo>
                <a:lnTo>
                  <a:pt x="36094" y="1455217"/>
                </a:lnTo>
                <a:lnTo>
                  <a:pt x="62176" y="1492114"/>
                </a:lnTo>
                <a:lnTo>
                  <a:pt x="94039" y="1523977"/>
                </a:lnTo>
                <a:lnTo>
                  <a:pt x="130936" y="1550059"/>
                </a:lnTo>
                <a:lnTo>
                  <a:pt x="172120" y="1569614"/>
                </a:lnTo>
                <a:lnTo>
                  <a:pt x="216844" y="1581894"/>
                </a:lnTo>
                <a:lnTo>
                  <a:pt x="264363" y="1586153"/>
                </a:lnTo>
                <a:lnTo>
                  <a:pt x="2975635" y="1586153"/>
                </a:lnTo>
                <a:lnTo>
                  <a:pt x="3023153" y="1581894"/>
                </a:lnTo>
                <a:lnTo>
                  <a:pt x="3067878" y="1569614"/>
                </a:lnTo>
                <a:lnTo>
                  <a:pt x="3109062" y="1550059"/>
                </a:lnTo>
                <a:lnTo>
                  <a:pt x="3145959" y="1523977"/>
                </a:lnTo>
                <a:lnTo>
                  <a:pt x="3177822" y="1492114"/>
                </a:lnTo>
                <a:lnTo>
                  <a:pt x="3203904" y="1455217"/>
                </a:lnTo>
                <a:lnTo>
                  <a:pt x="3223458" y="1414033"/>
                </a:lnTo>
                <a:lnTo>
                  <a:pt x="3235739" y="1369309"/>
                </a:lnTo>
                <a:lnTo>
                  <a:pt x="3239998" y="1321790"/>
                </a:lnTo>
                <a:lnTo>
                  <a:pt x="3239998" y="264363"/>
                </a:lnTo>
                <a:lnTo>
                  <a:pt x="3235739" y="216844"/>
                </a:lnTo>
                <a:lnTo>
                  <a:pt x="3223458" y="172120"/>
                </a:lnTo>
                <a:lnTo>
                  <a:pt x="3203904" y="130936"/>
                </a:lnTo>
                <a:lnTo>
                  <a:pt x="3177822" y="94039"/>
                </a:lnTo>
                <a:lnTo>
                  <a:pt x="3145959" y="62176"/>
                </a:lnTo>
                <a:lnTo>
                  <a:pt x="3109062" y="36094"/>
                </a:lnTo>
                <a:lnTo>
                  <a:pt x="3067878" y="16539"/>
                </a:lnTo>
                <a:lnTo>
                  <a:pt x="3023153" y="4259"/>
                </a:lnTo>
                <a:lnTo>
                  <a:pt x="2975635" y="0"/>
                </a:lnTo>
                <a:close/>
              </a:path>
            </a:pathLst>
          </a:custGeom>
          <a:solidFill>
            <a:srgbClr val="A7A8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5715000"/>
            <a:ext cx="5029200" cy="990600"/>
          </a:xfrm>
          <a:custGeom>
            <a:avLst/>
            <a:gdLst/>
            <a:ahLst/>
            <a:cxnLst/>
            <a:rect l="l" t="t" r="r" b="b"/>
            <a:pathLst>
              <a:path w="3240404" h="1586229">
                <a:moveTo>
                  <a:pt x="0" y="264363"/>
                </a:moveTo>
                <a:lnTo>
                  <a:pt x="4259" y="216844"/>
                </a:lnTo>
                <a:lnTo>
                  <a:pt x="16539" y="172120"/>
                </a:lnTo>
                <a:lnTo>
                  <a:pt x="36094" y="130936"/>
                </a:lnTo>
                <a:lnTo>
                  <a:pt x="62176" y="94039"/>
                </a:lnTo>
                <a:lnTo>
                  <a:pt x="94039" y="62176"/>
                </a:lnTo>
                <a:lnTo>
                  <a:pt x="130936" y="36094"/>
                </a:lnTo>
                <a:lnTo>
                  <a:pt x="172120" y="16539"/>
                </a:lnTo>
                <a:lnTo>
                  <a:pt x="216844" y="4259"/>
                </a:lnTo>
                <a:lnTo>
                  <a:pt x="264363" y="0"/>
                </a:lnTo>
                <a:lnTo>
                  <a:pt x="2975635" y="0"/>
                </a:lnTo>
                <a:lnTo>
                  <a:pt x="3023153" y="4259"/>
                </a:lnTo>
                <a:lnTo>
                  <a:pt x="3067878" y="16539"/>
                </a:lnTo>
                <a:lnTo>
                  <a:pt x="3109062" y="36094"/>
                </a:lnTo>
                <a:lnTo>
                  <a:pt x="3145959" y="62176"/>
                </a:lnTo>
                <a:lnTo>
                  <a:pt x="3177822" y="94039"/>
                </a:lnTo>
                <a:lnTo>
                  <a:pt x="3203904" y="130936"/>
                </a:lnTo>
                <a:lnTo>
                  <a:pt x="3223458" y="172120"/>
                </a:lnTo>
                <a:lnTo>
                  <a:pt x="3235739" y="216844"/>
                </a:lnTo>
                <a:lnTo>
                  <a:pt x="3239998" y="264363"/>
                </a:lnTo>
                <a:lnTo>
                  <a:pt x="3239998" y="1321790"/>
                </a:lnTo>
                <a:lnTo>
                  <a:pt x="3235739" y="1369309"/>
                </a:lnTo>
                <a:lnTo>
                  <a:pt x="3223458" y="1414033"/>
                </a:lnTo>
                <a:lnTo>
                  <a:pt x="3203904" y="1455217"/>
                </a:lnTo>
                <a:lnTo>
                  <a:pt x="3177822" y="1492114"/>
                </a:lnTo>
                <a:lnTo>
                  <a:pt x="3145959" y="1523977"/>
                </a:lnTo>
                <a:lnTo>
                  <a:pt x="3109062" y="1550059"/>
                </a:lnTo>
                <a:lnTo>
                  <a:pt x="3067878" y="1569614"/>
                </a:lnTo>
                <a:lnTo>
                  <a:pt x="3023153" y="1581894"/>
                </a:lnTo>
                <a:lnTo>
                  <a:pt x="2975635" y="1586153"/>
                </a:lnTo>
                <a:lnTo>
                  <a:pt x="264363" y="1586153"/>
                </a:lnTo>
                <a:lnTo>
                  <a:pt x="216844" y="1581894"/>
                </a:lnTo>
                <a:lnTo>
                  <a:pt x="172120" y="1569614"/>
                </a:lnTo>
                <a:lnTo>
                  <a:pt x="130936" y="1550059"/>
                </a:lnTo>
                <a:lnTo>
                  <a:pt x="94039" y="1523977"/>
                </a:lnTo>
                <a:lnTo>
                  <a:pt x="62176" y="1492114"/>
                </a:lnTo>
                <a:lnTo>
                  <a:pt x="36094" y="1455217"/>
                </a:lnTo>
                <a:lnTo>
                  <a:pt x="16539" y="1414033"/>
                </a:lnTo>
                <a:lnTo>
                  <a:pt x="4259" y="1369309"/>
                </a:lnTo>
                <a:lnTo>
                  <a:pt x="0" y="1321790"/>
                </a:lnTo>
                <a:lnTo>
                  <a:pt x="0" y="264363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0" y="5486400"/>
            <a:ext cx="5105400" cy="124970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1945" marR="315595" algn="ctr">
              <a:lnSpc>
                <a:spcPct val="100000"/>
              </a:lnSpc>
              <a:spcBef>
                <a:spcPts val="105"/>
              </a:spcBef>
            </a:pPr>
            <a:endParaRPr lang="ru-RU" sz="1400" spc="-10" dirty="0" smtClean="0">
              <a:latin typeface="Arial"/>
              <a:cs typeface="Arial"/>
            </a:endParaRPr>
          </a:p>
          <a:p>
            <a:pPr marL="321945" marR="315595" algn="ctr">
              <a:lnSpc>
                <a:spcPct val="100000"/>
              </a:lnSpc>
              <a:spcBef>
                <a:spcPts val="105"/>
              </a:spcBef>
            </a:pPr>
            <a:r>
              <a:rPr sz="1400" spc="-10" dirty="0" err="1" smtClean="0">
                <a:latin typeface="Arial"/>
                <a:cs typeface="Arial"/>
              </a:rPr>
              <a:t>Средняя</a:t>
            </a:r>
            <a:r>
              <a:rPr sz="1400" spc="-10" dirty="0" smtClean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заработная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плата  </a:t>
            </a:r>
            <a:r>
              <a:rPr sz="1400" spc="-5" dirty="0">
                <a:latin typeface="Arial"/>
                <a:cs typeface="Arial"/>
              </a:rPr>
              <a:t>работников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культуры</a:t>
            </a:r>
            <a:endParaRPr sz="1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spc="-15" dirty="0">
                <a:latin typeface="Arial"/>
                <a:cs typeface="Arial"/>
              </a:rPr>
              <a:t>(без </a:t>
            </a:r>
            <a:r>
              <a:rPr sz="1400" dirty="0">
                <a:latin typeface="Arial"/>
                <a:cs typeface="Arial"/>
              </a:rPr>
              <a:t>внешних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совместителей):</a:t>
            </a:r>
            <a:endParaRPr sz="1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50" spc="-5" dirty="0">
                <a:latin typeface="Arial"/>
                <a:cs typeface="Arial"/>
              </a:rPr>
              <a:t>2016 </a:t>
            </a:r>
            <a:r>
              <a:rPr sz="1250" spc="-20" dirty="0">
                <a:latin typeface="Arial"/>
                <a:cs typeface="Arial"/>
              </a:rPr>
              <a:t>год </a:t>
            </a:r>
            <a:r>
              <a:rPr sz="1250" dirty="0">
                <a:latin typeface="Arial"/>
                <a:cs typeface="Arial"/>
              </a:rPr>
              <a:t>(факт) </a:t>
            </a:r>
            <a:r>
              <a:rPr sz="1250" spc="-5" dirty="0">
                <a:latin typeface="Arial"/>
                <a:cs typeface="Arial"/>
              </a:rPr>
              <a:t>– </a:t>
            </a:r>
            <a:r>
              <a:rPr lang="ru-RU" sz="1250" spc="-5" dirty="0" smtClean="0">
                <a:latin typeface="Arial"/>
                <a:cs typeface="Arial"/>
              </a:rPr>
              <a:t>17400,0</a:t>
            </a:r>
            <a:r>
              <a:rPr sz="1250" spc="55" dirty="0" smtClean="0">
                <a:latin typeface="Arial"/>
                <a:cs typeface="Arial"/>
              </a:rPr>
              <a:t> </a:t>
            </a:r>
            <a:r>
              <a:rPr sz="1250" spc="-5" dirty="0">
                <a:latin typeface="Arial"/>
                <a:cs typeface="Arial"/>
              </a:rPr>
              <a:t>руб.</a:t>
            </a:r>
            <a:endParaRPr sz="12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50" spc="-5" dirty="0">
                <a:latin typeface="Arial"/>
                <a:cs typeface="Arial"/>
              </a:rPr>
              <a:t>2017 </a:t>
            </a:r>
            <a:r>
              <a:rPr sz="1250" spc="-20" dirty="0">
                <a:latin typeface="Arial"/>
                <a:cs typeface="Arial"/>
              </a:rPr>
              <a:t>год </a:t>
            </a:r>
            <a:r>
              <a:rPr sz="1250" spc="-5" dirty="0">
                <a:latin typeface="Arial"/>
                <a:cs typeface="Arial"/>
              </a:rPr>
              <a:t>(план) – </a:t>
            </a:r>
            <a:r>
              <a:rPr lang="ru-RU" sz="1250" spc="-5" dirty="0" smtClean="0">
                <a:latin typeface="Arial"/>
                <a:cs typeface="Arial"/>
              </a:rPr>
              <a:t>17700,0</a:t>
            </a:r>
            <a:r>
              <a:rPr sz="1250" spc="50" dirty="0" smtClean="0">
                <a:latin typeface="Arial"/>
                <a:cs typeface="Arial"/>
              </a:rPr>
              <a:t> </a:t>
            </a:r>
            <a:r>
              <a:rPr sz="1250" spc="-5" dirty="0">
                <a:latin typeface="Arial"/>
                <a:cs typeface="Arial"/>
              </a:rPr>
              <a:t>руб.</a:t>
            </a:r>
            <a:endParaRPr sz="12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50" spc="-5" dirty="0">
                <a:latin typeface="Arial"/>
                <a:cs typeface="Arial"/>
              </a:rPr>
              <a:t>2018-2020 </a:t>
            </a:r>
            <a:r>
              <a:rPr sz="1250" spc="-55" dirty="0">
                <a:latin typeface="Arial"/>
                <a:cs typeface="Arial"/>
              </a:rPr>
              <a:t>гг. </a:t>
            </a:r>
            <a:r>
              <a:rPr sz="1250" spc="-5" dirty="0">
                <a:latin typeface="Arial"/>
                <a:cs typeface="Arial"/>
              </a:rPr>
              <a:t>(прогноз) – </a:t>
            </a:r>
            <a:r>
              <a:rPr lang="ru-RU" sz="1250" spc="-5" dirty="0" smtClean="0">
                <a:latin typeface="Arial"/>
                <a:cs typeface="Arial"/>
              </a:rPr>
              <a:t>21000,0</a:t>
            </a:r>
            <a:r>
              <a:rPr sz="1250" spc="110" dirty="0" smtClean="0">
                <a:latin typeface="Arial"/>
                <a:cs typeface="Arial"/>
              </a:rPr>
              <a:t> </a:t>
            </a:r>
            <a:r>
              <a:rPr sz="1250" spc="-5" dirty="0">
                <a:latin typeface="Arial"/>
                <a:cs typeface="Arial"/>
              </a:rPr>
              <a:t>руб.</a:t>
            </a:r>
            <a:endParaRPr sz="125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66800" y="228600"/>
            <a:ext cx="71786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66800" y="228600"/>
            <a:ext cx="71786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200863" y="249266"/>
            <a:ext cx="6873240" cy="7636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spcBef>
                <a:spcPts val="95"/>
              </a:spcBef>
            </a:pPr>
            <a:r>
              <a:rPr lang="ru-RU" sz="1600" b="1" dirty="0" smtClean="0">
                <a:solidFill>
                  <a:schemeClr val="bg2"/>
                </a:solidFill>
              </a:rPr>
              <a:t>Муниципальная программа </a:t>
            </a:r>
            <a:r>
              <a:rPr lang="ru-RU" sz="1600" b="1" dirty="0" err="1" smtClean="0">
                <a:solidFill>
                  <a:schemeClr val="bg2"/>
                </a:solidFill>
              </a:rPr>
              <a:t>Китовского</a:t>
            </a:r>
            <a:r>
              <a:rPr lang="ru-RU" sz="1600" b="1" dirty="0" smtClean="0">
                <a:solidFill>
                  <a:schemeClr val="bg2"/>
                </a:solidFill>
              </a:rPr>
              <a:t> сельского поселения «Молодое поколение» на 2017-2020 годы.</a:t>
            </a:r>
            <a:endParaRPr lang="ru-RU" sz="1600" dirty="0" smtClean="0">
              <a:solidFill>
                <a:schemeClr val="bg2"/>
              </a:solidFill>
            </a:endParaRPr>
          </a:p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Bookman Old Style"/>
              <a:cs typeface="Bookman Old Styl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4415" y="1327993"/>
            <a:ext cx="8194040" cy="703013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indent="-635" algn="just">
              <a:lnSpc>
                <a:spcPct val="83300"/>
              </a:lnSpc>
              <a:spcBef>
                <a:spcPts val="415"/>
              </a:spcBef>
            </a:pP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Цель программы </a:t>
            </a:r>
            <a:r>
              <a:rPr sz="1600" spc="-5" dirty="0">
                <a:latin typeface="Arial"/>
                <a:cs typeface="Arial"/>
              </a:rPr>
              <a:t>– </a:t>
            </a:r>
            <a:r>
              <a:rPr lang="ru-RU" sz="1600" dirty="0" smtClean="0"/>
              <a:t>создание условий для успешной социализации и эффективной самореализации молодежи</a:t>
            </a:r>
            <a:endParaRPr sz="1600" dirty="0">
              <a:latin typeface="Arial"/>
              <a:cs typeface="Arial"/>
            </a:endParaRPr>
          </a:p>
          <a:p>
            <a:pPr marR="5715" algn="r">
              <a:lnSpc>
                <a:spcPct val="100000"/>
              </a:lnSpc>
              <a:spcBef>
                <a:spcPts val="195"/>
              </a:spcBef>
            </a:pPr>
            <a:r>
              <a:rPr sz="1400" spc="-90" dirty="0" smtClean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руб.</a:t>
            </a:r>
            <a:endParaRPr sz="1400" dirty="0">
              <a:latin typeface="Arial"/>
              <a:cs typeface="Arial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186032" y="2493709"/>
          <a:ext cx="8272168" cy="14014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62168"/>
                <a:gridCol w="1143000"/>
                <a:gridCol w="990600"/>
                <a:gridCol w="762000"/>
                <a:gridCol w="914400"/>
              </a:tblGrid>
              <a:tr h="518159">
                <a:tc>
                  <a:txBody>
                    <a:bodyPr/>
                    <a:lstStyle/>
                    <a:p>
                      <a:pPr marL="899794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Основные мероприятия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программы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1612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30" dirty="0">
                          <a:latin typeface="Arial"/>
                          <a:cs typeface="Arial"/>
                        </a:rPr>
                        <a:t>2017г.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19177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План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1612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30" dirty="0">
                          <a:latin typeface="Arial"/>
                          <a:cs typeface="Arial"/>
                        </a:rPr>
                        <a:t>2018г.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206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1612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30" dirty="0">
                          <a:latin typeface="Arial"/>
                          <a:cs typeface="Arial"/>
                        </a:rPr>
                        <a:t>2019г.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2001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1612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30" dirty="0">
                          <a:latin typeface="Arial"/>
                          <a:cs typeface="Arial"/>
                        </a:rPr>
                        <a:t>2020г.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12001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97155" marR="6858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Реализация молодежной политики</a:t>
                      </a:r>
                      <a:endParaRPr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33045" algn="l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60000,0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15000,0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15000,0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R="213995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15000,0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</a:tr>
              <a:tr h="30416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Объем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финансирования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программы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233679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60000,0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15000,0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15000,0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R="213995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15000,0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C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191621" y="4070725"/>
          <a:ext cx="8266579" cy="1229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89120"/>
                <a:gridCol w="578485"/>
                <a:gridCol w="755650"/>
                <a:gridCol w="866924"/>
                <a:gridCol w="762000"/>
                <a:gridCol w="914400"/>
              </a:tblGrid>
              <a:tr h="457200">
                <a:tc>
                  <a:txBody>
                    <a:bodyPr/>
                    <a:lstStyle/>
                    <a:p>
                      <a:pPr marL="13385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Целевые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показатели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43510" marR="123825" indent="457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ед. 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изм.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2017г.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20002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План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2018г.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2019г.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2020г.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97790" marR="4083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600" dirty="0" smtClean="0">
                          <a:latin typeface="Arial"/>
                          <a:cs typeface="Arial"/>
                        </a:rPr>
                        <a:t>Проведение</a:t>
                      </a:r>
                      <a:r>
                        <a:rPr lang="ru-RU" sz="1600" baseline="0" dirty="0" smtClean="0">
                          <a:latin typeface="Arial"/>
                          <a:cs typeface="Arial"/>
                        </a:rPr>
                        <a:t> мероприятий среди молодежи по формированию здорового образа жизни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Ед.             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12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12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12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12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19200" y="228600"/>
            <a:ext cx="71786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19200" y="228600"/>
            <a:ext cx="71786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200863" y="249266"/>
            <a:ext cx="6873240" cy="10098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spcBef>
                <a:spcPts val="95"/>
              </a:spcBef>
            </a:pPr>
            <a:r>
              <a:rPr lang="ru-RU" sz="1600" b="1" dirty="0" smtClean="0">
                <a:solidFill>
                  <a:schemeClr val="bg2"/>
                </a:solidFill>
              </a:rPr>
              <a:t>Муниципальная программа </a:t>
            </a:r>
            <a:r>
              <a:rPr lang="ru-RU" sz="1600" b="1" dirty="0" err="1" smtClean="0">
                <a:solidFill>
                  <a:schemeClr val="bg2"/>
                </a:solidFill>
              </a:rPr>
              <a:t>Китовского</a:t>
            </a:r>
            <a:r>
              <a:rPr lang="ru-RU" sz="1600" b="1" dirty="0" smtClean="0">
                <a:solidFill>
                  <a:schemeClr val="bg2"/>
                </a:solidFill>
              </a:rPr>
              <a:t> сельского поселения  "«Развитие массового спорта  и физической культуры  в </a:t>
            </a:r>
            <a:r>
              <a:rPr lang="ru-RU" sz="1600" b="1" dirty="0" err="1" smtClean="0">
                <a:solidFill>
                  <a:schemeClr val="bg2"/>
                </a:solidFill>
              </a:rPr>
              <a:t>Китовском</a:t>
            </a:r>
            <a:r>
              <a:rPr lang="ru-RU" sz="1600" b="1" dirty="0" smtClean="0">
                <a:solidFill>
                  <a:schemeClr val="bg2"/>
                </a:solidFill>
              </a:rPr>
              <a:t> сельском поселении» на 2017-2020 гг.»</a:t>
            </a:r>
            <a:endParaRPr lang="ru-RU" sz="1600" dirty="0" smtClean="0">
              <a:solidFill>
                <a:schemeClr val="bg2"/>
              </a:solidFill>
            </a:endParaRPr>
          </a:p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Bookman Old Style"/>
              <a:cs typeface="Bookman Old Styl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4415" y="1327993"/>
            <a:ext cx="8194040" cy="703013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indent="-635" algn="just">
              <a:lnSpc>
                <a:spcPct val="83300"/>
              </a:lnSpc>
              <a:spcBef>
                <a:spcPts val="415"/>
              </a:spcBef>
            </a:pP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Цель программы </a:t>
            </a:r>
            <a:r>
              <a:rPr sz="1600" spc="-5" dirty="0">
                <a:latin typeface="Arial"/>
                <a:cs typeface="Arial"/>
              </a:rPr>
              <a:t>– </a:t>
            </a:r>
            <a:r>
              <a:rPr lang="ru-RU" sz="1600" dirty="0" smtClean="0"/>
              <a:t>организация, проведение и участие в спортивных, массовых и физкультурно-спортивных мероприятия</a:t>
            </a:r>
            <a:endParaRPr sz="1600" dirty="0">
              <a:latin typeface="Arial"/>
              <a:cs typeface="Arial"/>
            </a:endParaRPr>
          </a:p>
          <a:p>
            <a:pPr marR="5715" algn="r">
              <a:lnSpc>
                <a:spcPct val="100000"/>
              </a:lnSpc>
              <a:spcBef>
                <a:spcPts val="195"/>
              </a:spcBef>
            </a:pPr>
            <a:r>
              <a:rPr sz="1400" spc="-90" dirty="0" smtClean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руб.</a:t>
            </a:r>
            <a:endParaRPr sz="1400" dirty="0">
              <a:latin typeface="Arial"/>
              <a:cs typeface="Arial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186032" y="2493709"/>
          <a:ext cx="8272168" cy="14573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62168"/>
                <a:gridCol w="1143000"/>
                <a:gridCol w="990600"/>
                <a:gridCol w="762000"/>
                <a:gridCol w="914400"/>
              </a:tblGrid>
              <a:tr h="518159">
                <a:tc>
                  <a:txBody>
                    <a:bodyPr/>
                    <a:lstStyle/>
                    <a:p>
                      <a:pPr marL="899794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Основные мероприятия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программы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1612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30" dirty="0">
                          <a:latin typeface="Arial"/>
                          <a:cs typeface="Arial"/>
                        </a:rPr>
                        <a:t>2017г.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19177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План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1612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30" dirty="0">
                          <a:latin typeface="Arial"/>
                          <a:cs typeface="Arial"/>
                        </a:rPr>
                        <a:t>2018г.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206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1612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30" dirty="0">
                          <a:latin typeface="Arial"/>
                          <a:cs typeface="Arial"/>
                        </a:rPr>
                        <a:t>2019г.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2001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1612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30" dirty="0">
                          <a:latin typeface="Arial"/>
                          <a:cs typeface="Arial"/>
                        </a:rPr>
                        <a:t>2020г.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12001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97155" marR="6858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Обеспечение организации и проведения физкультурных мероприятий и массовых спортивных мероприятий</a:t>
                      </a:r>
                      <a:endParaRPr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33045" algn="l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60000,0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15000,0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15000,0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R="213995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15000,0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</a:tr>
              <a:tr h="30416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Объем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финансирования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программы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233679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60000,0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15000,0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15000,0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R="213995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15000,0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C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191621" y="4070725"/>
          <a:ext cx="8266579" cy="1092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89120"/>
                <a:gridCol w="578485"/>
                <a:gridCol w="755650"/>
                <a:gridCol w="866924"/>
                <a:gridCol w="762000"/>
                <a:gridCol w="914400"/>
              </a:tblGrid>
              <a:tr h="457200">
                <a:tc>
                  <a:txBody>
                    <a:bodyPr/>
                    <a:lstStyle/>
                    <a:p>
                      <a:pPr marL="13385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Целевые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показатели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43510" marR="123825" indent="457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ед. 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изм.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2017г.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20002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План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2018г.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2019г.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2020г.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97790" marR="4083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Увеличение количества спортивно-массовых мероприятий, проводимых среди различных категорий и групп населения 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Ед.             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6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7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9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10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19200" y="228600"/>
            <a:ext cx="71786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19200" y="228600"/>
            <a:ext cx="71786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200863" y="249266"/>
            <a:ext cx="6873240" cy="12561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spcBef>
                <a:spcPts val="95"/>
              </a:spcBef>
            </a:pPr>
            <a:r>
              <a:rPr lang="ru-RU" sz="1600" b="1" dirty="0" smtClean="0">
                <a:solidFill>
                  <a:schemeClr val="bg2"/>
                </a:solidFill>
              </a:rPr>
              <a:t>Муниципальная программа </a:t>
            </a:r>
            <a:r>
              <a:rPr lang="ru-RU" sz="1600" b="1" dirty="0" err="1" smtClean="0">
                <a:solidFill>
                  <a:schemeClr val="bg2"/>
                </a:solidFill>
              </a:rPr>
              <a:t>Китовского</a:t>
            </a:r>
            <a:r>
              <a:rPr lang="ru-RU" sz="1600" b="1" dirty="0" smtClean="0">
                <a:solidFill>
                  <a:schemeClr val="bg2"/>
                </a:solidFill>
              </a:rPr>
              <a:t> сельского поселения</a:t>
            </a:r>
            <a:r>
              <a:rPr lang="ru-RU" sz="1600" dirty="0" smtClean="0">
                <a:solidFill>
                  <a:schemeClr val="bg2"/>
                </a:solidFill>
              </a:rPr>
              <a:t> </a:t>
            </a:r>
            <a:r>
              <a:rPr lang="ru-RU" sz="1600" b="1" dirty="0" smtClean="0">
                <a:solidFill>
                  <a:schemeClr val="bg2"/>
                </a:solidFill>
              </a:rPr>
              <a:t>«Энергосбережения и повышения энергетической эффективности экономики и сокращения экономических издержек в бюджетном секторе </a:t>
            </a:r>
            <a:r>
              <a:rPr lang="ru-RU" sz="1600" b="1" dirty="0" err="1" smtClean="0">
                <a:solidFill>
                  <a:schemeClr val="bg2"/>
                </a:solidFill>
              </a:rPr>
              <a:t>Китовского</a:t>
            </a:r>
            <a:r>
              <a:rPr lang="ru-RU" sz="1600" b="1" dirty="0" smtClean="0">
                <a:solidFill>
                  <a:schemeClr val="bg2"/>
                </a:solidFill>
              </a:rPr>
              <a:t> сельского поселения на 2017 -2020годы»</a:t>
            </a:r>
            <a:endParaRPr lang="ru-RU" sz="1600" dirty="0" smtClean="0">
              <a:solidFill>
                <a:schemeClr val="bg2"/>
              </a:solidFill>
            </a:endParaRPr>
          </a:p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Bookman Old Style"/>
              <a:cs typeface="Bookman Old Styl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4415" y="1327993"/>
            <a:ext cx="8194040" cy="1163011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indent="-635" algn="just">
              <a:lnSpc>
                <a:spcPct val="83300"/>
              </a:lnSpc>
              <a:spcBef>
                <a:spcPts val="415"/>
              </a:spcBef>
            </a:pP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Цель программы </a:t>
            </a:r>
            <a:r>
              <a:rPr sz="1600" spc="-5" dirty="0">
                <a:latin typeface="Arial"/>
                <a:cs typeface="Arial"/>
              </a:rPr>
              <a:t>– </a:t>
            </a:r>
            <a:r>
              <a:rPr lang="ru-RU" sz="1600" dirty="0" smtClean="0"/>
              <a:t>обеспечение рационального использования энергетических ресурсов за счет реализации мероприятий по сбережению и повышению энергетической эффективности</a:t>
            </a:r>
          </a:p>
          <a:p>
            <a:pPr marL="12700" marR="5080" indent="-635" algn="just">
              <a:lnSpc>
                <a:spcPct val="83300"/>
              </a:lnSpc>
              <a:spcBef>
                <a:spcPts val="415"/>
              </a:spcBef>
            </a:pPr>
            <a:endParaRPr sz="1600" dirty="0">
              <a:latin typeface="Arial"/>
              <a:cs typeface="Arial"/>
            </a:endParaRPr>
          </a:p>
          <a:p>
            <a:pPr marR="5715" algn="r">
              <a:lnSpc>
                <a:spcPct val="100000"/>
              </a:lnSpc>
              <a:spcBef>
                <a:spcPts val="195"/>
              </a:spcBef>
            </a:pPr>
            <a:r>
              <a:rPr sz="1400" spc="-90" dirty="0" smtClean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руб.</a:t>
            </a:r>
            <a:endParaRPr sz="1400" dirty="0">
              <a:latin typeface="Arial"/>
              <a:cs typeface="Arial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186032" y="2209800"/>
          <a:ext cx="8272168" cy="14166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62168"/>
                <a:gridCol w="1143000"/>
                <a:gridCol w="990600"/>
                <a:gridCol w="762000"/>
                <a:gridCol w="914400"/>
              </a:tblGrid>
              <a:tr h="533400">
                <a:tc>
                  <a:txBody>
                    <a:bodyPr/>
                    <a:lstStyle/>
                    <a:p>
                      <a:pPr marL="899794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Основные мероприятия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программы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1612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30" dirty="0">
                          <a:latin typeface="Arial"/>
                          <a:cs typeface="Arial"/>
                        </a:rPr>
                        <a:t>2017г.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19177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План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1612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30" dirty="0">
                          <a:latin typeface="Arial"/>
                          <a:cs typeface="Arial"/>
                        </a:rPr>
                        <a:t>2018г.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206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1612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30" dirty="0">
                          <a:latin typeface="Arial"/>
                          <a:cs typeface="Arial"/>
                        </a:rPr>
                        <a:t>2019г.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2001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1612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30" dirty="0">
                          <a:latin typeface="Arial"/>
                          <a:cs typeface="Arial"/>
                        </a:rPr>
                        <a:t>2020г.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12001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97155" marR="6858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Обеспечение организации и проведения мероприятий в области энергосбережения</a:t>
                      </a:r>
                      <a:endParaRPr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33045" algn="l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100000,0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30000,0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30000,0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R="213995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30000,0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</a:tr>
              <a:tr h="30416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300" b="1" spc="-15" dirty="0">
                          <a:latin typeface="Arial" pitchFamily="34" charset="0"/>
                          <a:cs typeface="Arial" pitchFamily="34" charset="0"/>
                        </a:rPr>
                        <a:t>Объем </a:t>
                      </a:r>
                      <a:r>
                        <a:rPr sz="1300" b="1" spc="-5" dirty="0">
                          <a:latin typeface="Arial" pitchFamily="34" charset="0"/>
                          <a:cs typeface="Arial" pitchFamily="34" charset="0"/>
                        </a:rPr>
                        <a:t>финансирования</a:t>
                      </a:r>
                      <a:r>
                        <a:rPr sz="1300" b="1" spc="-1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300" b="1" spc="-5" dirty="0">
                          <a:latin typeface="Arial" pitchFamily="34" charset="0"/>
                          <a:cs typeface="Arial" pitchFamily="34" charset="0"/>
                        </a:rPr>
                        <a:t>программы</a:t>
                      </a:r>
                      <a:endParaRPr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233679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100000,0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30000,0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30000,0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R="213995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30000,0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C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191621" y="4070725"/>
          <a:ext cx="8266579" cy="1036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89120"/>
                <a:gridCol w="578485"/>
                <a:gridCol w="755650"/>
                <a:gridCol w="866924"/>
                <a:gridCol w="762000"/>
                <a:gridCol w="914400"/>
              </a:tblGrid>
              <a:tr h="457200">
                <a:tc>
                  <a:txBody>
                    <a:bodyPr/>
                    <a:lstStyle/>
                    <a:p>
                      <a:pPr marL="13385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Целевые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показатели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43510" marR="123825" indent="457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ед. 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изм.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2017г.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20002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План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2018г.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2019г.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2020г.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97790" marR="4083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Замена светильников на энергосберегающие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шт.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22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5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5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5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95400" y="228600"/>
            <a:ext cx="71786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pPr algn="ctr"/>
            <a:endParaRPr lang="ru-RU" sz="14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Муниципальная программа «Развитие и поддержка малого и среднего предпринимательства в </a:t>
            </a:r>
            <a:r>
              <a:rPr lang="ru-RU" sz="1400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Китовском</a:t>
            </a:r>
            <a:r>
              <a:rPr lang="ru-RU" sz="1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сельском поселении Шуйского муниципального района на 2017-2020 годы» </a:t>
            </a:r>
            <a:endParaRPr sz="14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19200" y="228600"/>
            <a:ext cx="71786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200863" y="249266"/>
            <a:ext cx="68732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Bookman Old Style"/>
              <a:cs typeface="Bookman Old Styl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4415" y="1327993"/>
            <a:ext cx="8194040" cy="95866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indent="-635" algn="just">
              <a:lnSpc>
                <a:spcPct val="83300"/>
              </a:lnSpc>
              <a:spcBef>
                <a:spcPts val="415"/>
              </a:spcBef>
            </a:pP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Цель программы </a:t>
            </a:r>
            <a:r>
              <a:rPr sz="1600" spc="-5" dirty="0">
                <a:latin typeface="Arial"/>
                <a:cs typeface="Arial"/>
              </a:rPr>
              <a:t>– </a:t>
            </a:r>
            <a:r>
              <a:rPr lang="ru-RU" sz="1600" dirty="0" smtClean="0"/>
              <a:t>создание благоприятных условий для устойчивого развития малого и среднего предпринимательства.</a:t>
            </a:r>
          </a:p>
          <a:p>
            <a:pPr marL="12700" marR="5080" indent="-635" algn="just">
              <a:lnSpc>
                <a:spcPct val="83300"/>
              </a:lnSpc>
              <a:spcBef>
                <a:spcPts val="415"/>
              </a:spcBef>
            </a:pPr>
            <a:endParaRPr sz="1600" dirty="0">
              <a:latin typeface="Arial"/>
              <a:cs typeface="Arial"/>
            </a:endParaRPr>
          </a:p>
          <a:p>
            <a:pPr marR="5715" algn="r">
              <a:lnSpc>
                <a:spcPct val="100000"/>
              </a:lnSpc>
              <a:spcBef>
                <a:spcPts val="195"/>
              </a:spcBef>
            </a:pPr>
            <a:r>
              <a:rPr sz="1400" spc="-90" dirty="0" smtClean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руб.</a:t>
            </a:r>
            <a:endParaRPr sz="1400" dirty="0">
              <a:latin typeface="Arial"/>
              <a:cs typeface="Arial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186032" y="2209800"/>
          <a:ext cx="8272168" cy="14166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62168"/>
                <a:gridCol w="1143000"/>
                <a:gridCol w="990600"/>
                <a:gridCol w="762000"/>
                <a:gridCol w="914400"/>
              </a:tblGrid>
              <a:tr h="533400">
                <a:tc>
                  <a:txBody>
                    <a:bodyPr/>
                    <a:lstStyle/>
                    <a:p>
                      <a:pPr marL="899794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Основные мероприятия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программы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1612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30" dirty="0">
                          <a:latin typeface="Arial"/>
                          <a:cs typeface="Arial"/>
                        </a:rPr>
                        <a:t>2017г.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19177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План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1612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30" dirty="0">
                          <a:latin typeface="Arial"/>
                          <a:cs typeface="Arial"/>
                        </a:rPr>
                        <a:t>2018г.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206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1612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30" dirty="0">
                          <a:latin typeface="Arial"/>
                          <a:cs typeface="Arial"/>
                        </a:rPr>
                        <a:t>2019г.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2001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1612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30" dirty="0">
                          <a:latin typeface="Arial"/>
                          <a:cs typeface="Arial"/>
                        </a:rPr>
                        <a:t>2020г.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12001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97155" marR="6858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Обеспечение организации и проведения мероприятий в области энергосбережения</a:t>
                      </a:r>
                      <a:endParaRPr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33045" algn="l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10000,0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10000,0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10000,0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R="213995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10000,0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</a:tr>
              <a:tr h="30416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300" b="1" spc="-15" dirty="0">
                          <a:latin typeface="Arial" pitchFamily="34" charset="0"/>
                          <a:cs typeface="Arial" pitchFamily="34" charset="0"/>
                        </a:rPr>
                        <a:t>Объем </a:t>
                      </a:r>
                      <a:r>
                        <a:rPr sz="1300" b="1" spc="-5" dirty="0">
                          <a:latin typeface="Arial" pitchFamily="34" charset="0"/>
                          <a:cs typeface="Arial" pitchFamily="34" charset="0"/>
                        </a:rPr>
                        <a:t>финансирования</a:t>
                      </a:r>
                      <a:r>
                        <a:rPr sz="1300" b="1" spc="-1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300" b="1" spc="-5" dirty="0">
                          <a:latin typeface="Arial" pitchFamily="34" charset="0"/>
                          <a:cs typeface="Arial" pitchFamily="34" charset="0"/>
                        </a:rPr>
                        <a:t>программы</a:t>
                      </a:r>
                      <a:endParaRPr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233679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10000,0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10000,0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10000,0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R="213995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10000,0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3400" y="228600"/>
            <a:ext cx="71786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endParaRPr lang="ru-RU" sz="1400" b="1" spc="-5" dirty="0" smtClean="0">
              <a:solidFill>
                <a:srgbClr val="FFFFFF"/>
              </a:solidFill>
              <a:latin typeface="Bookman Old Style"/>
              <a:cs typeface="Bookman Old Style"/>
            </a:endParaRPr>
          </a:p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ru-RU" sz="1600" b="1" spc="-5" dirty="0" smtClean="0">
                <a:solidFill>
                  <a:srgbClr val="FFFFFF"/>
                </a:solidFill>
                <a:latin typeface="+mj-lt"/>
                <a:cs typeface="Bookman Old Style"/>
              </a:rPr>
              <a:t>Расходы </a:t>
            </a:r>
            <a:r>
              <a:rPr lang="ru-RU" sz="1600" b="1" spc="-10" dirty="0" smtClean="0">
                <a:solidFill>
                  <a:srgbClr val="FFFFFF"/>
                </a:solidFill>
                <a:latin typeface="+mj-lt"/>
                <a:cs typeface="Bookman Old Style"/>
              </a:rPr>
              <a:t>бюджета </a:t>
            </a:r>
            <a:r>
              <a:rPr lang="ru-RU" sz="1600" b="1" spc="-10" dirty="0" err="1" smtClean="0">
                <a:solidFill>
                  <a:srgbClr val="FFFFFF"/>
                </a:solidFill>
                <a:latin typeface="+mj-lt"/>
                <a:cs typeface="Bookman Old Style"/>
              </a:rPr>
              <a:t>Китовского</a:t>
            </a:r>
            <a:r>
              <a:rPr lang="ru-RU" sz="1600" b="1" spc="-10" dirty="0" smtClean="0">
                <a:solidFill>
                  <a:srgbClr val="FFFFFF"/>
                </a:solidFill>
                <a:latin typeface="+mj-lt"/>
                <a:cs typeface="Bookman Old Style"/>
              </a:rPr>
              <a:t> сельского поселения  </a:t>
            </a:r>
            <a:r>
              <a:rPr lang="ru-RU" sz="1600" b="1" spc="-5" dirty="0" smtClean="0">
                <a:solidFill>
                  <a:srgbClr val="FFFFFF"/>
                </a:solidFill>
                <a:latin typeface="+mj-lt"/>
                <a:cs typeface="Bookman Old Style"/>
              </a:rPr>
              <a:t>в </a:t>
            </a:r>
            <a:r>
              <a:rPr lang="ru-RU" sz="1600" b="1" spc="-10" dirty="0" smtClean="0">
                <a:solidFill>
                  <a:srgbClr val="FFFFFF"/>
                </a:solidFill>
                <a:latin typeface="+mj-lt"/>
                <a:cs typeface="Bookman Old Style"/>
              </a:rPr>
              <a:t>рамках </a:t>
            </a:r>
            <a:r>
              <a:rPr lang="ru-RU" sz="1600" b="1" spc="-10" dirty="0" err="1" smtClean="0">
                <a:solidFill>
                  <a:srgbClr val="FFFFFF"/>
                </a:solidFill>
                <a:latin typeface="+mj-lt"/>
                <a:cs typeface="Bookman Old Style"/>
              </a:rPr>
              <a:t>непрограммных</a:t>
            </a:r>
            <a:r>
              <a:rPr lang="ru-RU" sz="1600" b="1" spc="-10" dirty="0" smtClean="0">
                <a:solidFill>
                  <a:srgbClr val="FFFFFF"/>
                </a:solidFill>
                <a:latin typeface="+mj-lt"/>
                <a:cs typeface="Bookman Old Style"/>
              </a:rPr>
              <a:t> направлений</a:t>
            </a:r>
            <a:r>
              <a:rPr lang="ru-RU" sz="1600" b="1" spc="200" dirty="0" smtClean="0">
                <a:solidFill>
                  <a:srgbClr val="FFFFFF"/>
                </a:solidFill>
                <a:latin typeface="+mj-lt"/>
                <a:cs typeface="Bookman Old Style"/>
              </a:rPr>
              <a:t> </a:t>
            </a:r>
            <a:r>
              <a:rPr lang="ru-RU" sz="1600" b="1" spc="-5" dirty="0" smtClean="0">
                <a:solidFill>
                  <a:srgbClr val="FFFFFF"/>
                </a:solidFill>
                <a:latin typeface="+mj-lt"/>
                <a:cs typeface="Bookman Old Style"/>
              </a:rPr>
              <a:t>расходов</a:t>
            </a:r>
            <a:endParaRPr lang="ru-RU" sz="1600" dirty="0" smtClean="0">
              <a:latin typeface="+mj-lt"/>
              <a:cs typeface="Bookman Old Style"/>
            </a:endParaRPr>
          </a:p>
          <a:p>
            <a:pPr algn="ctr">
              <a:lnSpc>
                <a:spcPct val="100000"/>
              </a:lnSpc>
            </a:pPr>
            <a:r>
              <a:rPr lang="ru-RU" sz="1600" b="1" spc="-5" dirty="0" smtClean="0">
                <a:solidFill>
                  <a:srgbClr val="FFFFFF"/>
                </a:solidFill>
                <a:latin typeface="+mj-lt"/>
                <a:cs typeface="Bookman Old Style"/>
              </a:rPr>
              <a:t>в 2016 – 2020 годах, </a:t>
            </a:r>
            <a:r>
              <a:rPr lang="ru-RU" sz="1600" b="1" spc="-10" dirty="0" smtClean="0">
                <a:solidFill>
                  <a:srgbClr val="FFFFFF"/>
                </a:solidFill>
                <a:latin typeface="+mj-lt"/>
                <a:cs typeface="Bookman Old Style"/>
              </a:rPr>
              <a:t>руб.</a:t>
            </a:r>
            <a:endParaRPr lang="ru-RU" sz="1600" dirty="0" smtClean="0">
              <a:latin typeface="+mj-lt"/>
              <a:cs typeface="Bookman Old Style"/>
            </a:endParaRPr>
          </a:p>
          <a:p>
            <a:pPr algn="ctr"/>
            <a:endParaRPr lang="ru-RU" sz="14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33400" y="228600"/>
            <a:ext cx="71786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200863" y="249266"/>
            <a:ext cx="68732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Bookman Old Style"/>
              <a:cs typeface="Bookman Old Styl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4415" y="1327993"/>
            <a:ext cx="8194040" cy="232051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indent="-635" algn="just">
              <a:lnSpc>
                <a:spcPct val="83300"/>
              </a:lnSpc>
              <a:spcBef>
                <a:spcPts val="415"/>
              </a:spcBef>
            </a:pPr>
            <a:r>
              <a:rPr sz="1400" spc="-10" dirty="0" smtClean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152400" y="1371600"/>
          <a:ext cx="8580118" cy="51238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7995"/>
                <a:gridCol w="3432175"/>
                <a:gridCol w="935989"/>
                <a:gridCol w="935989"/>
                <a:gridCol w="935990"/>
                <a:gridCol w="935990"/>
                <a:gridCol w="935990"/>
              </a:tblGrid>
              <a:tr h="518159">
                <a:tc>
                  <a:txBody>
                    <a:bodyPr/>
                    <a:lstStyle/>
                    <a:p>
                      <a:pPr marL="106680" marR="86360" indent="330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№  п</a:t>
                      </a:r>
                      <a:r>
                        <a:rPr sz="1400" b="1" spc="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п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6286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Наименование</a:t>
                      </a:r>
                      <a:r>
                        <a:rPr sz="14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расходов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22288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30" dirty="0">
                          <a:latin typeface="Arial"/>
                          <a:cs typeface="Arial"/>
                        </a:rPr>
                        <a:t>2016г.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60985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Факт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22288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30" dirty="0">
                          <a:latin typeface="Arial"/>
                          <a:cs typeface="Arial"/>
                        </a:rPr>
                        <a:t>2017г.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50190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План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30" dirty="0">
                          <a:latin typeface="Arial"/>
                          <a:cs typeface="Arial"/>
                        </a:rPr>
                        <a:t>2018г.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Прогноз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30" dirty="0">
                          <a:latin typeface="Arial"/>
                          <a:cs typeface="Arial"/>
                        </a:rPr>
                        <a:t>2019г.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Прогноз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30" dirty="0">
                          <a:latin typeface="Arial"/>
                          <a:cs typeface="Arial"/>
                        </a:rPr>
                        <a:t>2020г.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Прогноз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</a:tr>
              <a:tr h="410845"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1037590" algn="just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Осуществление первичного воинского учета на территориях, где отсутствуют военные комиссариаты </a:t>
                      </a:r>
                      <a:endParaRPr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151600,0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138700,0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151300,0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153000,0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158400,0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  <a:tr h="410845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71056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Исполнение судебных решений </a:t>
                      </a:r>
                      <a:endParaRPr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300000,0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300000,0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300000,0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300000,0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2311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Организация представления муниципальных услуг на базе и через удаленные рабочие места муниципального автономного учреждения городского округа Шуя «Многофункциональный центр предоставления государственных и муниципальных услуг» </a:t>
                      </a:r>
                      <a:endParaRPr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51120,0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51120,0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51120,0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51120,0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23558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Межбюджетные трансферты, предоставляемые из бюджета Шуйского муниципального района бюджетам сельских поселений Шуйского муниципального района на осуществление части полномочий Шуйского муниципального района</a:t>
                      </a:r>
                      <a:endParaRPr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275568,10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275568,10</a:t>
                      </a:r>
                    </a:p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275568,10</a:t>
                      </a:r>
                    </a:p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b="1" dirty="0" smtClean="0">
                          <a:latin typeface="Arial"/>
                          <a:cs typeface="Arial"/>
                        </a:rPr>
                        <a:t>Всего расходов</a:t>
                      </a:r>
                      <a:endParaRPr sz="1300" b="1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151600,0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765388,10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777988,1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779688,10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509520,0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</a:tbl>
          </a:graphicData>
        </a:graphic>
      </p:graphicFrame>
      <p:sp>
        <p:nvSpPr>
          <p:cNvPr id="19" name="object 11"/>
          <p:cNvSpPr/>
          <p:nvPr/>
        </p:nvSpPr>
        <p:spPr>
          <a:xfrm>
            <a:off x="8087999" y="142851"/>
            <a:ext cx="1056000" cy="8676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43001" y="1905000"/>
            <a:ext cx="7010400" cy="838200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  <a:latin typeface="+mj-lt"/>
                <a:cs typeface="Arial" pitchFamily="34" charset="0"/>
              </a:rPr>
              <a:t>Социально-значимые проекты, предусмотренные к финансированию из бюджета </a:t>
            </a:r>
            <a:r>
              <a:rPr lang="ru-RU" sz="1600" dirty="0" err="1" smtClean="0">
                <a:solidFill>
                  <a:schemeClr val="bg2"/>
                </a:solidFill>
                <a:latin typeface="+mj-lt"/>
                <a:cs typeface="Arial" pitchFamily="34" charset="0"/>
              </a:rPr>
              <a:t>Китовского</a:t>
            </a:r>
            <a:r>
              <a:rPr lang="ru-RU" sz="1600" dirty="0" smtClean="0">
                <a:solidFill>
                  <a:schemeClr val="bg2"/>
                </a:solidFill>
                <a:latin typeface="+mj-lt"/>
                <a:cs typeface="Arial" pitchFamily="34" charset="0"/>
              </a:rPr>
              <a:t> сельского поселения на 2018 год не планируются</a:t>
            </a:r>
          </a:p>
        </p:txBody>
      </p:sp>
      <p:sp>
        <p:nvSpPr>
          <p:cNvPr id="13" name="object 13"/>
          <p:cNvSpPr/>
          <p:nvPr/>
        </p:nvSpPr>
        <p:spPr>
          <a:xfrm>
            <a:off x="1066800" y="1828800"/>
            <a:ext cx="71786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200863" y="249266"/>
            <a:ext cx="68732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Bookman Old Style"/>
              <a:cs typeface="Bookman Old Styl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4415" y="1327993"/>
            <a:ext cx="8194040" cy="232051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indent="-635" algn="just">
              <a:lnSpc>
                <a:spcPct val="83300"/>
              </a:lnSpc>
              <a:spcBef>
                <a:spcPts val="415"/>
              </a:spcBef>
            </a:pPr>
            <a:r>
              <a:rPr sz="1400" spc="-10" dirty="0" smtClean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4400" y="914400"/>
            <a:ext cx="71024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pPr algn="ctr"/>
            <a:endParaRPr lang="ru-RU" sz="1400" b="1" dirty="0" smtClean="0">
              <a:solidFill>
                <a:schemeClr val="bg2"/>
              </a:solidFill>
            </a:endParaRPr>
          </a:p>
          <a:p>
            <a:pPr algn="ctr"/>
            <a:endParaRPr lang="ru-RU" sz="1400" b="1" dirty="0" smtClean="0">
              <a:solidFill>
                <a:schemeClr val="bg2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bg2"/>
                </a:solidFill>
                <a:latin typeface="+mj-lt"/>
              </a:rPr>
              <a:t>Сведения о долговых обязательствах </a:t>
            </a:r>
            <a:r>
              <a:rPr lang="ru-RU" sz="1600" b="1" dirty="0" err="1" smtClean="0">
                <a:solidFill>
                  <a:schemeClr val="bg2"/>
                </a:solidFill>
                <a:latin typeface="+mj-lt"/>
              </a:rPr>
              <a:t>Китовского</a:t>
            </a:r>
            <a:r>
              <a:rPr lang="ru-RU" sz="1600" b="1" dirty="0" smtClean="0">
                <a:solidFill>
                  <a:schemeClr val="bg2"/>
                </a:solidFill>
                <a:latin typeface="+mj-lt"/>
              </a:rPr>
              <a:t> сельского поселения </a:t>
            </a:r>
          </a:p>
          <a:p>
            <a:pPr algn="ctr"/>
            <a:r>
              <a:rPr lang="ru-RU" sz="1600" b="1" dirty="0" smtClean="0">
                <a:solidFill>
                  <a:schemeClr val="bg2"/>
                </a:solidFill>
                <a:latin typeface="+mj-lt"/>
              </a:rPr>
              <a:t>на 2018  год</a:t>
            </a:r>
            <a:r>
              <a:rPr lang="ru-RU" sz="1600" b="1" smtClean="0">
                <a:solidFill>
                  <a:schemeClr val="bg2"/>
                </a:solidFill>
                <a:latin typeface="+mj-lt"/>
              </a:rPr>
              <a:t>, руб.</a:t>
            </a:r>
            <a:endParaRPr lang="ru-RU" sz="1600" dirty="0" smtClean="0">
              <a:solidFill>
                <a:schemeClr val="bg2"/>
              </a:solidFill>
              <a:latin typeface="+mj-lt"/>
            </a:endParaRPr>
          </a:p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 </a:t>
            </a:r>
            <a:endParaRPr lang="ru-RU" sz="1400" dirty="0" smtClean="0">
              <a:solidFill>
                <a:schemeClr val="bg2"/>
              </a:solidFill>
            </a:endParaRPr>
          </a:p>
          <a:p>
            <a:pPr algn="ctr"/>
            <a:endParaRPr lang="ru-RU" sz="14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14400" y="914400"/>
            <a:ext cx="71786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200863" y="249266"/>
            <a:ext cx="68732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Bookman Old Style"/>
              <a:cs typeface="Bookman Old Styl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2000" y="1371600"/>
            <a:ext cx="8194040" cy="232051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indent="-635" algn="just">
              <a:lnSpc>
                <a:spcPct val="83300"/>
              </a:lnSpc>
              <a:spcBef>
                <a:spcPts val="415"/>
              </a:spcBef>
            </a:pPr>
            <a:r>
              <a:rPr sz="1400" spc="-10" dirty="0" smtClean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228600" y="1981200"/>
          <a:ext cx="8382000" cy="4629217"/>
        </p:xfrm>
        <a:graphic>
          <a:graphicData uri="http://schemas.openxmlformats.org/drawingml/2006/table">
            <a:tbl>
              <a:tblPr/>
              <a:tblGrid>
                <a:gridCol w="3254508"/>
                <a:gridCol w="1225695"/>
                <a:gridCol w="2530197"/>
                <a:gridCol w="1371600"/>
              </a:tblGrid>
              <a:tr h="52946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т.ч.  по муниципальным гарантиям </a:t>
                      </a:r>
                      <a:r>
                        <a:rPr lang="ru-RU" sz="13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Китовского</a:t>
                      </a: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сельского </a:t>
                      </a:r>
                      <a:r>
                        <a:rPr lang="ru-RU" sz="13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поселения,руб</a:t>
                      </a: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63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Долг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01.01.2018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Долг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01.01.2018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0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Увеличение долга в 2018 году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Увеличение долга в 2018 году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7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т.ч.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т.ч.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7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кредиты банков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0,0 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1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предоставление гарантий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предоставление гарантий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7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0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Погашение долга в 2018 году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Погашение долга в 2018 году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7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т.ч.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кредиты областного бюджета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7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кредиты банков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7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исполнение гарантий (гарантийный случай)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0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Долг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01.01.2019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Долг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01.01.2019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41278" y="149291"/>
            <a:ext cx="71786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1278" y="149291"/>
            <a:ext cx="71786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КОНТАКТНАЯ ИНФОРМАЦИЯ:</a:t>
            </a:r>
            <a:endParaRPr lang="ru-RU"/>
          </a:p>
        </p:txBody>
      </p:sp>
      <p:sp>
        <p:nvSpPr>
          <p:cNvPr id="14" name="object 14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Презентация «Бюджет для граждан» к проекту решения о бюджете </a:t>
            </a:r>
            <a:r>
              <a:rPr lang="ru-RU" dirty="0" err="1" smtClean="0"/>
              <a:t>Китовского</a:t>
            </a:r>
            <a:r>
              <a:rPr lang="ru-RU" dirty="0" smtClean="0"/>
              <a:t>  сельского поселения на 2018 год и на плановый период 2019 и  2020 годов подготовлена Администрацией </a:t>
            </a:r>
            <a:r>
              <a:rPr lang="ru-RU" dirty="0" err="1" smtClean="0"/>
              <a:t>Китовского</a:t>
            </a:r>
            <a:r>
              <a:rPr lang="ru-RU" dirty="0" smtClean="0"/>
              <a:t> сельского  поселения Шуйского муниципального района Ивановской области</a:t>
            </a:r>
          </a:p>
          <a:p>
            <a:endParaRPr lang="ru-RU" dirty="0" smtClean="0"/>
          </a:p>
          <a:p>
            <a:r>
              <a:rPr lang="ru-RU" dirty="0" smtClean="0"/>
              <a:t>Мы надеемся, что представленная информация оказалась для Вас полезной  и интересной.</a:t>
            </a:r>
            <a:endParaRPr lang="ru-RU" dirty="0"/>
          </a:p>
        </p:txBody>
      </p:sp>
      <p:sp>
        <p:nvSpPr>
          <p:cNvPr id="15" name="object 15"/>
          <p:cNvSpPr txBox="1"/>
          <p:nvPr/>
        </p:nvSpPr>
        <p:spPr>
          <a:xfrm>
            <a:off x="422216" y="3219019"/>
            <a:ext cx="16205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04215" algn="l"/>
              </a:tabLst>
            </a:pPr>
            <a:r>
              <a:rPr sz="1800" spc="-10" dirty="0">
                <a:latin typeface="Arial"/>
                <a:cs typeface="Arial"/>
              </a:rPr>
              <a:t>Свои	вопросы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71463" y="3219019"/>
            <a:ext cx="22002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4005" algn="l"/>
                <a:tab pos="1870075" algn="l"/>
              </a:tabLst>
            </a:pPr>
            <a:r>
              <a:rPr sz="1800" dirty="0">
                <a:latin typeface="Arial"/>
                <a:cs typeface="Arial"/>
              </a:rPr>
              <a:t>и	</a:t>
            </a:r>
            <a:r>
              <a:rPr sz="1800" spc="-5" dirty="0">
                <a:latin typeface="Arial"/>
                <a:cs typeface="Arial"/>
              </a:rPr>
              <a:t>п</a:t>
            </a:r>
            <a:r>
              <a:rPr sz="1800" spc="-10" dirty="0">
                <a:latin typeface="Arial"/>
                <a:cs typeface="Arial"/>
              </a:rPr>
              <a:t>р</a:t>
            </a:r>
            <a:r>
              <a:rPr sz="1800" spc="-45" dirty="0">
                <a:latin typeface="Arial"/>
                <a:cs typeface="Arial"/>
              </a:rPr>
              <a:t>е</a:t>
            </a:r>
            <a:r>
              <a:rPr sz="1800" spc="-10" dirty="0">
                <a:latin typeface="Arial"/>
                <a:cs typeface="Arial"/>
              </a:rPr>
              <a:t>д</a:t>
            </a:r>
            <a:r>
              <a:rPr sz="1800" spc="25" dirty="0">
                <a:latin typeface="Arial"/>
                <a:cs typeface="Arial"/>
              </a:rPr>
              <a:t>л</a:t>
            </a:r>
            <a:r>
              <a:rPr sz="1800" spc="-30" dirty="0">
                <a:latin typeface="Arial"/>
                <a:cs typeface="Arial"/>
              </a:rPr>
              <a:t>о</a:t>
            </a:r>
            <a:r>
              <a:rPr sz="1800" spc="-5" dirty="0">
                <a:latin typeface="Arial"/>
                <a:cs typeface="Arial"/>
              </a:rPr>
              <a:t>ж</a:t>
            </a:r>
            <a:r>
              <a:rPr sz="1800" spc="-10" dirty="0">
                <a:latin typeface="Arial"/>
                <a:cs typeface="Arial"/>
              </a:rPr>
              <a:t>е</a:t>
            </a:r>
            <a:r>
              <a:rPr sz="1800" dirty="0">
                <a:latin typeface="Arial"/>
                <a:cs typeface="Arial"/>
              </a:rPr>
              <a:t>ния	Вы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99983" y="3219019"/>
            <a:ext cx="8083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"/>
                <a:cs typeface="Arial"/>
              </a:rPr>
              <a:t>можете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35643" y="3219019"/>
            <a:ext cx="11322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направить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695915" y="3219019"/>
            <a:ext cx="20256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8290" algn="l"/>
              </a:tabLst>
            </a:pPr>
            <a:r>
              <a:rPr sz="1800" dirty="0">
                <a:latin typeface="Arial"/>
                <a:cs typeface="Arial"/>
              </a:rPr>
              <a:t>в	</a:t>
            </a:r>
            <a:r>
              <a:rPr sz="1800" spc="-5" dirty="0">
                <a:latin typeface="Arial"/>
                <a:cs typeface="Arial"/>
              </a:rPr>
              <a:t>А</a:t>
            </a:r>
            <a:r>
              <a:rPr sz="1800" spc="0" dirty="0">
                <a:latin typeface="Arial"/>
                <a:cs typeface="Arial"/>
              </a:rPr>
              <a:t>д</a:t>
            </a:r>
            <a:r>
              <a:rPr sz="1800" spc="-15" dirty="0">
                <a:latin typeface="Arial"/>
                <a:cs typeface="Arial"/>
              </a:rPr>
              <a:t>м</a:t>
            </a:r>
            <a:r>
              <a:rPr sz="1800" dirty="0">
                <a:latin typeface="Arial"/>
                <a:cs typeface="Arial"/>
              </a:rPr>
              <a:t>ин</a:t>
            </a:r>
            <a:r>
              <a:rPr sz="1800" spc="-10" dirty="0">
                <a:latin typeface="Arial"/>
                <a:cs typeface="Arial"/>
              </a:rPr>
              <a:t>и</a:t>
            </a:r>
            <a:r>
              <a:rPr sz="1800" spc="-5" dirty="0">
                <a:latin typeface="Arial"/>
                <a:cs typeface="Arial"/>
              </a:rPr>
              <a:t>с</a:t>
            </a:r>
            <a:r>
              <a:rPr sz="1800" dirty="0">
                <a:latin typeface="Arial"/>
                <a:cs typeface="Arial"/>
              </a:rPr>
              <a:t>т</a:t>
            </a:r>
            <a:r>
              <a:rPr sz="1800" spc="-5" dirty="0">
                <a:latin typeface="Arial"/>
                <a:cs typeface="Arial"/>
              </a:rPr>
              <a:t>р</a:t>
            </a:r>
            <a:r>
              <a:rPr sz="1800" spc="-10" dirty="0">
                <a:latin typeface="Arial"/>
                <a:cs typeface="Arial"/>
              </a:rPr>
              <a:t>а</a:t>
            </a:r>
            <a:r>
              <a:rPr sz="1800" dirty="0">
                <a:latin typeface="Arial"/>
                <a:cs typeface="Arial"/>
              </a:rPr>
              <a:t>ц</a:t>
            </a:r>
            <a:r>
              <a:rPr sz="1800" spc="-10" dirty="0">
                <a:latin typeface="Arial"/>
                <a:cs typeface="Arial"/>
              </a:rPr>
              <a:t>и</a:t>
            </a:r>
            <a:r>
              <a:rPr sz="1800" dirty="0">
                <a:latin typeface="Arial"/>
                <a:cs typeface="Arial"/>
              </a:rPr>
              <a:t>ю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987690" y="3493339"/>
            <a:ext cx="1147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Arial"/>
                <a:cs typeface="Arial"/>
              </a:rPr>
              <a:t>поселения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10599" y="3493339"/>
            <a:ext cx="34093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49095" algn="l"/>
              </a:tabLst>
            </a:pPr>
            <a:r>
              <a:rPr lang="ru-RU" sz="1800" spc="-5" dirty="0" smtClean="0">
                <a:latin typeface="Arial"/>
                <a:cs typeface="Arial"/>
              </a:rPr>
              <a:t>Шуйского</a:t>
            </a:r>
            <a:r>
              <a:rPr sz="1800" spc="-5" dirty="0">
                <a:latin typeface="Arial"/>
                <a:cs typeface="Arial"/>
              </a:rPr>
              <a:t>	</a:t>
            </a:r>
            <a:r>
              <a:rPr sz="1800" spc="-10" dirty="0" err="1" smtClean="0">
                <a:latin typeface="Arial"/>
                <a:cs typeface="Arial"/>
              </a:rPr>
              <a:t>муниципального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21530" y="3493339"/>
            <a:ext cx="338962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100"/>
              </a:spcBef>
              <a:tabLst>
                <a:tab pos="2339340" algn="l"/>
              </a:tabLst>
            </a:pPr>
            <a:r>
              <a:rPr lang="ru-RU" sz="1800" spc="0" dirty="0" smtClean="0">
                <a:latin typeface="Arial"/>
                <a:cs typeface="Arial"/>
              </a:rPr>
              <a:t>Китовского</a:t>
            </a:r>
            <a:r>
              <a:rPr sz="1800" dirty="0" smtClean="0">
                <a:latin typeface="Arial"/>
                <a:cs typeface="Arial"/>
              </a:rPr>
              <a:t>	</a:t>
            </a:r>
            <a:r>
              <a:rPr sz="1800" dirty="0" err="1" smtClean="0">
                <a:latin typeface="Arial"/>
                <a:cs typeface="Arial"/>
              </a:rPr>
              <a:t>с</a:t>
            </a:r>
            <a:r>
              <a:rPr sz="1800" spc="-65" dirty="0" err="1" smtClean="0">
                <a:latin typeface="Arial"/>
                <a:cs typeface="Arial"/>
              </a:rPr>
              <a:t>е</a:t>
            </a:r>
            <a:r>
              <a:rPr sz="1800" spc="0" dirty="0" err="1" smtClean="0">
                <a:latin typeface="Arial"/>
                <a:cs typeface="Arial"/>
              </a:rPr>
              <a:t>л</a:t>
            </a:r>
            <a:r>
              <a:rPr sz="1800" spc="-5" dirty="0" err="1" smtClean="0">
                <a:latin typeface="Arial"/>
                <a:cs typeface="Arial"/>
              </a:rPr>
              <a:t>ь</a:t>
            </a:r>
            <a:r>
              <a:rPr sz="1800" dirty="0" err="1" smtClean="0">
                <a:latin typeface="Arial"/>
                <a:cs typeface="Arial"/>
              </a:rPr>
              <a:t>с</a:t>
            </a:r>
            <a:r>
              <a:rPr sz="1800" spc="25" dirty="0" err="1" smtClean="0">
                <a:latin typeface="Arial"/>
                <a:cs typeface="Arial"/>
              </a:rPr>
              <a:t>к</a:t>
            </a:r>
            <a:r>
              <a:rPr sz="1800" spc="-10" dirty="0" err="1" smtClean="0">
                <a:latin typeface="Arial"/>
                <a:cs typeface="Arial"/>
              </a:rPr>
              <a:t>о</a:t>
            </a:r>
            <a:r>
              <a:rPr sz="1800" spc="-35" dirty="0" err="1" smtClean="0">
                <a:latin typeface="Arial"/>
                <a:cs typeface="Arial"/>
              </a:rPr>
              <a:t>г</a:t>
            </a:r>
            <a:r>
              <a:rPr sz="1800" dirty="0" err="1" smtClean="0">
                <a:latin typeface="Arial"/>
                <a:cs typeface="Arial"/>
              </a:rPr>
              <a:t>о</a:t>
            </a:r>
            <a:r>
              <a:rPr sz="1800" dirty="0" smtClean="0">
                <a:latin typeface="Arial"/>
                <a:cs typeface="Arial"/>
              </a:rPr>
              <a:t>  </a:t>
            </a:r>
            <a:r>
              <a:rPr sz="1800" spc="-5" dirty="0" err="1" smtClean="0">
                <a:latin typeface="Arial"/>
                <a:cs typeface="Arial"/>
              </a:rPr>
              <a:t>района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lang="ru-RU" sz="1800" spc="-5" dirty="0" smtClean="0">
                <a:latin typeface="Arial"/>
                <a:cs typeface="Arial"/>
              </a:rPr>
              <a:t>Ивановской области</a:t>
            </a:r>
            <a:r>
              <a:rPr sz="1800" spc="-5" dirty="0" smtClean="0">
                <a:latin typeface="Arial"/>
                <a:cs typeface="Arial"/>
              </a:rPr>
              <a:t>: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21911" y="4316298"/>
            <a:ext cx="7919084" cy="25135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по </a:t>
            </a:r>
            <a:r>
              <a:rPr sz="1800" spc="-20" dirty="0">
                <a:latin typeface="Arial"/>
                <a:cs typeface="Arial"/>
              </a:rPr>
              <a:t>телефону: </a:t>
            </a:r>
            <a:r>
              <a:rPr sz="1800" spc="-10" dirty="0" smtClean="0">
                <a:latin typeface="Arial"/>
                <a:cs typeface="Arial"/>
              </a:rPr>
              <a:t>8(</a:t>
            </a:r>
            <a:r>
              <a:rPr lang="ru-RU" sz="1800" spc="-10" dirty="0" smtClean="0">
                <a:latin typeface="Arial"/>
                <a:cs typeface="Arial"/>
              </a:rPr>
              <a:t>49351</a:t>
            </a:r>
            <a:r>
              <a:rPr sz="1800" spc="-10" dirty="0" smtClean="0">
                <a:latin typeface="Arial"/>
                <a:cs typeface="Arial"/>
              </a:rPr>
              <a:t>)</a:t>
            </a:r>
            <a:r>
              <a:rPr lang="ru-RU" sz="1800" spc="-10" dirty="0" smtClean="0">
                <a:latin typeface="Arial"/>
                <a:cs typeface="Arial"/>
              </a:rPr>
              <a:t>35189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dirty="0" err="1">
                <a:latin typeface="Arial"/>
                <a:cs typeface="Arial"/>
              </a:rPr>
              <a:t>или</a:t>
            </a:r>
            <a:r>
              <a:rPr sz="1800" spc="75" dirty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8(</a:t>
            </a:r>
            <a:r>
              <a:rPr lang="ru-RU" sz="1800" spc="-10" dirty="0" smtClean="0">
                <a:latin typeface="Arial"/>
                <a:cs typeface="Arial"/>
              </a:rPr>
              <a:t>49351</a:t>
            </a:r>
            <a:r>
              <a:rPr sz="1800" spc="-10" dirty="0" smtClean="0">
                <a:latin typeface="Arial"/>
                <a:cs typeface="Arial"/>
              </a:rPr>
              <a:t>)</a:t>
            </a:r>
            <a:r>
              <a:rPr lang="ru-RU" sz="1800" spc="-10" dirty="0" smtClean="0">
                <a:latin typeface="Arial"/>
                <a:cs typeface="Arial"/>
              </a:rPr>
              <a:t>35186</a:t>
            </a:r>
            <a:endParaRPr sz="18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по факсу: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8(</a:t>
            </a:r>
            <a:r>
              <a:rPr lang="ru-RU" sz="1800" spc="-10" dirty="0" smtClean="0">
                <a:latin typeface="Arial"/>
                <a:cs typeface="Arial"/>
              </a:rPr>
              <a:t>49351</a:t>
            </a:r>
            <a:r>
              <a:rPr sz="1800" spc="-10" dirty="0" smtClean="0">
                <a:latin typeface="Arial"/>
                <a:cs typeface="Arial"/>
              </a:rPr>
              <a:t>)</a:t>
            </a:r>
            <a:r>
              <a:rPr lang="ru-RU" sz="1800" spc="-10" dirty="0" smtClean="0">
                <a:latin typeface="Arial"/>
                <a:cs typeface="Arial"/>
              </a:rPr>
              <a:t>35189</a:t>
            </a:r>
            <a:endParaRPr sz="1800" dirty="0">
              <a:latin typeface="Arial"/>
              <a:cs typeface="Arial"/>
            </a:endParaRPr>
          </a:p>
          <a:p>
            <a:pPr marL="299085" marR="5080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письмом по </a:t>
            </a:r>
            <a:r>
              <a:rPr sz="1800" spc="-15" dirty="0">
                <a:latin typeface="Arial"/>
                <a:cs typeface="Arial"/>
              </a:rPr>
              <a:t>почте: </a:t>
            </a:r>
            <a:r>
              <a:rPr lang="ru-RU" sz="1800" spc="-10" dirty="0" smtClean="0">
                <a:latin typeface="Arial"/>
                <a:cs typeface="Arial"/>
              </a:rPr>
              <a:t>155927</a:t>
            </a:r>
            <a:r>
              <a:rPr sz="1800" spc="-10" dirty="0" smtClean="0">
                <a:latin typeface="Arial"/>
                <a:cs typeface="Arial"/>
              </a:rPr>
              <a:t>, </a:t>
            </a:r>
            <a:r>
              <a:rPr lang="ru-RU" sz="1800" spc="-5" dirty="0" smtClean="0">
                <a:latin typeface="Arial"/>
                <a:cs typeface="Arial"/>
              </a:rPr>
              <a:t>Ивановская область</a:t>
            </a:r>
            <a:r>
              <a:rPr sz="1800" spc="-5" dirty="0" smtClean="0">
                <a:latin typeface="Arial"/>
                <a:cs typeface="Arial"/>
              </a:rPr>
              <a:t>, </a:t>
            </a:r>
            <a:r>
              <a:rPr lang="ru-RU" sz="1800" dirty="0" smtClean="0">
                <a:latin typeface="Arial"/>
                <a:cs typeface="Arial"/>
              </a:rPr>
              <a:t>Шуйский </a:t>
            </a:r>
            <a:r>
              <a:rPr sz="1800" dirty="0" smtClean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район, </a:t>
            </a:r>
            <a:r>
              <a:rPr lang="ru-RU" sz="1800" spc="-5" dirty="0" smtClean="0">
                <a:latin typeface="Arial"/>
                <a:cs typeface="Arial"/>
              </a:rPr>
              <a:t>с</a:t>
            </a:r>
            <a:r>
              <a:rPr sz="1800" spc="-5" dirty="0" smtClean="0">
                <a:latin typeface="Arial"/>
                <a:cs typeface="Arial"/>
              </a:rPr>
              <a:t>. </a:t>
            </a:r>
            <a:r>
              <a:rPr lang="ru-RU" sz="1800" spc="-20" dirty="0" err="1" smtClean="0">
                <a:latin typeface="Arial"/>
                <a:cs typeface="Arial"/>
              </a:rPr>
              <a:t>Китово</a:t>
            </a:r>
            <a:r>
              <a:rPr sz="1800" spc="-20" dirty="0" smtClean="0">
                <a:latin typeface="Arial"/>
                <a:cs typeface="Arial"/>
              </a:rPr>
              <a:t>,  </a:t>
            </a:r>
            <a:r>
              <a:rPr sz="1800" spc="-20" dirty="0">
                <a:latin typeface="Arial"/>
                <a:cs typeface="Arial"/>
              </a:rPr>
              <a:t>ул. </a:t>
            </a:r>
            <a:r>
              <a:rPr lang="ru-RU" sz="1800" spc="-5" dirty="0" smtClean="0">
                <a:latin typeface="Arial"/>
                <a:cs typeface="Arial"/>
              </a:rPr>
              <a:t>Северная </a:t>
            </a:r>
            <a:r>
              <a:rPr sz="1800" spc="-5" dirty="0" smtClean="0">
                <a:latin typeface="Arial"/>
                <a:cs typeface="Arial"/>
              </a:rPr>
              <a:t>, </a:t>
            </a:r>
            <a:r>
              <a:rPr sz="1800" dirty="0" smtClean="0">
                <a:latin typeface="Arial"/>
                <a:cs typeface="Arial"/>
              </a:rPr>
              <a:t>д.</a:t>
            </a:r>
            <a:r>
              <a:rPr lang="ru-RU" sz="1800" dirty="0" smtClean="0">
                <a:latin typeface="Arial"/>
                <a:cs typeface="Arial"/>
              </a:rPr>
              <a:t>2</a:t>
            </a:r>
            <a:r>
              <a:rPr sz="1800" dirty="0" smtClean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или на </a:t>
            </a:r>
            <a:r>
              <a:rPr sz="1800" spc="-5" dirty="0">
                <a:latin typeface="Arial"/>
                <a:cs typeface="Arial"/>
              </a:rPr>
              <a:t>электронный </a:t>
            </a:r>
            <a:r>
              <a:rPr sz="1800" spc="-10" dirty="0" err="1">
                <a:latin typeface="Arial"/>
                <a:cs typeface="Arial"/>
              </a:rPr>
              <a:t>адрес</a:t>
            </a:r>
            <a:r>
              <a:rPr sz="1800" spc="40" dirty="0">
                <a:solidFill>
                  <a:srgbClr val="666699"/>
                </a:solidFill>
                <a:latin typeface="Arial"/>
                <a:cs typeface="Arial"/>
              </a:rPr>
              <a:t> </a:t>
            </a:r>
            <a:r>
              <a:rPr lang="ru-RU" sz="1800" spc="40" dirty="0" smtClean="0">
                <a:solidFill>
                  <a:srgbClr val="666699"/>
                </a:solidFill>
                <a:latin typeface="Arial"/>
                <a:cs typeface="Arial"/>
              </a:rPr>
              <a:t>:</a:t>
            </a:r>
            <a:r>
              <a:rPr lang="ru-RU" dirty="0" smtClean="0"/>
              <a:t> </a:t>
            </a:r>
            <a:r>
              <a:rPr lang="en-US" dirty="0" smtClean="0">
                <a:hlinkClick r:id="rId4"/>
              </a:rPr>
              <a:t>kitovo1@rambler.ru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Wingdings"/>
              <a:buChar char=""/>
            </a:pPr>
            <a:endParaRPr sz="185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spc="-25" dirty="0">
                <a:latin typeface="Arial"/>
                <a:cs typeface="Arial"/>
              </a:rPr>
              <a:t>Режим </a:t>
            </a:r>
            <a:r>
              <a:rPr sz="1800" spc="-10" dirty="0">
                <a:latin typeface="Arial"/>
                <a:cs typeface="Arial"/>
              </a:rPr>
              <a:t>работы: </a:t>
            </a:r>
            <a:r>
              <a:rPr sz="1800" spc="-15" dirty="0">
                <a:latin typeface="Arial"/>
                <a:cs typeface="Arial"/>
              </a:rPr>
              <a:t>Понедельник </a:t>
            </a:r>
            <a:r>
              <a:rPr sz="1800" spc="-5" dirty="0">
                <a:latin typeface="Arial"/>
                <a:cs typeface="Arial"/>
              </a:rPr>
              <a:t>– пятница </a:t>
            </a:r>
            <a:r>
              <a:rPr sz="1800" dirty="0">
                <a:latin typeface="Arial"/>
                <a:cs typeface="Arial"/>
              </a:rPr>
              <a:t>с </a:t>
            </a:r>
            <a:r>
              <a:rPr sz="1800" spc="-5" dirty="0" smtClean="0">
                <a:latin typeface="Arial"/>
                <a:cs typeface="Arial"/>
              </a:rPr>
              <a:t>8.</a:t>
            </a:r>
            <a:r>
              <a:rPr lang="ru-RU" sz="1800" spc="-5" dirty="0" smtClean="0">
                <a:latin typeface="Arial"/>
                <a:cs typeface="Arial"/>
              </a:rPr>
              <a:t>30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dirty="0" err="1">
                <a:latin typeface="Arial"/>
                <a:cs typeface="Arial"/>
              </a:rPr>
              <a:t>до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1</a:t>
            </a:r>
            <a:r>
              <a:rPr lang="ru-RU" sz="1800" spc="-10" dirty="0" smtClean="0">
                <a:latin typeface="Arial"/>
                <a:cs typeface="Arial"/>
              </a:rPr>
              <a:t>6</a:t>
            </a:r>
            <a:r>
              <a:rPr sz="1800" spc="-10" dirty="0" smtClean="0">
                <a:latin typeface="Arial"/>
                <a:cs typeface="Arial"/>
              </a:rPr>
              <a:t>.00</a:t>
            </a:r>
            <a:r>
              <a:rPr sz="1800" spc="-10" dirty="0">
                <a:latin typeface="Arial"/>
                <a:cs typeface="Arial"/>
              </a:rPr>
              <a:t>,</a:t>
            </a:r>
            <a:endParaRPr sz="1800" dirty="0">
              <a:latin typeface="Arial"/>
              <a:cs typeface="Arial"/>
            </a:endParaRPr>
          </a:p>
          <a:p>
            <a:pPr marL="198120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перерыв </a:t>
            </a:r>
            <a:r>
              <a:rPr sz="1800" dirty="0">
                <a:latin typeface="Arial"/>
                <a:cs typeface="Arial"/>
              </a:rPr>
              <a:t>с </a:t>
            </a:r>
            <a:r>
              <a:rPr sz="1800" spc="-10" dirty="0" smtClean="0">
                <a:latin typeface="Arial"/>
                <a:cs typeface="Arial"/>
              </a:rPr>
              <a:t>1</a:t>
            </a:r>
            <a:r>
              <a:rPr lang="ru-RU" sz="1800" spc="-10" dirty="0" smtClean="0">
                <a:latin typeface="Arial"/>
                <a:cs typeface="Arial"/>
              </a:rPr>
              <a:t>3</a:t>
            </a:r>
            <a:r>
              <a:rPr sz="1800" spc="-10" dirty="0" smtClean="0">
                <a:latin typeface="Arial"/>
                <a:cs typeface="Arial"/>
              </a:rPr>
              <a:t>.00 </a:t>
            </a:r>
            <a:r>
              <a:rPr sz="1800" dirty="0" err="1">
                <a:latin typeface="Arial"/>
                <a:cs typeface="Arial"/>
              </a:rPr>
              <a:t>до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13.</a:t>
            </a:r>
            <a:r>
              <a:rPr lang="ru-RU" sz="1800" spc="-10" dirty="0" smtClean="0">
                <a:latin typeface="Arial"/>
                <a:cs typeface="Arial"/>
              </a:rPr>
              <a:t>45</a:t>
            </a:r>
            <a:r>
              <a:rPr sz="1800" spc="-10" dirty="0" smtClean="0">
                <a:latin typeface="Arial"/>
                <a:cs typeface="Arial"/>
              </a:rPr>
              <a:t>;</a:t>
            </a:r>
            <a:endParaRPr sz="1800" dirty="0">
              <a:latin typeface="Arial"/>
              <a:cs typeface="Arial"/>
            </a:endParaRPr>
          </a:p>
          <a:p>
            <a:pPr marL="1981835">
              <a:lnSpc>
                <a:spcPct val="100000"/>
              </a:lnSpc>
            </a:pPr>
            <a:r>
              <a:rPr sz="1800" spc="-15" dirty="0">
                <a:latin typeface="Arial"/>
                <a:cs typeface="Arial"/>
              </a:rPr>
              <a:t>Суббота, </a:t>
            </a:r>
            <a:r>
              <a:rPr sz="1800" spc="-10" dirty="0">
                <a:latin typeface="Arial"/>
                <a:cs typeface="Arial"/>
              </a:rPr>
              <a:t>воскресенье </a:t>
            </a:r>
            <a:r>
              <a:rPr sz="1800" spc="-5" dirty="0">
                <a:latin typeface="Arial"/>
                <a:cs typeface="Arial"/>
              </a:rPr>
              <a:t>– </a:t>
            </a:r>
            <a:r>
              <a:rPr sz="1800" spc="-15" dirty="0">
                <a:latin typeface="Arial"/>
                <a:cs typeface="Arial"/>
              </a:rPr>
              <a:t>выходные</a:t>
            </a:r>
            <a:r>
              <a:rPr sz="1800" spc="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дни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928674"/>
            <a:ext cx="1151999" cy="9167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316713" y="1027032"/>
            <a:ext cx="7479665" cy="758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3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C00000"/>
                </a:solidFill>
                <a:latin typeface="Bookman Old Style"/>
                <a:cs typeface="Bookman Old Style"/>
              </a:rPr>
              <a:t>ДОХОДЫ БЮДЖЕТА </a:t>
            </a:r>
            <a:r>
              <a:rPr sz="1600" spc="-5" dirty="0">
                <a:latin typeface="Arial"/>
                <a:cs typeface="Arial"/>
              </a:rPr>
              <a:t>– </a:t>
            </a:r>
            <a:r>
              <a:rPr sz="1600" spc="-10" dirty="0">
                <a:latin typeface="Arial"/>
                <a:cs typeface="Arial"/>
              </a:rPr>
              <a:t>поступающие </a:t>
            </a:r>
            <a:r>
              <a:rPr sz="1600" spc="-5" dirty="0">
                <a:latin typeface="Arial"/>
                <a:cs typeface="Arial"/>
              </a:rPr>
              <a:t>в </a:t>
            </a:r>
            <a:r>
              <a:rPr sz="1600" spc="-20" dirty="0">
                <a:latin typeface="Arial"/>
                <a:cs typeface="Arial"/>
              </a:rPr>
              <a:t>бюджет </a:t>
            </a:r>
            <a:r>
              <a:rPr sz="1600" spc="-10" dirty="0">
                <a:latin typeface="Arial"/>
                <a:cs typeface="Arial"/>
              </a:rPr>
              <a:t>денежные</a:t>
            </a:r>
            <a:r>
              <a:rPr sz="1600" spc="2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средства,</a:t>
            </a:r>
            <a:endParaRPr sz="16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10"/>
              </a:spcBef>
            </a:pPr>
            <a:r>
              <a:rPr sz="1600" spc="-5" dirty="0">
                <a:latin typeface="Arial"/>
                <a:cs typeface="Arial"/>
              </a:rPr>
              <a:t>за </a:t>
            </a:r>
            <a:r>
              <a:rPr sz="1600" spc="-10" dirty="0">
                <a:latin typeface="Arial"/>
                <a:cs typeface="Arial"/>
              </a:rPr>
              <a:t>исключением средств, </a:t>
            </a:r>
            <a:r>
              <a:rPr sz="1600" spc="-15" dirty="0">
                <a:latin typeface="Arial"/>
                <a:cs typeface="Arial"/>
              </a:rPr>
              <a:t>являющихся </a:t>
            </a:r>
            <a:r>
              <a:rPr sz="1600" spc="-5" dirty="0">
                <a:latin typeface="Arial"/>
                <a:cs typeface="Arial"/>
              </a:rPr>
              <a:t>в </a:t>
            </a:r>
            <a:r>
              <a:rPr sz="1600" spc="-15" dirty="0">
                <a:latin typeface="Arial"/>
                <a:cs typeface="Arial"/>
              </a:rPr>
              <a:t>соответствии </a:t>
            </a:r>
            <a:r>
              <a:rPr sz="1600" spc="-5" dirty="0">
                <a:latin typeface="Arial"/>
                <a:cs typeface="Arial"/>
              </a:rPr>
              <a:t>с </a:t>
            </a:r>
            <a:r>
              <a:rPr sz="1600" spc="-15" dirty="0">
                <a:latin typeface="Arial"/>
                <a:cs typeface="Arial"/>
              </a:rPr>
              <a:t>Бюджетным </a:t>
            </a:r>
            <a:r>
              <a:rPr sz="1600" spc="-10" dirty="0">
                <a:latin typeface="Arial"/>
                <a:cs typeface="Arial"/>
              </a:rPr>
              <a:t>кодексом  </a:t>
            </a:r>
            <a:r>
              <a:rPr sz="1600" spc="-15" dirty="0">
                <a:latin typeface="Arial"/>
                <a:cs typeface="Arial"/>
              </a:rPr>
              <a:t>Российской Федерации </a:t>
            </a:r>
            <a:r>
              <a:rPr sz="1600" spc="-10" dirty="0">
                <a:latin typeface="Arial"/>
                <a:cs typeface="Arial"/>
              </a:rPr>
              <a:t>источниками финансирования дефицита</a:t>
            </a:r>
            <a:r>
              <a:rPr sz="1600" spc="31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бюджета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0" y="132016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7046163" y="0"/>
                </a:lnTo>
                <a:lnTo>
                  <a:pt x="7087890" y="6730"/>
                </a:lnTo>
                <a:lnTo>
                  <a:pt x="7124130" y="25471"/>
                </a:lnTo>
                <a:lnTo>
                  <a:pt x="7152708" y="54049"/>
                </a:lnTo>
                <a:lnTo>
                  <a:pt x="7171449" y="90289"/>
                </a:lnTo>
                <a:lnTo>
                  <a:pt x="7178179" y="132016"/>
                </a:lnTo>
                <a:lnTo>
                  <a:pt x="7178179" y="660069"/>
                </a:lnTo>
                <a:lnTo>
                  <a:pt x="7171449" y="701797"/>
                </a:lnTo>
                <a:lnTo>
                  <a:pt x="7152708" y="738037"/>
                </a:lnTo>
                <a:lnTo>
                  <a:pt x="7124130" y="766614"/>
                </a:lnTo>
                <a:lnTo>
                  <a:pt x="7087890" y="785356"/>
                </a:lnTo>
                <a:lnTo>
                  <a:pt x="7046163" y="792086"/>
                </a:lnTo>
                <a:lnTo>
                  <a:pt x="132016" y="792086"/>
                </a:lnTo>
                <a:lnTo>
                  <a:pt x="90289" y="785356"/>
                </a:lnTo>
                <a:lnTo>
                  <a:pt x="54049" y="766614"/>
                </a:lnTo>
                <a:lnTo>
                  <a:pt x="25471" y="738037"/>
                </a:lnTo>
                <a:lnTo>
                  <a:pt x="6730" y="701797"/>
                </a:lnTo>
                <a:lnTo>
                  <a:pt x="0" y="660069"/>
                </a:lnTo>
                <a:lnTo>
                  <a:pt x="0" y="13201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503960" y="331472"/>
            <a:ext cx="393700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/>
              <a:t>ОСНОВНЫЕ</a:t>
            </a:r>
            <a:r>
              <a:rPr sz="2500" spc="-50" dirty="0"/>
              <a:t> </a:t>
            </a:r>
            <a:r>
              <a:rPr sz="2500" spc="-5" dirty="0"/>
              <a:t>ПОНЯТИЯ</a:t>
            </a:r>
            <a:endParaRPr sz="2500"/>
          </a:p>
        </p:txBody>
      </p:sp>
      <p:sp>
        <p:nvSpPr>
          <p:cNvPr id="16" name="object 16"/>
          <p:cNvSpPr/>
          <p:nvPr/>
        </p:nvSpPr>
        <p:spPr>
          <a:xfrm>
            <a:off x="8171999" y="0"/>
            <a:ext cx="971999" cy="971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4287" y="2847771"/>
            <a:ext cx="2700655" cy="3426460"/>
          </a:xfrm>
          <a:custGeom>
            <a:avLst/>
            <a:gdLst/>
            <a:ahLst/>
            <a:cxnLst/>
            <a:rect l="l" t="t" r="r" b="b"/>
            <a:pathLst>
              <a:path w="2700655" h="3426460">
                <a:moveTo>
                  <a:pt x="0" y="3425977"/>
                </a:moveTo>
                <a:lnTo>
                  <a:pt x="2700566" y="3425977"/>
                </a:lnTo>
                <a:lnTo>
                  <a:pt x="2700566" y="0"/>
                </a:lnTo>
                <a:lnTo>
                  <a:pt x="0" y="0"/>
                </a:lnTo>
                <a:lnTo>
                  <a:pt x="0" y="3425977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4287" y="2673743"/>
            <a:ext cx="2700655" cy="3600450"/>
          </a:xfrm>
          <a:custGeom>
            <a:avLst/>
            <a:gdLst/>
            <a:ahLst/>
            <a:cxnLst/>
            <a:rect l="l" t="t" r="r" b="b"/>
            <a:pathLst>
              <a:path w="2700655" h="3600450">
                <a:moveTo>
                  <a:pt x="0" y="0"/>
                </a:moveTo>
                <a:lnTo>
                  <a:pt x="2700566" y="0"/>
                </a:lnTo>
                <a:lnTo>
                  <a:pt x="2700566" y="3600005"/>
                </a:lnTo>
                <a:lnTo>
                  <a:pt x="0" y="360000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553481" y="2974991"/>
            <a:ext cx="1282700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3670">
              <a:lnSpc>
                <a:spcPct val="100000"/>
              </a:lnSpc>
              <a:spcBef>
                <a:spcPts val="100"/>
              </a:spcBef>
              <a:tabLst>
                <a:tab pos="676910" algn="l"/>
              </a:tabLst>
            </a:pPr>
            <a:r>
              <a:rPr sz="1400" spc="-40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т	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spc="-5" dirty="0">
                <a:latin typeface="Arial"/>
                <a:cs typeface="Arial"/>
              </a:rPr>
              <a:t>пл</a:t>
            </a:r>
            <a:r>
              <a:rPr sz="1400" spc="-40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ты  </a:t>
            </a:r>
            <a:r>
              <a:rPr sz="1400" spc="-35" dirty="0">
                <a:latin typeface="Arial"/>
                <a:cs typeface="Arial"/>
              </a:rPr>
              <a:t>у</a:t>
            </a:r>
            <a:r>
              <a:rPr sz="1400" spc="-10" dirty="0">
                <a:latin typeface="Arial"/>
                <a:cs typeface="Arial"/>
              </a:rPr>
              <a:t>с</a:t>
            </a:r>
            <a:r>
              <a:rPr sz="1400" spc="-20" dirty="0">
                <a:latin typeface="Arial"/>
                <a:cs typeface="Arial"/>
              </a:rPr>
              <a:t>т</a:t>
            </a:r>
            <a:r>
              <a:rPr sz="1400" spc="-5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о</a:t>
            </a:r>
            <a:r>
              <a:rPr sz="1400" spc="-40" dirty="0">
                <a:latin typeface="Arial"/>
                <a:cs typeface="Arial"/>
              </a:rPr>
              <a:t>в</a:t>
            </a:r>
            <a:r>
              <a:rPr sz="1400" spc="-5" dirty="0">
                <a:latin typeface="Arial"/>
                <a:cs typeface="Arial"/>
              </a:rPr>
              <a:t>л</a:t>
            </a:r>
            <a:r>
              <a:rPr sz="1400" spc="-15" dirty="0">
                <a:latin typeface="Arial"/>
                <a:cs typeface="Arial"/>
              </a:rPr>
              <a:t>е</a:t>
            </a:r>
            <a:r>
              <a:rPr sz="1400" dirty="0">
                <a:latin typeface="Arial"/>
                <a:cs typeface="Arial"/>
              </a:rPr>
              <a:t>нн</a:t>
            </a:r>
            <a:r>
              <a:rPr sz="1400" spc="-5" dirty="0">
                <a:latin typeface="Arial"/>
                <a:cs typeface="Arial"/>
              </a:rPr>
              <a:t>ых</a:t>
            </a:r>
            <a:endParaRPr sz="1400">
              <a:latin typeface="Arial"/>
              <a:cs typeface="Arial"/>
            </a:endParaRPr>
          </a:p>
          <a:p>
            <a:pPr marL="289560" marR="5080" indent="211454">
              <a:lnSpc>
                <a:spcPct val="100000"/>
              </a:lnSpc>
            </a:pPr>
            <a:r>
              <a:rPr sz="1400" spc="0" dirty="0">
                <a:latin typeface="Arial"/>
                <a:cs typeface="Arial"/>
              </a:rPr>
              <a:t>к</a:t>
            </a:r>
            <a:r>
              <a:rPr sz="1400" spc="-40" dirty="0">
                <a:latin typeface="Arial"/>
                <a:cs typeface="Arial"/>
              </a:rPr>
              <a:t>о</a:t>
            </a:r>
            <a:r>
              <a:rPr sz="1400" spc="-5" dirty="0">
                <a:latin typeface="Arial"/>
                <a:cs typeface="Arial"/>
              </a:rPr>
              <a:t>де</a:t>
            </a:r>
            <a:r>
              <a:rPr sz="1400" spc="0" dirty="0">
                <a:latin typeface="Arial"/>
                <a:cs typeface="Arial"/>
              </a:rPr>
              <a:t>к</a:t>
            </a:r>
            <a:r>
              <a:rPr sz="1400" spc="10" dirty="0">
                <a:latin typeface="Arial"/>
                <a:cs typeface="Arial"/>
              </a:rPr>
              <a:t>с</a:t>
            </a:r>
            <a:r>
              <a:rPr sz="1400" spc="-15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м  Ф</a:t>
            </a:r>
            <a:r>
              <a:rPr sz="1400" spc="-40" dirty="0">
                <a:latin typeface="Arial"/>
                <a:cs typeface="Arial"/>
              </a:rPr>
              <a:t>е</a:t>
            </a:r>
            <a:r>
              <a:rPr sz="1400" spc="-5" dirty="0">
                <a:latin typeface="Arial"/>
                <a:cs typeface="Arial"/>
              </a:rPr>
              <a:t>д</a:t>
            </a:r>
            <a:r>
              <a:rPr sz="1400" spc="-15" dirty="0">
                <a:latin typeface="Arial"/>
                <a:cs typeface="Arial"/>
              </a:rPr>
              <a:t>е</a:t>
            </a:r>
            <a:r>
              <a:rPr sz="1400" spc="-5" dirty="0">
                <a:latin typeface="Arial"/>
                <a:cs typeface="Arial"/>
              </a:rPr>
              <a:t>рации</a:t>
            </a:r>
            <a:r>
              <a:rPr sz="1400" dirty="0">
                <a:latin typeface="Arial"/>
                <a:cs typeface="Arial"/>
              </a:rPr>
              <a:t>,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93022" y="2974991"/>
            <a:ext cx="1106805" cy="109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По</a:t>
            </a:r>
            <a:r>
              <a:rPr sz="1400" spc="0" dirty="0">
                <a:latin typeface="Arial"/>
                <a:cs typeface="Arial"/>
              </a:rPr>
              <a:t>с</a:t>
            </a:r>
            <a:r>
              <a:rPr sz="1400" spc="10" dirty="0">
                <a:latin typeface="Arial"/>
                <a:cs typeface="Arial"/>
              </a:rPr>
              <a:t>т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spc="-5" dirty="0">
                <a:latin typeface="Arial"/>
                <a:cs typeface="Arial"/>
              </a:rPr>
              <a:t>пле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я  </a:t>
            </a:r>
            <a:r>
              <a:rPr sz="1400" spc="-10" dirty="0">
                <a:latin typeface="Arial"/>
                <a:cs typeface="Arial"/>
              </a:rPr>
              <a:t>налогов,  Налоговым  Российской  </a:t>
            </a:r>
            <a:r>
              <a:rPr sz="1400" spc="-5" dirty="0">
                <a:latin typeface="Arial"/>
                <a:cs typeface="Arial"/>
              </a:rPr>
              <a:t>например: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3022" y="4041790"/>
            <a:ext cx="2420620" cy="15209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850265" indent="-172085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185420" algn="l"/>
              </a:tabLst>
            </a:pPr>
            <a:r>
              <a:rPr sz="1400" dirty="0">
                <a:latin typeface="Arial"/>
                <a:cs typeface="Arial"/>
              </a:rPr>
              <a:t>налог на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доходы  </a:t>
            </a:r>
            <a:r>
              <a:rPr sz="1400" spc="-5" dirty="0">
                <a:latin typeface="Arial"/>
                <a:cs typeface="Arial"/>
              </a:rPr>
              <a:t>физических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лиц;</a:t>
            </a:r>
            <a:endParaRPr sz="1400" dirty="0">
              <a:latin typeface="Arial"/>
              <a:cs typeface="Arial"/>
            </a:endParaRPr>
          </a:p>
          <a:p>
            <a:pPr marL="184785" marR="549910" indent="-172085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185420" algn="l"/>
              </a:tabLst>
            </a:pPr>
            <a:r>
              <a:rPr sz="1400" dirty="0" err="1" smtClean="0">
                <a:latin typeface="Arial"/>
                <a:cs typeface="Arial"/>
              </a:rPr>
              <a:t>налог</a:t>
            </a:r>
            <a:r>
              <a:rPr sz="1400" dirty="0" smtClean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на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имущество  физических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лиц;</a:t>
            </a:r>
            <a:endParaRPr sz="1400" dirty="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buFont typeface="Wingdings"/>
              <a:buChar char=""/>
              <a:tabLst>
                <a:tab pos="185420" algn="l"/>
              </a:tabLst>
            </a:pPr>
            <a:r>
              <a:rPr sz="1400" spc="-10" dirty="0" err="1" smtClean="0">
                <a:latin typeface="Arial"/>
                <a:cs typeface="Arial"/>
              </a:rPr>
              <a:t>земельный</a:t>
            </a:r>
            <a:r>
              <a:rPr sz="1400" spc="-40" dirty="0" smtClean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налог;</a:t>
            </a:r>
          </a:p>
          <a:p>
            <a:pPr marL="184785" indent="-172085">
              <a:lnSpc>
                <a:spcPct val="100000"/>
              </a:lnSpc>
              <a:buFont typeface="Wingdings"/>
              <a:buChar char=""/>
              <a:tabLst>
                <a:tab pos="185420" algn="l"/>
              </a:tabLst>
            </a:pPr>
            <a:r>
              <a:rPr sz="1400" spc="-10" dirty="0">
                <a:latin typeface="Arial"/>
                <a:cs typeface="Arial"/>
              </a:rPr>
              <a:t>государственная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пошлина;</a:t>
            </a:r>
            <a:endParaRPr sz="1400" dirty="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buFont typeface="Wingdings"/>
              <a:buChar char=""/>
              <a:tabLst>
                <a:tab pos="185420" algn="l"/>
              </a:tabLst>
            </a:pPr>
            <a:r>
              <a:rPr sz="1400" spc="-10" dirty="0">
                <a:latin typeface="Arial"/>
                <a:cs typeface="Arial"/>
              </a:rPr>
              <a:t>другие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060001" y="2863405"/>
            <a:ext cx="3024505" cy="3410585"/>
          </a:xfrm>
          <a:prstGeom prst="rect">
            <a:avLst/>
          </a:prstGeom>
          <a:solidFill>
            <a:srgbClr val="9999FF"/>
          </a:solidFill>
          <a:ln w="25400">
            <a:solidFill>
              <a:srgbClr val="6F6FBC"/>
            </a:solidFill>
          </a:ln>
        </p:spPr>
        <p:txBody>
          <a:bodyPr vert="horz" wrap="square" lIns="0" tIns="124460" rIns="0" bIns="0" rtlCol="0">
            <a:spAutoFit/>
          </a:bodyPr>
          <a:lstStyle/>
          <a:p>
            <a:pPr marL="90805" marR="83185">
              <a:lnSpc>
                <a:spcPct val="100000"/>
              </a:lnSpc>
              <a:spcBef>
                <a:spcPts val="980"/>
              </a:spcBef>
              <a:tabLst>
                <a:tab pos="1322705" algn="l"/>
                <a:tab pos="1406525" algn="l"/>
                <a:tab pos="1647189" algn="l"/>
                <a:tab pos="1978025" algn="l"/>
                <a:tab pos="2390775" algn="l"/>
              </a:tabLst>
            </a:pPr>
            <a:r>
              <a:rPr sz="1400" spc="-5" dirty="0">
                <a:latin typeface="Arial"/>
                <a:cs typeface="Arial"/>
              </a:rPr>
              <a:t>По</a:t>
            </a:r>
            <a:r>
              <a:rPr sz="1400" spc="0" dirty="0">
                <a:latin typeface="Arial"/>
                <a:cs typeface="Arial"/>
              </a:rPr>
              <a:t>с</a:t>
            </a:r>
            <a:r>
              <a:rPr sz="1400" spc="10" dirty="0">
                <a:latin typeface="Arial"/>
                <a:cs typeface="Arial"/>
              </a:rPr>
              <a:t>т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spc="-5" dirty="0">
                <a:latin typeface="Arial"/>
                <a:cs typeface="Arial"/>
              </a:rPr>
              <a:t>пле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я	</a:t>
            </a:r>
            <a:r>
              <a:rPr sz="1400" spc="-40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т	</a:t>
            </a:r>
            <a:r>
              <a:rPr sz="1400" spc="-10" dirty="0">
                <a:latin typeface="Arial"/>
                <a:cs typeface="Arial"/>
              </a:rPr>
              <a:t>у</a:t>
            </a:r>
            <a:r>
              <a:rPr sz="1400" spc="-5" dirty="0">
                <a:latin typeface="Arial"/>
                <a:cs typeface="Arial"/>
              </a:rPr>
              <a:t>пл</a:t>
            </a:r>
            <a:r>
              <a:rPr sz="1400" spc="-40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ты	</a:t>
            </a:r>
            <a:r>
              <a:rPr sz="1400" spc="-20" dirty="0">
                <a:latin typeface="Arial"/>
                <a:cs typeface="Arial"/>
              </a:rPr>
              <a:t>д</a:t>
            </a:r>
            <a:r>
              <a:rPr sz="1400" spc="-15" dirty="0">
                <a:latin typeface="Arial"/>
                <a:cs typeface="Arial"/>
              </a:rPr>
              <a:t>р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dirty="0">
                <a:latin typeface="Arial"/>
                <a:cs typeface="Arial"/>
              </a:rPr>
              <a:t>г</a:t>
            </a:r>
            <a:r>
              <a:rPr sz="1400" spc="0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х  </a:t>
            </a:r>
            <a:r>
              <a:rPr sz="1400" spc="-5" dirty="0">
                <a:latin typeface="Arial"/>
                <a:cs typeface="Arial"/>
              </a:rPr>
              <a:t>пошлин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сборов, </a:t>
            </a:r>
            <a:r>
              <a:rPr sz="1400" spc="-10" dirty="0">
                <a:latin typeface="Arial"/>
                <a:cs typeface="Arial"/>
              </a:rPr>
              <a:t>установленных  </a:t>
            </a:r>
            <a:r>
              <a:rPr sz="1400" dirty="0">
                <a:latin typeface="Arial"/>
                <a:cs typeface="Arial"/>
              </a:rPr>
              <a:t>з</a:t>
            </a:r>
            <a:r>
              <a:rPr sz="1400" spc="-5" dirty="0">
                <a:latin typeface="Arial"/>
                <a:cs typeface="Arial"/>
              </a:rPr>
              <a:t>а</a:t>
            </a:r>
            <a:r>
              <a:rPr sz="1400" spc="0" dirty="0">
                <a:latin typeface="Arial"/>
                <a:cs typeface="Arial"/>
              </a:rPr>
              <a:t>к</a:t>
            </a:r>
            <a:r>
              <a:rPr sz="1400" spc="-15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40" dirty="0">
                <a:latin typeface="Arial"/>
                <a:cs typeface="Arial"/>
              </a:rPr>
              <a:t>о</a:t>
            </a:r>
            <a:r>
              <a:rPr sz="1400" spc="-5" dirty="0">
                <a:latin typeface="Arial"/>
                <a:cs typeface="Arial"/>
              </a:rPr>
              <a:t>д</a:t>
            </a:r>
            <a:r>
              <a:rPr sz="1400" spc="-50" dirty="0">
                <a:latin typeface="Arial"/>
                <a:cs typeface="Arial"/>
              </a:rPr>
              <a:t>а</a:t>
            </a:r>
            <a:r>
              <a:rPr sz="1400" spc="-20" dirty="0">
                <a:latin typeface="Arial"/>
                <a:cs typeface="Arial"/>
              </a:rPr>
              <a:t>т</a:t>
            </a:r>
            <a:r>
              <a:rPr sz="1400" spc="-50" dirty="0">
                <a:latin typeface="Arial"/>
                <a:cs typeface="Arial"/>
              </a:rPr>
              <a:t>е</a:t>
            </a:r>
            <a:r>
              <a:rPr sz="1400" spc="-5" dirty="0">
                <a:latin typeface="Arial"/>
                <a:cs typeface="Arial"/>
              </a:rPr>
              <a:t>л</a:t>
            </a:r>
            <a:r>
              <a:rPr sz="1400" spc="-15" dirty="0">
                <a:latin typeface="Arial"/>
                <a:cs typeface="Arial"/>
              </a:rPr>
              <a:t>ь</a:t>
            </a:r>
            <a:r>
              <a:rPr sz="1400" spc="-10" dirty="0">
                <a:latin typeface="Arial"/>
                <a:cs typeface="Arial"/>
              </a:rPr>
              <a:t>с</a:t>
            </a:r>
            <a:r>
              <a:rPr sz="1400" dirty="0">
                <a:latin typeface="Arial"/>
                <a:cs typeface="Arial"/>
              </a:rPr>
              <a:t>т</a:t>
            </a:r>
            <a:r>
              <a:rPr sz="1400" spc="-15" dirty="0">
                <a:latin typeface="Arial"/>
                <a:cs typeface="Arial"/>
              </a:rPr>
              <a:t>во</a:t>
            </a:r>
            <a:r>
              <a:rPr sz="1400" dirty="0">
                <a:latin typeface="Arial"/>
                <a:cs typeface="Arial"/>
              </a:rPr>
              <a:t>м	</a:t>
            </a:r>
            <a:r>
              <a:rPr sz="1400" spc="-65" dirty="0">
                <a:latin typeface="Arial"/>
                <a:cs typeface="Arial"/>
              </a:rPr>
              <a:t>Р</a:t>
            </a:r>
            <a:r>
              <a:rPr sz="1400" spc="-15" dirty="0">
                <a:latin typeface="Arial"/>
                <a:cs typeface="Arial"/>
              </a:rPr>
              <a:t>о</a:t>
            </a:r>
            <a:r>
              <a:rPr sz="1400" spc="0" dirty="0">
                <a:latin typeface="Arial"/>
                <a:cs typeface="Arial"/>
              </a:rPr>
              <a:t>сс</a:t>
            </a:r>
            <a:r>
              <a:rPr sz="1400" spc="-5" dirty="0">
                <a:latin typeface="Arial"/>
                <a:cs typeface="Arial"/>
              </a:rPr>
              <a:t>ий</a:t>
            </a:r>
            <a:r>
              <a:rPr sz="1400" spc="0" dirty="0">
                <a:latin typeface="Arial"/>
                <a:cs typeface="Arial"/>
              </a:rPr>
              <a:t>ск</a:t>
            </a:r>
            <a:r>
              <a:rPr sz="1400" spc="-5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й  </a:t>
            </a:r>
            <a:r>
              <a:rPr sz="1400" spc="-10" dirty="0">
                <a:latin typeface="Arial"/>
                <a:cs typeface="Arial"/>
              </a:rPr>
              <a:t>Федерации, </a:t>
            </a:r>
            <a:r>
              <a:rPr sz="1400" dirty="0">
                <a:latin typeface="Arial"/>
                <a:cs typeface="Arial"/>
              </a:rPr>
              <a:t>а </a:t>
            </a:r>
            <a:r>
              <a:rPr sz="1400" spc="-10" dirty="0">
                <a:latin typeface="Arial"/>
                <a:cs typeface="Arial"/>
              </a:rPr>
              <a:t>также </a:t>
            </a:r>
            <a:r>
              <a:rPr sz="1400" spc="-5" dirty="0">
                <a:latin typeface="Arial"/>
                <a:cs typeface="Arial"/>
              </a:rPr>
              <a:t>штрафов </a:t>
            </a:r>
            <a:r>
              <a:rPr sz="1400" spc="-10" dirty="0">
                <a:latin typeface="Arial"/>
                <a:cs typeface="Arial"/>
              </a:rPr>
              <a:t>за  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15" dirty="0">
                <a:latin typeface="Arial"/>
                <a:cs typeface="Arial"/>
              </a:rPr>
              <a:t>ар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dirty="0">
                <a:latin typeface="Arial"/>
                <a:cs typeface="Arial"/>
              </a:rPr>
              <a:t>ш</a:t>
            </a:r>
            <a:r>
              <a:rPr sz="1400" spc="-5" dirty="0">
                <a:latin typeface="Arial"/>
                <a:cs typeface="Arial"/>
              </a:rPr>
              <a:t>е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е		</a:t>
            </a:r>
            <a:r>
              <a:rPr sz="1400" spc="-10" dirty="0">
                <a:latin typeface="Arial"/>
                <a:cs typeface="Arial"/>
              </a:rPr>
              <a:t>з</a:t>
            </a:r>
            <a:r>
              <a:rPr sz="1400" spc="-15" dirty="0">
                <a:latin typeface="Arial"/>
                <a:cs typeface="Arial"/>
              </a:rPr>
              <a:t>а</a:t>
            </a:r>
            <a:r>
              <a:rPr sz="1400" spc="0" dirty="0">
                <a:latin typeface="Arial"/>
                <a:cs typeface="Arial"/>
              </a:rPr>
              <a:t>к</a:t>
            </a:r>
            <a:r>
              <a:rPr sz="1400" spc="-5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40" dirty="0">
                <a:latin typeface="Arial"/>
                <a:cs typeface="Arial"/>
              </a:rPr>
              <a:t>о</a:t>
            </a:r>
            <a:r>
              <a:rPr sz="1400" spc="-5" dirty="0">
                <a:latin typeface="Arial"/>
                <a:cs typeface="Arial"/>
              </a:rPr>
              <a:t>д</a:t>
            </a:r>
            <a:r>
              <a:rPr sz="1400" spc="-50" dirty="0">
                <a:latin typeface="Arial"/>
                <a:cs typeface="Arial"/>
              </a:rPr>
              <a:t>а</a:t>
            </a:r>
            <a:r>
              <a:rPr sz="1400" spc="-10" dirty="0">
                <a:latin typeface="Arial"/>
                <a:cs typeface="Arial"/>
              </a:rPr>
              <a:t>т</a:t>
            </a:r>
            <a:r>
              <a:rPr sz="1400" spc="-65" dirty="0">
                <a:latin typeface="Arial"/>
                <a:cs typeface="Arial"/>
              </a:rPr>
              <a:t>е</a:t>
            </a:r>
            <a:r>
              <a:rPr sz="1400" spc="-5" dirty="0">
                <a:latin typeface="Arial"/>
                <a:cs typeface="Arial"/>
              </a:rPr>
              <a:t>л</a:t>
            </a:r>
            <a:r>
              <a:rPr sz="1400" spc="-15" dirty="0">
                <a:latin typeface="Arial"/>
                <a:cs typeface="Arial"/>
              </a:rPr>
              <a:t>ь</a:t>
            </a:r>
            <a:r>
              <a:rPr sz="1400" spc="-10" dirty="0">
                <a:latin typeface="Arial"/>
                <a:cs typeface="Arial"/>
              </a:rPr>
              <a:t>с</a:t>
            </a:r>
            <a:r>
              <a:rPr sz="1400" spc="0" dirty="0">
                <a:latin typeface="Arial"/>
                <a:cs typeface="Arial"/>
              </a:rPr>
              <a:t>т</a:t>
            </a:r>
            <a:r>
              <a:rPr sz="1400" spc="-15" dirty="0">
                <a:latin typeface="Arial"/>
                <a:cs typeface="Arial"/>
              </a:rPr>
              <a:t>ва,  </a:t>
            </a:r>
            <a:r>
              <a:rPr sz="1400" spc="-5" dirty="0">
                <a:latin typeface="Arial"/>
                <a:cs typeface="Arial"/>
              </a:rPr>
              <a:t>например:</a:t>
            </a:r>
            <a:endParaRPr sz="1400" dirty="0">
              <a:latin typeface="Arial"/>
              <a:cs typeface="Arial"/>
            </a:endParaRPr>
          </a:p>
          <a:p>
            <a:pPr marL="289560" marR="108585" indent="-198120">
              <a:lnSpc>
                <a:spcPts val="1680"/>
              </a:lnSpc>
              <a:spcBef>
                <a:spcPts val="50"/>
              </a:spcBef>
              <a:buFont typeface="Wingdings"/>
              <a:buChar char=""/>
              <a:tabLst>
                <a:tab pos="279400" algn="l"/>
              </a:tabLst>
            </a:pPr>
            <a:r>
              <a:rPr sz="1400" spc="-15" dirty="0">
                <a:latin typeface="Arial"/>
                <a:cs typeface="Arial"/>
              </a:rPr>
              <a:t>доходы </a:t>
            </a:r>
            <a:r>
              <a:rPr sz="1400" spc="-20" dirty="0">
                <a:latin typeface="Arial"/>
                <a:cs typeface="Arial"/>
              </a:rPr>
              <a:t>от </a:t>
            </a:r>
            <a:r>
              <a:rPr sz="1400" spc="-10" dirty="0">
                <a:latin typeface="Arial"/>
                <a:cs typeface="Arial"/>
              </a:rPr>
              <a:t>использования  </a:t>
            </a:r>
            <a:r>
              <a:rPr sz="1400" spc="-5" dirty="0">
                <a:latin typeface="Arial"/>
                <a:cs typeface="Arial"/>
              </a:rPr>
              <a:t>имущества, </a:t>
            </a:r>
            <a:r>
              <a:rPr sz="1400" spc="-15" dirty="0">
                <a:latin typeface="Arial"/>
                <a:cs typeface="Arial"/>
              </a:rPr>
              <a:t>находящегося </a:t>
            </a:r>
            <a:r>
              <a:rPr sz="1400" dirty="0">
                <a:latin typeface="Arial"/>
                <a:cs typeface="Arial"/>
              </a:rPr>
              <a:t>в  </a:t>
            </a:r>
            <a:r>
              <a:rPr sz="1400" spc="-5" dirty="0">
                <a:latin typeface="Arial"/>
                <a:cs typeface="Arial"/>
              </a:rPr>
              <a:t>муниципальной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собственности;</a:t>
            </a:r>
            <a:endParaRPr sz="1400" dirty="0">
              <a:latin typeface="Arial"/>
              <a:cs typeface="Arial"/>
            </a:endParaRPr>
          </a:p>
          <a:p>
            <a:pPr marL="289560" indent="-198120">
              <a:lnSpc>
                <a:spcPts val="1625"/>
              </a:lnSpc>
              <a:buFont typeface="Wingdings"/>
              <a:buChar char=""/>
              <a:tabLst>
                <a:tab pos="279400" algn="l"/>
              </a:tabLst>
            </a:pPr>
            <a:r>
              <a:rPr sz="1400" spc="-15" dirty="0">
                <a:latin typeface="Arial"/>
                <a:cs typeface="Arial"/>
              </a:rPr>
              <a:t>доходы </a:t>
            </a:r>
            <a:r>
              <a:rPr sz="1400" spc="-20" dirty="0">
                <a:latin typeface="Arial"/>
                <a:cs typeface="Arial"/>
              </a:rPr>
              <a:t>от </a:t>
            </a:r>
            <a:r>
              <a:rPr sz="1400" dirty="0">
                <a:latin typeface="Arial"/>
                <a:cs typeface="Arial"/>
              </a:rPr>
              <a:t>оказания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платных</a:t>
            </a:r>
            <a:endParaRPr sz="1400" dirty="0">
              <a:latin typeface="Arial"/>
              <a:cs typeface="Arial"/>
            </a:endParaRPr>
          </a:p>
          <a:p>
            <a:pPr marL="289560" marR="371475" indent="-635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услуг (работ)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компенсации  </a:t>
            </a:r>
            <a:r>
              <a:rPr sz="1400" spc="-15" dirty="0">
                <a:latin typeface="Arial"/>
                <a:cs typeface="Arial"/>
              </a:rPr>
              <a:t>затрат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государства;</a:t>
            </a:r>
            <a:endParaRPr sz="1400" dirty="0">
              <a:latin typeface="Arial"/>
              <a:cs typeface="Arial"/>
            </a:endParaRPr>
          </a:p>
          <a:p>
            <a:pPr marL="289560" marR="146050" indent="-198120">
              <a:lnSpc>
                <a:spcPts val="1680"/>
              </a:lnSpc>
              <a:spcBef>
                <a:spcPts val="50"/>
              </a:spcBef>
              <a:buFont typeface="Wingdings"/>
              <a:buChar char=""/>
              <a:tabLst>
                <a:tab pos="279400" algn="l"/>
              </a:tabLst>
            </a:pPr>
            <a:r>
              <a:rPr sz="1400" spc="-5" dirty="0">
                <a:latin typeface="Arial"/>
                <a:cs typeface="Arial"/>
              </a:rPr>
              <a:t>штрафы, санкции, </a:t>
            </a:r>
            <a:r>
              <a:rPr sz="1400" spc="-10" dirty="0">
                <a:latin typeface="Arial"/>
                <a:cs typeface="Arial"/>
              </a:rPr>
              <a:t>возмещение  </a:t>
            </a:r>
            <a:r>
              <a:rPr sz="1400" spc="-15" dirty="0">
                <a:latin typeface="Arial"/>
                <a:cs typeface="Arial"/>
              </a:rPr>
              <a:t>ущерба;</a:t>
            </a:r>
            <a:endParaRPr sz="1400" dirty="0">
              <a:latin typeface="Arial"/>
              <a:cs typeface="Arial"/>
            </a:endParaRPr>
          </a:p>
          <a:p>
            <a:pPr marL="289560" indent="-198120">
              <a:lnSpc>
                <a:spcPts val="1625"/>
              </a:lnSpc>
              <a:buFont typeface="Wingdings"/>
              <a:buChar char=""/>
              <a:tabLst>
                <a:tab pos="279400" algn="l"/>
              </a:tabLst>
            </a:pPr>
            <a:r>
              <a:rPr sz="1400" spc="-10" dirty="0">
                <a:latin typeface="Arial"/>
                <a:cs typeface="Arial"/>
              </a:rPr>
              <a:t>другие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215075" y="2865386"/>
            <a:ext cx="2700020" cy="3397885"/>
          </a:xfrm>
          <a:custGeom>
            <a:avLst/>
            <a:gdLst/>
            <a:ahLst/>
            <a:cxnLst/>
            <a:rect l="l" t="t" r="r" b="b"/>
            <a:pathLst>
              <a:path w="2700020" h="3397885">
                <a:moveTo>
                  <a:pt x="0" y="3397478"/>
                </a:moveTo>
                <a:lnTo>
                  <a:pt x="2699994" y="3397478"/>
                </a:lnTo>
                <a:lnTo>
                  <a:pt x="2699994" y="0"/>
                </a:lnTo>
                <a:lnTo>
                  <a:pt x="0" y="0"/>
                </a:lnTo>
                <a:lnTo>
                  <a:pt x="0" y="3397478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15075" y="2662859"/>
            <a:ext cx="2700020" cy="3600450"/>
          </a:xfrm>
          <a:custGeom>
            <a:avLst/>
            <a:gdLst/>
            <a:ahLst/>
            <a:cxnLst/>
            <a:rect l="l" t="t" r="r" b="b"/>
            <a:pathLst>
              <a:path w="2700020" h="3600450">
                <a:moveTo>
                  <a:pt x="0" y="0"/>
                </a:moveTo>
                <a:lnTo>
                  <a:pt x="2699994" y="0"/>
                </a:lnTo>
                <a:lnTo>
                  <a:pt x="2699994" y="3600005"/>
                </a:lnTo>
                <a:lnTo>
                  <a:pt x="0" y="360000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746707" y="2964108"/>
            <a:ext cx="10896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534670" algn="l"/>
              </a:tabLst>
            </a:pPr>
            <a:r>
              <a:rPr sz="1400" spc="-20" dirty="0">
                <a:latin typeface="Arial"/>
                <a:cs typeface="Arial"/>
              </a:rPr>
              <a:t>от	</a:t>
            </a:r>
            <a:r>
              <a:rPr sz="1400" spc="-10" dirty="0">
                <a:latin typeface="Arial"/>
                <a:cs typeface="Arial"/>
              </a:rPr>
              <a:t>других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306513" y="2964108"/>
            <a:ext cx="1135380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Поступления  </a:t>
            </a:r>
            <a:r>
              <a:rPr sz="1400" spc="-15" dirty="0">
                <a:latin typeface="Arial"/>
                <a:cs typeface="Arial"/>
              </a:rPr>
              <a:t>бюджетов  </a:t>
            </a:r>
            <a:r>
              <a:rPr sz="1400" dirty="0">
                <a:latin typeface="Arial"/>
                <a:cs typeface="Arial"/>
              </a:rPr>
              <a:t>т</a:t>
            </a:r>
            <a:r>
              <a:rPr sz="1400" spc="-15" dirty="0">
                <a:latin typeface="Arial"/>
                <a:cs typeface="Arial"/>
              </a:rPr>
              <a:t>р</a:t>
            </a:r>
            <a:r>
              <a:rPr sz="1400" spc="-5" dirty="0">
                <a:latin typeface="Arial"/>
                <a:cs typeface="Arial"/>
              </a:rPr>
              <a:t>а</a:t>
            </a:r>
            <a:r>
              <a:rPr sz="1400" spc="-10" dirty="0">
                <a:latin typeface="Arial"/>
                <a:cs typeface="Arial"/>
              </a:rPr>
              <a:t>н</a:t>
            </a:r>
            <a:r>
              <a:rPr sz="1400" spc="0" dirty="0">
                <a:latin typeface="Arial"/>
                <a:cs typeface="Arial"/>
              </a:rPr>
              <a:t>с</a:t>
            </a:r>
            <a:r>
              <a:rPr sz="1400" spc="-5" dirty="0">
                <a:latin typeface="Arial"/>
                <a:cs typeface="Arial"/>
              </a:rPr>
              <a:t>фе</a:t>
            </a:r>
            <a:r>
              <a:rPr sz="1400" spc="-50" dirty="0">
                <a:latin typeface="Arial"/>
                <a:cs typeface="Arial"/>
              </a:rPr>
              <a:t>р</a:t>
            </a:r>
            <a:r>
              <a:rPr sz="1400" dirty="0">
                <a:latin typeface="Arial"/>
                <a:cs typeface="Arial"/>
              </a:rPr>
              <a:t>т</a:t>
            </a:r>
            <a:r>
              <a:rPr sz="1400" spc="-5" dirty="0">
                <a:latin typeface="Arial"/>
                <a:cs typeface="Arial"/>
              </a:rPr>
              <a:t>ы</a:t>
            </a:r>
            <a:r>
              <a:rPr sz="1400" spc="-15" dirty="0">
                <a:latin typeface="Arial"/>
                <a:cs typeface="Arial"/>
              </a:rPr>
              <a:t>)</a:t>
            </a:r>
            <a:r>
              <a:rPr sz="1400" dirty="0">
                <a:latin typeface="Arial"/>
                <a:cs typeface="Arial"/>
              </a:rPr>
              <a:t>,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473896" y="3177543"/>
            <a:ext cx="136334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4795" marR="5080" indent="-26543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(</a:t>
            </a:r>
            <a:r>
              <a:rPr sz="1400" spc="-20" dirty="0">
                <a:latin typeface="Arial"/>
                <a:cs typeface="Arial"/>
              </a:rPr>
              <a:t>м</a:t>
            </a:r>
            <a:r>
              <a:rPr sz="1400" spc="-25" dirty="0">
                <a:latin typeface="Arial"/>
                <a:cs typeface="Arial"/>
              </a:rPr>
              <a:t>е</a:t>
            </a:r>
            <a:r>
              <a:rPr sz="1400" spc="0" dirty="0">
                <a:latin typeface="Arial"/>
                <a:cs typeface="Arial"/>
              </a:rPr>
              <a:t>ж</a:t>
            </a:r>
            <a:r>
              <a:rPr sz="1400" spc="-5" dirty="0">
                <a:latin typeface="Arial"/>
                <a:cs typeface="Arial"/>
              </a:rPr>
              <a:t>б</a:t>
            </a:r>
            <a:r>
              <a:rPr sz="1400" spc="-35" dirty="0">
                <a:latin typeface="Arial"/>
                <a:cs typeface="Arial"/>
              </a:rPr>
              <a:t>ю</a:t>
            </a:r>
            <a:r>
              <a:rPr sz="1400" spc="-5" dirty="0">
                <a:latin typeface="Arial"/>
                <a:cs typeface="Arial"/>
              </a:rPr>
              <a:t>дж</a:t>
            </a:r>
            <a:r>
              <a:rPr sz="1400" spc="-50" dirty="0">
                <a:latin typeface="Arial"/>
                <a:cs typeface="Arial"/>
              </a:rPr>
              <a:t>е</a:t>
            </a:r>
            <a:r>
              <a:rPr sz="1400" spc="-10" dirty="0">
                <a:latin typeface="Arial"/>
                <a:cs typeface="Arial"/>
              </a:rPr>
              <a:t>т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ы</a:t>
            </a:r>
            <a:r>
              <a:rPr sz="1400" dirty="0">
                <a:latin typeface="Arial"/>
                <a:cs typeface="Arial"/>
              </a:rPr>
              <a:t>е  </a:t>
            </a:r>
            <a:r>
              <a:rPr sz="1400" spc="-15" dirty="0">
                <a:latin typeface="Arial"/>
                <a:cs typeface="Arial"/>
              </a:rPr>
              <a:t>о</a:t>
            </a:r>
            <a:r>
              <a:rPr sz="1400" spc="-5" dirty="0">
                <a:latin typeface="Arial"/>
                <a:cs typeface="Arial"/>
              </a:rPr>
              <a:t>р</a:t>
            </a:r>
            <a:r>
              <a:rPr sz="1400" spc="-35" dirty="0">
                <a:latin typeface="Arial"/>
                <a:cs typeface="Arial"/>
              </a:rPr>
              <a:t>г</a:t>
            </a:r>
            <a:r>
              <a:rPr sz="1400" spc="-5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spc="-10" dirty="0">
                <a:latin typeface="Arial"/>
                <a:cs typeface="Arial"/>
              </a:rPr>
              <a:t>з</a:t>
            </a:r>
            <a:r>
              <a:rPr sz="1400" spc="-5" dirty="0">
                <a:latin typeface="Arial"/>
                <a:cs typeface="Arial"/>
              </a:rPr>
              <a:t>аций</a:t>
            </a:r>
            <a:r>
              <a:rPr sz="1400" dirty="0">
                <a:latin typeface="Arial"/>
                <a:cs typeface="Arial"/>
              </a:rPr>
              <a:t>,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306692" y="3604412"/>
            <a:ext cx="252793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граждан (кроме </a:t>
            </a:r>
            <a:r>
              <a:rPr sz="1400" spc="-10" dirty="0">
                <a:latin typeface="Arial"/>
                <a:cs typeface="Arial"/>
              </a:rPr>
              <a:t>налоговых </a:t>
            </a:r>
            <a:r>
              <a:rPr sz="1400" dirty="0">
                <a:latin typeface="Arial"/>
                <a:cs typeface="Arial"/>
              </a:rPr>
              <a:t>и  </a:t>
            </a:r>
            <a:r>
              <a:rPr sz="1400" spc="-5" dirty="0">
                <a:latin typeface="Arial"/>
                <a:cs typeface="Arial"/>
              </a:rPr>
              <a:t>неналоговых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доходов)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14287" y="2234819"/>
            <a:ext cx="2700655" cy="613410"/>
          </a:xfrm>
          <a:custGeom>
            <a:avLst/>
            <a:gdLst/>
            <a:ahLst/>
            <a:cxnLst/>
            <a:rect l="l" t="t" r="r" b="b"/>
            <a:pathLst>
              <a:path w="2700655" h="613410">
                <a:moveTo>
                  <a:pt x="0" y="0"/>
                </a:moveTo>
                <a:lnTo>
                  <a:pt x="2700566" y="0"/>
                </a:lnTo>
                <a:lnTo>
                  <a:pt x="2700566" y="612952"/>
                </a:lnTo>
                <a:lnTo>
                  <a:pt x="0" y="612952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14287" y="2234819"/>
            <a:ext cx="2700655" cy="613410"/>
          </a:xfrm>
          <a:custGeom>
            <a:avLst/>
            <a:gdLst/>
            <a:ahLst/>
            <a:cxnLst/>
            <a:rect l="l" t="t" r="r" b="b"/>
            <a:pathLst>
              <a:path w="2700655" h="613410">
                <a:moveTo>
                  <a:pt x="0" y="0"/>
                </a:moveTo>
                <a:lnTo>
                  <a:pt x="2700566" y="0"/>
                </a:lnTo>
                <a:lnTo>
                  <a:pt x="2700566" y="612952"/>
                </a:lnTo>
                <a:lnTo>
                  <a:pt x="0" y="612952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96561" y="2248171"/>
            <a:ext cx="15360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015" marR="5080" indent="-23495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Н</a:t>
            </a:r>
            <a:r>
              <a:rPr sz="1800" b="1" spc="-30" dirty="0">
                <a:latin typeface="Arial"/>
                <a:cs typeface="Arial"/>
              </a:rPr>
              <a:t>А</a:t>
            </a:r>
            <a:r>
              <a:rPr sz="1800" b="1" spc="-5" dirty="0">
                <a:latin typeface="Arial"/>
                <a:cs typeface="Arial"/>
              </a:rPr>
              <a:t>Л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-25" dirty="0">
                <a:latin typeface="Arial"/>
                <a:cs typeface="Arial"/>
              </a:rPr>
              <a:t>Г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-5" dirty="0">
                <a:latin typeface="Arial"/>
                <a:cs typeface="Arial"/>
              </a:rPr>
              <a:t>В</a:t>
            </a:r>
            <a:r>
              <a:rPr sz="1800" b="1" dirty="0">
                <a:latin typeface="Arial"/>
                <a:cs typeface="Arial"/>
              </a:rPr>
              <a:t>ЫЕ  </a:t>
            </a:r>
            <a:r>
              <a:rPr sz="1800" b="1" spc="-25" dirty="0">
                <a:latin typeface="Arial"/>
                <a:cs typeface="Arial"/>
              </a:rPr>
              <a:t>ДОХОДЫ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060001" y="2250452"/>
            <a:ext cx="3024505" cy="613410"/>
          </a:xfrm>
          <a:prstGeom prst="rect">
            <a:avLst/>
          </a:prstGeom>
          <a:solidFill>
            <a:srgbClr val="CBF2F7"/>
          </a:solidFill>
          <a:ln w="26187">
            <a:solidFill>
              <a:srgbClr val="6F6FBC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991235" marR="589915" indent="-393700">
              <a:lnSpc>
                <a:spcPct val="100000"/>
              </a:lnSpc>
              <a:spcBef>
                <a:spcPts val="204"/>
              </a:spcBef>
            </a:pPr>
            <a:r>
              <a:rPr sz="1800" b="1" spc="-5" dirty="0">
                <a:latin typeface="Arial"/>
                <a:cs typeface="Arial"/>
              </a:rPr>
              <a:t>НЕН</a:t>
            </a:r>
            <a:r>
              <a:rPr sz="1800" b="1" spc="-30" dirty="0">
                <a:latin typeface="Arial"/>
                <a:cs typeface="Arial"/>
              </a:rPr>
              <a:t>А</a:t>
            </a:r>
            <a:r>
              <a:rPr sz="1800" b="1" spc="-5" dirty="0">
                <a:latin typeface="Arial"/>
                <a:cs typeface="Arial"/>
              </a:rPr>
              <a:t>Л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-25" dirty="0">
                <a:latin typeface="Arial"/>
                <a:cs typeface="Arial"/>
              </a:rPr>
              <a:t>Г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-5" dirty="0">
                <a:latin typeface="Arial"/>
                <a:cs typeface="Arial"/>
              </a:rPr>
              <a:t>В</a:t>
            </a:r>
            <a:r>
              <a:rPr sz="1800" b="1" dirty="0">
                <a:latin typeface="Arial"/>
                <a:cs typeface="Arial"/>
              </a:rPr>
              <a:t>ЫЕ  </a:t>
            </a:r>
            <a:r>
              <a:rPr sz="1800" b="1" spc="-25" dirty="0">
                <a:latin typeface="Arial"/>
                <a:cs typeface="Arial"/>
              </a:rPr>
              <a:t>ДОХОДЫ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215075" y="2253386"/>
            <a:ext cx="2700020" cy="612140"/>
          </a:xfrm>
          <a:custGeom>
            <a:avLst/>
            <a:gdLst/>
            <a:ahLst/>
            <a:cxnLst/>
            <a:rect l="l" t="t" r="r" b="b"/>
            <a:pathLst>
              <a:path w="2700020" h="612139">
                <a:moveTo>
                  <a:pt x="0" y="0"/>
                </a:moveTo>
                <a:lnTo>
                  <a:pt x="2699994" y="0"/>
                </a:lnTo>
                <a:lnTo>
                  <a:pt x="2699994" y="612000"/>
                </a:lnTo>
                <a:lnTo>
                  <a:pt x="0" y="61200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215075" y="2253386"/>
            <a:ext cx="2700020" cy="612140"/>
          </a:xfrm>
          <a:custGeom>
            <a:avLst/>
            <a:gdLst/>
            <a:ahLst/>
            <a:cxnLst/>
            <a:rect l="l" t="t" r="r" b="b"/>
            <a:pathLst>
              <a:path w="2700020" h="612139">
                <a:moveTo>
                  <a:pt x="0" y="0"/>
                </a:moveTo>
                <a:lnTo>
                  <a:pt x="2699994" y="0"/>
                </a:lnTo>
                <a:lnTo>
                  <a:pt x="2699994" y="612000"/>
                </a:lnTo>
                <a:lnTo>
                  <a:pt x="0" y="6120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6215075" y="2253386"/>
            <a:ext cx="2700020" cy="612140"/>
          </a:xfrm>
          <a:prstGeom prst="rect">
            <a:avLst/>
          </a:prstGeom>
          <a:solidFill>
            <a:srgbClr val="92D050"/>
          </a:solidFill>
          <a:ln w="25400">
            <a:solidFill>
              <a:srgbClr val="6F6FBC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472440" marR="277495" indent="-189230">
              <a:lnSpc>
                <a:spcPct val="100000"/>
              </a:lnSpc>
              <a:spcBef>
                <a:spcPts val="200"/>
              </a:spcBef>
            </a:pPr>
            <a:r>
              <a:rPr sz="1800" b="1" dirty="0">
                <a:latin typeface="Arial"/>
                <a:cs typeface="Arial"/>
              </a:rPr>
              <a:t>БЕЗ</a:t>
            </a:r>
            <a:r>
              <a:rPr sz="1800" b="1" spc="-55" dirty="0">
                <a:latin typeface="Arial"/>
                <a:cs typeface="Arial"/>
              </a:rPr>
              <a:t>В</a:t>
            </a:r>
            <a:r>
              <a:rPr sz="1800" b="1" dirty="0">
                <a:latin typeface="Arial"/>
                <a:cs typeface="Arial"/>
              </a:rPr>
              <a:t>ОЗ</a:t>
            </a:r>
            <a:r>
              <a:rPr sz="1800" b="1" spc="-5" dirty="0">
                <a:latin typeface="Arial"/>
                <a:cs typeface="Arial"/>
              </a:rPr>
              <a:t>МЕ</a:t>
            </a:r>
            <a:r>
              <a:rPr sz="1800" b="1" dirty="0">
                <a:latin typeface="Arial"/>
                <a:cs typeface="Arial"/>
              </a:rPr>
              <a:t>ЗД</a:t>
            </a:r>
            <a:r>
              <a:rPr sz="1800" b="1" spc="-5" dirty="0">
                <a:latin typeface="Arial"/>
                <a:cs typeface="Arial"/>
              </a:rPr>
              <a:t>Н</a:t>
            </a:r>
            <a:r>
              <a:rPr sz="1800" b="1" dirty="0">
                <a:latin typeface="Arial"/>
                <a:cs typeface="Arial"/>
              </a:rPr>
              <a:t>ЫЕ  </a:t>
            </a:r>
            <a:r>
              <a:rPr sz="1800" b="1" spc="-10" dirty="0">
                <a:latin typeface="Arial"/>
                <a:cs typeface="Arial"/>
              </a:rPr>
              <a:t>ПОСТУПЛЕНИЯ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428728" y="2018987"/>
            <a:ext cx="6287135" cy="1905"/>
          </a:xfrm>
          <a:custGeom>
            <a:avLst/>
            <a:gdLst/>
            <a:ahLst/>
            <a:cxnLst/>
            <a:rect l="l" t="t" r="r" b="b"/>
            <a:pathLst>
              <a:path w="6287134" h="1905">
                <a:moveTo>
                  <a:pt x="0" y="0"/>
                </a:moveTo>
                <a:lnTo>
                  <a:pt x="6286538" y="1587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445171" y="2020420"/>
            <a:ext cx="635" cy="186690"/>
          </a:xfrm>
          <a:custGeom>
            <a:avLst/>
            <a:gdLst/>
            <a:ahLst/>
            <a:cxnLst/>
            <a:rect l="l" t="t" r="r" b="b"/>
            <a:pathLst>
              <a:path w="634" h="186689">
                <a:moveTo>
                  <a:pt x="171" y="-14287"/>
                </a:moveTo>
                <a:lnTo>
                  <a:pt x="171" y="200583"/>
                </a:lnTo>
              </a:path>
            </a:pathLst>
          </a:custGeom>
          <a:ln w="2891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395314" y="2120902"/>
            <a:ext cx="100330" cy="86360"/>
          </a:xfrm>
          <a:custGeom>
            <a:avLst/>
            <a:gdLst/>
            <a:ahLst/>
            <a:cxnLst/>
            <a:rect l="l" t="t" r="r" b="b"/>
            <a:pathLst>
              <a:path w="100330" h="86360">
                <a:moveTo>
                  <a:pt x="0" y="0"/>
                </a:moveTo>
                <a:lnTo>
                  <a:pt x="49847" y="85813"/>
                </a:lnTo>
                <a:lnTo>
                  <a:pt x="100012" y="177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702002" y="2018987"/>
            <a:ext cx="1905" cy="186055"/>
          </a:xfrm>
          <a:custGeom>
            <a:avLst/>
            <a:gdLst/>
            <a:ahLst/>
            <a:cxnLst/>
            <a:rect l="l" t="t" r="r" b="b"/>
            <a:pathLst>
              <a:path w="1904" h="186055">
                <a:moveTo>
                  <a:pt x="692" y="-14287"/>
                </a:moveTo>
                <a:lnTo>
                  <a:pt x="692" y="200317"/>
                </a:lnTo>
              </a:path>
            </a:pathLst>
          </a:custGeom>
          <a:ln w="2995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652640" y="2118913"/>
            <a:ext cx="100330" cy="86360"/>
          </a:xfrm>
          <a:custGeom>
            <a:avLst/>
            <a:gdLst/>
            <a:ahLst/>
            <a:cxnLst/>
            <a:rect l="l" t="t" r="r" b="b"/>
            <a:pathLst>
              <a:path w="100329" h="86360">
                <a:moveTo>
                  <a:pt x="100012" y="749"/>
                </a:moveTo>
                <a:lnTo>
                  <a:pt x="49364" y="86093"/>
                </a:lnTo>
                <a:lnTo>
                  <a:pt x="0" y="0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582521" y="2018987"/>
            <a:ext cx="1905" cy="186055"/>
          </a:xfrm>
          <a:custGeom>
            <a:avLst/>
            <a:gdLst/>
            <a:ahLst/>
            <a:cxnLst/>
            <a:rect l="l" t="t" r="r" b="b"/>
            <a:pathLst>
              <a:path w="1904" h="186055">
                <a:moveTo>
                  <a:pt x="692" y="-14287"/>
                </a:moveTo>
                <a:lnTo>
                  <a:pt x="692" y="200317"/>
                </a:lnTo>
              </a:path>
            </a:pathLst>
          </a:custGeom>
          <a:ln w="2995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533160" y="2118913"/>
            <a:ext cx="100330" cy="86360"/>
          </a:xfrm>
          <a:custGeom>
            <a:avLst/>
            <a:gdLst/>
            <a:ahLst/>
            <a:cxnLst/>
            <a:rect l="l" t="t" r="r" b="b"/>
            <a:pathLst>
              <a:path w="100329" h="86360">
                <a:moveTo>
                  <a:pt x="100012" y="749"/>
                </a:moveTo>
                <a:lnTo>
                  <a:pt x="49364" y="86093"/>
                </a:lnTo>
                <a:lnTo>
                  <a:pt x="0" y="0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301279" y="1457184"/>
            <a:ext cx="5391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Bookman Old Style"/>
                <a:cs typeface="Bookman Old Style"/>
              </a:rPr>
              <a:t>Бюджет</a:t>
            </a:r>
            <a:endParaRPr sz="900">
              <a:latin typeface="Bookman Old Style"/>
              <a:cs typeface="Bookman Old Sty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55803" y="2182423"/>
            <a:ext cx="2664460" cy="4431665"/>
          </a:xfrm>
          <a:custGeom>
            <a:avLst/>
            <a:gdLst/>
            <a:ahLst/>
            <a:cxnLst/>
            <a:rect l="l" t="t" r="r" b="b"/>
            <a:pathLst>
              <a:path w="2664460" h="4431665">
                <a:moveTo>
                  <a:pt x="2220239" y="0"/>
                </a:moveTo>
                <a:lnTo>
                  <a:pt x="444055" y="0"/>
                </a:lnTo>
                <a:lnTo>
                  <a:pt x="395669" y="2605"/>
                </a:lnTo>
                <a:lnTo>
                  <a:pt x="348793" y="10241"/>
                </a:lnTo>
                <a:lnTo>
                  <a:pt x="303697" y="22637"/>
                </a:lnTo>
                <a:lnTo>
                  <a:pt x="260653" y="39522"/>
                </a:lnTo>
                <a:lnTo>
                  <a:pt x="219930" y="60625"/>
                </a:lnTo>
                <a:lnTo>
                  <a:pt x="181800" y="85675"/>
                </a:lnTo>
                <a:lnTo>
                  <a:pt x="146533" y="114401"/>
                </a:lnTo>
                <a:lnTo>
                  <a:pt x="114401" y="146533"/>
                </a:lnTo>
                <a:lnTo>
                  <a:pt x="85675" y="181800"/>
                </a:lnTo>
                <a:lnTo>
                  <a:pt x="60625" y="219930"/>
                </a:lnTo>
                <a:lnTo>
                  <a:pt x="39522" y="260653"/>
                </a:lnTo>
                <a:lnTo>
                  <a:pt x="22637" y="303697"/>
                </a:lnTo>
                <a:lnTo>
                  <a:pt x="10241" y="348793"/>
                </a:lnTo>
                <a:lnTo>
                  <a:pt x="2605" y="395669"/>
                </a:lnTo>
                <a:lnTo>
                  <a:pt x="0" y="444055"/>
                </a:lnTo>
                <a:lnTo>
                  <a:pt x="0" y="3987507"/>
                </a:lnTo>
                <a:lnTo>
                  <a:pt x="2605" y="4035891"/>
                </a:lnTo>
                <a:lnTo>
                  <a:pt x="10241" y="4082765"/>
                </a:lnTo>
                <a:lnTo>
                  <a:pt x="22637" y="4127860"/>
                </a:lnTo>
                <a:lnTo>
                  <a:pt x="39522" y="4170904"/>
                </a:lnTo>
                <a:lnTo>
                  <a:pt x="60625" y="4211627"/>
                </a:lnTo>
                <a:lnTo>
                  <a:pt x="85675" y="4249757"/>
                </a:lnTo>
                <a:lnTo>
                  <a:pt x="114401" y="4285024"/>
                </a:lnTo>
                <a:lnTo>
                  <a:pt x="146533" y="4317157"/>
                </a:lnTo>
                <a:lnTo>
                  <a:pt x="181800" y="4345884"/>
                </a:lnTo>
                <a:lnTo>
                  <a:pt x="219930" y="4370935"/>
                </a:lnTo>
                <a:lnTo>
                  <a:pt x="260653" y="4392038"/>
                </a:lnTo>
                <a:lnTo>
                  <a:pt x="303697" y="4408924"/>
                </a:lnTo>
                <a:lnTo>
                  <a:pt x="348793" y="4421320"/>
                </a:lnTo>
                <a:lnTo>
                  <a:pt x="395669" y="4428957"/>
                </a:lnTo>
                <a:lnTo>
                  <a:pt x="444055" y="4431563"/>
                </a:lnTo>
                <a:lnTo>
                  <a:pt x="2220239" y="4431563"/>
                </a:lnTo>
                <a:lnTo>
                  <a:pt x="2268624" y="4428957"/>
                </a:lnTo>
                <a:lnTo>
                  <a:pt x="2315501" y="4421320"/>
                </a:lnTo>
                <a:lnTo>
                  <a:pt x="2360597" y="4408924"/>
                </a:lnTo>
                <a:lnTo>
                  <a:pt x="2403641" y="4392038"/>
                </a:lnTo>
                <a:lnTo>
                  <a:pt x="2444364" y="4370935"/>
                </a:lnTo>
                <a:lnTo>
                  <a:pt x="2482494" y="4345884"/>
                </a:lnTo>
                <a:lnTo>
                  <a:pt x="2517761" y="4317157"/>
                </a:lnTo>
                <a:lnTo>
                  <a:pt x="2549892" y="4285024"/>
                </a:lnTo>
                <a:lnTo>
                  <a:pt x="2578619" y="4249757"/>
                </a:lnTo>
                <a:lnTo>
                  <a:pt x="2603669" y="4211627"/>
                </a:lnTo>
                <a:lnTo>
                  <a:pt x="2624772" y="4170904"/>
                </a:lnTo>
                <a:lnTo>
                  <a:pt x="2641657" y="4127860"/>
                </a:lnTo>
                <a:lnTo>
                  <a:pt x="2654053" y="4082765"/>
                </a:lnTo>
                <a:lnTo>
                  <a:pt x="2661689" y="4035891"/>
                </a:lnTo>
                <a:lnTo>
                  <a:pt x="2664294" y="3987507"/>
                </a:lnTo>
                <a:lnTo>
                  <a:pt x="2664294" y="444055"/>
                </a:lnTo>
                <a:lnTo>
                  <a:pt x="2661689" y="395669"/>
                </a:lnTo>
                <a:lnTo>
                  <a:pt x="2654053" y="348793"/>
                </a:lnTo>
                <a:lnTo>
                  <a:pt x="2641657" y="303697"/>
                </a:lnTo>
                <a:lnTo>
                  <a:pt x="2624772" y="260653"/>
                </a:lnTo>
                <a:lnTo>
                  <a:pt x="2603669" y="219930"/>
                </a:lnTo>
                <a:lnTo>
                  <a:pt x="2578619" y="181800"/>
                </a:lnTo>
                <a:lnTo>
                  <a:pt x="2549892" y="146533"/>
                </a:lnTo>
                <a:lnTo>
                  <a:pt x="2517761" y="114401"/>
                </a:lnTo>
                <a:lnTo>
                  <a:pt x="2482494" y="85675"/>
                </a:lnTo>
                <a:lnTo>
                  <a:pt x="2444364" y="60625"/>
                </a:lnTo>
                <a:lnTo>
                  <a:pt x="2403641" y="39522"/>
                </a:lnTo>
                <a:lnTo>
                  <a:pt x="2360597" y="22637"/>
                </a:lnTo>
                <a:lnTo>
                  <a:pt x="2315501" y="10241"/>
                </a:lnTo>
                <a:lnTo>
                  <a:pt x="2268624" y="2605"/>
                </a:lnTo>
                <a:lnTo>
                  <a:pt x="2220239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55803" y="2182423"/>
            <a:ext cx="2664460" cy="4431665"/>
          </a:xfrm>
          <a:custGeom>
            <a:avLst/>
            <a:gdLst/>
            <a:ahLst/>
            <a:cxnLst/>
            <a:rect l="l" t="t" r="r" b="b"/>
            <a:pathLst>
              <a:path w="2664460" h="4431665">
                <a:moveTo>
                  <a:pt x="0" y="444055"/>
                </a:moveTo>
                <a:lnTo>
                  <a:pt x="2605" y="395669"/>
                </a:lnTo>
                <a:lnTo>
                  <a:pt x="10241" y="348793"/>
                </a:lnTo>
                <a:lnTo>
                  <a:pt x="22637" y="303697"/>
                </a:lnTo>
                <a:lnTo>
                  <a:pt x="39522" y="260653"/>
                </a:lnTo>
                <a:lnTo>
                  <a:pt x="60625" y="219930"/>
                </a:lnTo>
                <a:lnTo>
                  <a:pt x="85675" y="181800"/>
                </a:lnTo>
                <a:lnTo>
                  <a:pt x="114401" y="146533"/>
                </a:lnTo>
                <a:lnTo>
                  <a:pt x="146533" y="114401"/>
                </a:lnTo>
                <a:lnTo>
                  <a:pt x="181800" y="85675"/>
                </a:lnTo>
                <a:lnTo>
                  <a:pt x="219930" y="60625"/>
                </a:lnTo>
                <a:lnTo>
                  <a:pt x="260653" y="39522"/>
                </a:lnTo>
                <a:lnTo>
                  <a:pt x="303697" y="22637"/>
                </a:lnTo>
                <a:lnTo>
                  <a:pt x="348793" y="10241"/>
                </a:lnTo>
                <a:lnTo>
                  <a:pt x="395669" y="2605"/>
                </a:lnTo>
                <a:lnTo>
                  <a:pt x="444055" y="0"/>
                </a:lnTo>
                <a:lnTo>
                  <a:pt x="2220239" y="0"/>
                </a:lnTo>
                <a:lnTo>
                  <a:pt x="2268624" y="2605"/>
                </a:lnTo>
                <a:lnTo>
                  <a:pt x="2315501" y="10241"/>
                </a:lnTo>
                <a:lnTo>
                  <a:pt x="2360597" y="22637"/>
                </a:lnTo>
                <a:lnTo>
                  <a:pt x="2403641" y="39522"/>
                </a:lnTo>
                <a:lnTo>
                  <a:pt x="2444364" y="60625"/>
                </a:lnTo>
                <a:lnTo>
                  <a:pt x="2482494" y="85675"/>
                </a:lnTo>
                <a:lnTo>
                  <a:pt x="2517761" y="114401"/>
                </a:lnTo>
                <a:lnTo>
                  <a:pt x="2549892" y="146533"/>
                </a:lnTo>
                <a:lnTo>
                  <a:pt x="2578619" y="181800"/>
                </a:lnTo>
                <a:lnTo>
                  <a:pt x="2603669" y="219930"/>
                </a:lnTo>
                <a:lnTo>
                  <a:pt x="2624772" y="260653"/>
                </a:lnTo>
                <a:lnTo>
                  <a:pt x="2641657" y="303697"/>
                </a:lnTo>
                <a:lnTo>
                  <a:pt x="2654053" y="348793"/>
                </a:lnTo>
                <a:lnTo>
                  <a:pt x="2661689" y="395669"/>
                </a:lnTo>
                <a:lnTo>
                  <a:pt x="2664294" y="444055"/>
                </a:lnTo>
                <a:lnTo>
                  <a:pt x="2664294" y="3987507"/>
                </a:lnTo>
                <a:lnTo>
                  <a:pt x="2661689" y="4035891"/>
                </a:lnTo>
                <a:lnTo>
                  <a:pt x="2654053" y="4082765"/>
                </a:lnTo>
                <a:lnTo>
                  <a:pt x="2641657" y="4127860"/>
                </a:lnTo>
                <a:lnTo>
                  <a:pt x="2624772" y="4170904"/>
                </a:lnTo>
                <a:lnTo>
                  <a:pt x="2603669" y="4211627"/>
                </a:lnTo>
                <a:lnTo>
                  <a:pt x="2578619" y="4249757"/>
                </a:lnTo>
                <a:lnTo>
                  <a:pt x="2549892" y="4285024"/>
                </a:lnTo>
                <a:lnTo>
                  <a:pt x="2517761" y="4317157"/>
                </a:lnTo>
                <a:lnTo>
                  <a:pt x="2482494" y="4345884"/>
                </a:lnTo>
                <a:lnTo>
                  <a:pt x="2444364" y="4370935"/>
                </a:lnTo>
                <a:lnTo>
                  <a:pt x="2403641" y="4392038"/>
                </a:lnTo>
                <a:lnTo>
                  <a:pt x="2360597" y="4408924"/>
                </a:lnTo>
                <a:lnTo>
                  <a:pt x="2315501" y="4421320"/>
                </a:lnTo>
                <a:lnTo>
                  <a:pt x="2268624" y="4428957"/>
                </a:lnTo>
                <a:lnTo>
                  <a:pt x="2220239" y="4431563"/>
                </a:lnTo>
                <a:lnTo>
                  <a:pt x="444055" y="4431563"/>
                </a:lnTo>
                <a:lnTo>
                  <a:pt x="395669" y="4428957"/>
                </a:lnTo>
                <a:lnTo>
                  <a:pt x="348793" y="4421320"/>
                </a:lnTo>
                <a:lnTo>
                  <a:pt x="303697" y="4408924"/>
                </a:lnTo>
                <a:lnTo>
                  <a:pt x="260653" y="4392038"/>
                </a:lnTo>
                <a:lnTo>
                  <a:pt x="219930" y="4370935"/>
                </a:lnTo>
                <a:lnTo>
                  <a:pt x="181800" y="4345884"/>
                </a:lnTo>
                <a:lnTo>
                  <a:pt x="146533" y="4317157"/>
                </a:lnTo>
                <a:lnTo>
                  <a:pt x="114401" y="4285024"/>
                </a:lnTo>
                <a:lnTo>
                  <a:pt x="85675" y="4249757"/>
                </a:lnTo>
                <a:lnTo>
                  <a:pt x="60625" y="4211627"/>
                </a:lnTo>
                <a:lnTo>
                  <a:pt x="39522" y="4170904"/>
                </a:lnTo>
                <a:lnTo>
                  <a:pt x="22637" y="4127860"/>
                </a:lnTo>
                <a:lnTo>
                  <a:pt x="10241" y="4082765"/>
                </a:lnTo>
                <a:lnTo>
                  <a:pt x="2605" y="4035891"/>
                </a:lnTo>
                <a:lnTo>
                  <a:pt x="0" y="3987507"/>
                </a:lnTo>
                <a:lnTo>
                  <a:pt x="0" y="444055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0" y="132016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7046163" y="0"/>
                </a:lnTo>
                <a:lnTo>
                  <a:pt x="7087890" y="6730"/>
                </a:lnTo>
                <a:lnTo>
                  <a:pt x="7124130" y="25471"/>
                </a:lnTo>
                <a:lnTo>
                  <a:pt x="7152708" y="54049"/>
                </a:lnTo>
                <a:lnTo>
                  <a:pt x="7171449" y="90289"/>
                </a:lnTo>
                <a:lnTo>
                  <a:pt x="7178179" y="132016"/>
                </a:lnTo>
                <a:lnTo>
                  <a:pt x="7178179" y="660069"/>
                </a:lnTo>
                <a:lnTo>
                  <a:pt x="7171449" y="701797"/>
                </a:lnTo>
                <a:lnTo>
                  <a:pt x="7152708" y="738037"/>
                </a:lnTo>
                <a:lnTo>
                  <a:pt x="7124130" y="766614"/>
                </a:lnTo>
                <a:lnTo>
                  <a:pt x="7087890" y="785356"/>
                </a:lnTo>
                <a:lnTo>
                  <a:pt x="7046163" y="792086"/>
                </a:lnTo>
                <a:lnTo>
                  <a:pt x="132016" y="792086"/>
                </a:lnTo>
                <a:lnTo>
                  <a:pt x="90289" y="785356"/>
                </a:lnTo>
                <a:lnTo>
                  <a:pt x="54049" y="766614"/>
                </a:lnTo>
                <a:lnTo>
                  <a:pt x="25471" y="738037"/>
                </a:lnTo>
                <a:lnTo>
                  <a:pt x="6730" y="701797"/>
                </a:lnTo>
                <a:lnTo>
                  <a:pt x="0" y="660069"/>
                </a:lnTo>
                <a:lnTo>
                  <a:pt x="0" y="13201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503960" y="331472"/>
            <a:ext cx="393700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/>
              <a:t>ОСНОВНЫЕ</a:t>
            </a:r>
            <a:r>
              <a:rPr sz="2500" spc="-50" dirty="0"/>
              <a:t> </a:t>
            </a:r>
            <a:r>
              <a:rPr sz="2500" spc="-5" dirty="0"/>
              <a:t>ПОНЯТИЯ</a:t>
            </a:r>
            <a:endParaRPr sz="2500"/>
          </a:p>
        </p:txBody>
      </p:sp>
      <p:sp>
        <p:nvSpPr>
          <p:cNvPr id="16" name="object 16"/>
          <p:cNvSpPr txBox="1"/>
          <p:nvPr/>
        </p:nvSpPr>
        <p:spPr>
          <a:xfrm>
            <a:off x="400938" y="1079660"/>
            <a:ext cx="8340725" cy="7581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299"/>
              </a:lnSpc>
              <a:spcBef>
                <a:spcPts val="90"/>
              </a:spcBef>
            </a:pPr>
            <a:r>
              <a:rPr sz="1600" b="1" spc="-10" dirty="0">
                <a:solidFill>
                  <a:srgbClr val="C00000"/>
                </a:solidFill>
                <a:latin typeface="Bookman Old Style"/>
                <a:cs typeface="Bookman Old Style"/>
              </a:rPr>
              <a:t>МЕЖБЮДЖЕТНЫЕ ТРАНСФЕРТЫ </a:t>
            </a:r>
            <a:r>
              <a:rPr sz="1600" spc="-5" dirty="0">
                <a:latin typeface="Arial"/>
                <a:cs typeface="Arial"/>
              </a:rPr>
              <a:t>- </a:t>
            </a:r>
            <a:r>
              <a:rPr sz="1600" spc="-10" dirty="0">
                <a:latin typeface="Arial"/>
                <a:cs typeface="Arial"/>
              </a:rPr>
              <a:t>средства, </a:t>
            </a:r>
            <a:r>
              <a:rPr sz="1600" spc="-15" dirty="0">
                <a:latin typeface="Arial"/>
                <a:cs typeface="Arial"/>
              </a:rPr>
              <a:t>предоставляемые одним </a:t>
            </a:r>
            <a:r>
              <a:rPr sz="1600" spc="-20" dirty="0">
                <a:latin typeface="Arial"/>
                <a:cs typeface="Arial"/>
              </a:rPr>
              <a:t>бюджетом  </a:t>
            </a:r>
            <a:r>
              <a:rPr sz="1600" spc="-15" dirty="0">
                <a:latin typeface="Arial"/>
                <a:cs typeface="Arial"/>
              </a:rPr>
              <a:t>бюджетной </a:t>
            </a:r>
            <a:r>
              <a:rPr sz="1600" spc="-10" dirty="0">
                <a:latin typeface="Arial"/>
                <a:cs typeface="Arial"/>
              </a:rPr>
              <a:t>системы </a:t>
            </a:r>
            <a:r>
              <a:rPr sz="1600" spc="-15" dirty="0">
                <a:latin typeface="Arial"/>
                <a:cs typeface="Arial"/>
              </a:rPr>
              <a:t>Российской Федерации другому бюджету бюджетной </a:t>
            </a:r>
            <a:r>
              <a:rPr sz="1600" spc="-10" dirty="0">
                <a:latin typeface="Arial"/>
                <a:cs typeface="Arial"/>
              </a:rPr>
              <a:t>системы  </a:t>
            </a:r>
            <a:r>
              <a:rPr sz="1600" spc="-15" dirty="0">
                <a:latin typeface="Arial"/>
                <a:cs typeface="Arial"/>
              </a:rPr>
              <a:t>Российской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Федерации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239858" y="3307448"/>
            <a:ext cx="2664282" cy="100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39852" y="3307440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68008"/>
                </a:moveTo>
                <a:lnTo>
                  <a:pt x="44662" y="162006"/>
                </a:lnTo>
                <a:lnTo>
                  <a:pt x="84796" y="145069"/>
                </a:lnTo>
                <a:lnTo>
                  <a:pt x="118798" y="118798"/>
                </a:lnTo>
                <a:lnTo>
                  <a:pt x="145069" y="84796"/>
                </a:lnTo>
                <a:lnTo>
                  <a:pt x="162006" y="44662"/>
                </a:lnTo>
                <a:lnTo>
                  <a:pt x="168008" y="0"/>
                </a:lnTo>
                <a:lnTo>
                  <a:pt x="2496299" y="0"/>
                </a:lnTo>
                <a:lnTo>
                  <a:pt x="2502299" y="44662"/>
                </a:lnTo>
                <a:lnTo>
                  <a:pt x="2519234" y="84796"/>
                </a:lnTo>
                <a:lnTo>
                  <a:pt x="2545502" y="118798"/>
                </a:lnTo>
                <a:lnTo>
                  <a:pt x="2579502" y="145069"/>
                </a:lnTo>
                <a:lnTo>
                  <a:pt x="2619633" y="162006"/>
                </a:lnTo>
                <a:lnTo>
                  <a:pt x="2664294" y="168008"/>
                </a:lnTo>
                <a:lnTo>
                  <a:pt x="2664294" y="840003"/>
                </a:lnTo>
                <a:lnTo>
                  <a:pt x="2619633" y="846004"/>
                </a:lnTo>
                <a:lnTo>
                  <a:pt x="2579502" y="862941"/>
                </a:lnTo>
                <a:lnTo>
                  <a:pt x="2545502" y="889212"/>
                </a:lnTo>
                <a:lnTo>
                  <a:pt x="2519234" y="923215"/>
                </a:lnTo>
                <a:lnTo>
                  <a:pt x="2502299" y="963349"/>
                </a:lnTo>
                <a:lnTo>
                  <a:pt x="2496299" y="1008011"/>
                </a:lnTo>
                <a:lnTo>
                  <a:pt x="168008" y="1008011"/>
                </a:lnTo>
                <a:lnTo>
                  <a:pt x="162006" y="963349"/>
                </a:lnTo>
                <a:lnTo>
                  <a:pt x="145069" y="923215"/>
                </a:lnTo>
                <a:lnTo>
                  <a:pt x="118798" y="889212"/>
                </a:lnTo>
                <a:lnTo>
                  <a:pt x="84796" y="862941"/>
                </a:lnTo>
                <a:lnTo>
                  <a:pt x="44662" y="846004"/>
                </a:lnTo>
                <a:lnTo>
                  <a:pt x="0" y="840003"/>
                </a:lnTo>
                <a:lnTo>
                  <a:pt x="0" y="168008"/>
                </a:lnTo>
                <a:close/>
              </a:path>
            </a:pathLst>
          </a:custGeom>
          <a:ln w="38099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638830" y="3453166"/>
            <a:ext cx="186499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Arial"/>
                <a:cs typeface="Arial"/>
              </a:rPr>
              <a:t>Предоставляются </a:t>
            </a:r>
            <a:r>
              <a:rPr sz="1400" dirty="0">
                <a:latin typeface="Arial"/>
                <a:cs typeface="Arial"/>
              </a:rPr>
              <a:t>на  </a:t>
            </a:r>
            <a:r>
              <a:rPr sz="1400" spc="-15" dirty="0">
                <a:latin typeface="Arial"/>
                <a:cs typeface="Arial"/>
              </a:rPr>
              <a:t>безвозмездной </a:t>
            </a:r>
            <a:r>
              <a:rPr sz="1400" dirty="0">
                <a:latin typeface="Arial"/>
                <a:cs typeface="Arial"/>
              </a:rPr>
              <a:t>и  </a:t>
            </a:r>
            <a:r>
              <a:rPr sz="1400" spc="-15" dirty="0">
                <a:latin typeface="Arial"/>
                <a:cs typeface="Arial"/>
              </a:rPr>
              <a:t>безвозвратной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основе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266020" y="4351782"/>
            <a:ext cx="2663996" cy="10081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66016" y="4351773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33388"/>
                </a:moveTo>
                <a:lnTo>
                  <a:pt x="42157" y="126588"/>
                </a:lnTo>
                <a:lnTo>
                  <a:pt x="78773" y="107653"/>
                </a:lnTo>
                <a:lnTo>
                  <a:pt x="107649" y="78779"/>
                </a:lnTo>
                <a:lnTo>
                  <a:pt x="126587" y="42162"/>
                </a:lnTo>
                <a:lnTo>
                  <a:pt x="133388" y="0"/>
                </a:lnTo>
                <a:lnTo>
                  <a:pt x="2530614" y="0"/>
                </a:lnTo>
                <a:lnTo>
                  <a:pt x="2537414" y="42162"/>
                </a:lnTo>
                <a:lnTo>
                  <a:pt x="2556349" y="78779"/>
                </a:lnTo>
                <a:lnTo>
                  <a:pt x="2585223" y="107653"/>
                </a:lnTo>
                <a:lnTo>
                  <a:pt x="2621840" y="126588"/>
                </a:lnTo>
                <a:lnTo>
                  <a:pt x="2664002" y="133388"/>
                </a:lnTo>
                <a:lnTo>
                  <a:pt x="2664002" y="874737"/>
                </a:lnTo>
                <a:lnTo>
                  <a:pt x="2621840" y="881537"/>
                </a:lnTo>
                <a:lnTo>
                  <a:pt x="2585223" y="900471"/>
                </a:lnTo>
                <a:lnTo>
                  <a:pt x="2556349" y="929344"/>
                </a:lnTo>
                <a:lnTo>
                  <a:pt x="2537414" y="965956"/>
                </a:lnTo>
                <a:lnTo>
                  <a:pt x="2530614" y="1008113"/>
                </a:lnTo>
                <a:lnTo>
                  <a:pt x="133388" y="1008113"/>
                </a:lnTo>
                <a:lnTo>
                  <a:pt x="126587" y="965956"/>
                </a:lnTo>
                <a:lnTo>
                  <a:pt x="107649" y="929344"/>
                </a:lnTo>
                <a:lnTo>
                  <a:pt x="78773" y="900471"/>
                </a:lnTo>
                <a:lnTo>
                  <a:pt x="42157" y="881537"/>
                </a:lnTo>
                <a:lnTo>
                  <a:pt x="0" y="874737"/>
                </a:lnTo>
                <a:lnTo>
                  <a:pt x="0" y="133388"/>
                </a:lnTo>
                <a:close/>
              </a:path>
            </a:pathLst>
          </a:custGeom>
          <a:ln w="2857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75863" y="5359895"/>
            <a:ext cx="2663990" cy="10079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275855" y="5359883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60489"/>
                </a:moveTo>
                <a:lnTo>
                  <a:pt x="50726" y="152307"/>
                </a:lnTo>
                <a:lnTo>
                  <a:pt x="94782" y="129523"/>
                </a:lnTo>
                <a:lnTo>
                  <a:pt x="129523" y="94782"/>
                </a:lnTo>
                <a:lnTo>
                  <a:pt x="152307" y="50726"/>
                </a:lnTo>
                <a:lnTo>
                  <a:pt x="160489" y="0"/>
                </a:lnTo>
                <a:lnTo>
                  <a:pt x="2503512" y="0"/>
                </a:lnTo>
                <a:lnTo>
                  <a:pt x="2511695" y="50726"/>
                </a:lnTo>
                <a:lnTo>
                  <a:pt x="2534478" y="94782"/>
                </a:lnTo>
                <a:lnTo>
                  <a:pt x="2569220" y="129523"/>
                </a:lnTo>
                <a:lnTo>
                  <a:pt x="2613276" y="152307"/>
                </a:lnTo>
                <a:lnTo>
                  <a:pt x="2664002" y="160489"/>
                </a:lnTo>
                <a:lnTo>
                  <a:pt x="2664002" y="847521"/>
                </a:lnTo>
                <a:lnTo>
                  <a:pt x="2613276" y="855703"/>
                </a:lnTo>
                <a:lnTo>
                  <a:pt x="2569220" y="878487"/>
                </a:lnTo>
                <a:lnTo>
                  <a:pt x="2534478" y="913229"/>
                </a:lnTo>
                <a:lnTo>
                  <a:pt x="2511695" y="957285"/>
                </a:lnTo>
                <a:lnTo>
                  <a:pt x="2503512" y="1008011"/>
                </a:lnTo>
                <a:lnTo>
                  <a:pt x="160489" y="1008011"/>
                </a:lnTo>
                <a:lnTo>
                  <a:pt x="152307" y="957285"/>
                </a:lnTo>
                <a:lnTo>
                  <a:pt x="129523" y="913229"/>
                </a:lnTo>
                <a:lnTo>
                  <a:pt x="94782" y="878487"/>
                </a:lnTo>
                <a:lnTo>
                  <a:pt x="50726" y="855703"/>
                </a:lnTo>
                <a:lnTo>
                  <a:pt x="0" y="847521"/>
                </a:lnTo>
                <a:lnTo>
                  <a:pt x="0" y="160489"/>
                </a:lnTo>
                <a:close/>
              </a:path>
            </a:pathLst>
          </a:custGeom>
          <a:ln w="28575">
            <a:solidFill>
              <a:srgbClr val="5B5B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469538" y="4307193"/>
            <a:ext cx="2256790" cy="200152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66700" marR="259079" algn="ctr">
              <a:lnSpc>
                <a:spcPct val="79800"/>
              </a:lnSpc>
              <a:spcBef>
                <a:spcPts val="535"/>
              </a:spcBef>
            </a:pPr>
            <a:r>
              <a:rPr sz="1400" spc="-170" dirty="0" err="1" smtClean="0">
                <a:latin typeface="Arial"/>
                <a:cs typeface="Arial"/>
              </a:rPr>
              <a:t>Предоставляются</a:t>
            </a:r>
            <a:r>
              <a:rPr sz="1400" spc="-170" dirty="0" smtClean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на  </a:t>
            </a:r>
            <a:r>
              <a:rPr sz="1400" spc="-5" dirty="0">
                <a:latin typeface="Arial"/>
                <a:cs typeface="Arial"/>
              </a:rPr>
              <a:t>финансирование</a:t>
            </a:r>
            <a:endParaRPr sz="1400" dirty="0">
              <a:latin typeface="Arial"/>
              <a:cs typeface="Arial"/>
            </a:endParaRPr>
          </a:p>
          <a:p>
            <a:pPr marL="215265">
              <a:lnSpc>
                <a:spcPts val="1255"/>
              </a:lnSpc>
            </a:pPr>
            <a:r>
              <a:rPr sz="1400" spc="-10" dirty="0">
                <a:latin typeface="Arial"/>
                <a:cs typeface="Arial"/>
              </a:rPr>
              <a:t>«переданных»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другим</a:t>
            </a:r>
            <a:endParaRPr sz="1400" dirty="0">
              <a:latin typeface="Arial"/>
              <a:cs typeface="Arial"/>
            </a:endParaRPr>
          </a:p>
          <a:p>
            <a:pPr marL="12700" marR="5080" indent="-1905" algn="ctr">
              <a:lnSpc>
                <a:spcPts val="1400"/>
              </a:lnSpc>
              <a:spcBef>
                <a:spcPts val="140"/>
              </a:spcBef>
            </a:pPr>
            <a:r>
              <a:rPr sz="1400" spc="-10" dirty="0">
                <a:latin typeface="Arial"/>
                <a:cs typeface="Arial"/>
              </a:rPr>
              <a:t>публично-правовым  </a:t>
            </a:r>
            <a:r>
              <a:rPr sz="1400" spc="-5" dirty="0">
                <a:latin typeface="Arial"/>
                <a:cs typeface="Arial"/>
              </a:rPr>
              <a:t>образованиям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полномочий</a:t>
            </a:r>
            <a:endParaRPr sz="1400" dirty="0">
              <a:latin typeface="Arial"/>
              <a:cs typeface="Arial"/>
            </a:endParaRPr>
          </a:p>
          <a:p>
            <a:pPr marL="276225" marR="252095" algn="ctr">
              <a:lnSpc>
                <a:spcPct val="83400"/>
              </a:lnSpc>
              <a:spcBef>
                <a:spcPts val="865"/>
              </a:spcBef>
            </a:pPr>
            <a:r>
              <a:rPr sz="1400" spc="-10" dirty="0">
                <a:latin typeface="Arial"/>
                <a:cs typeface="Arial"/>
              </a:rPr>
              <a:t>Предоставляются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на  условиях </a:t>
            </a:r>
            <a:r>
              <a:rPr sz="1400" i="1" spc="-15" dirty="0">
                <a:latin typeface="Arial"/>
                <a:cs typeface="Arial"/>
              </a:rPr>
              <a:t>долевого  </a:t>
            </a:r>
            <a:r>
              <a:rPr sz="1400" i="1" spc="-5" dirty="0">
                <a:latin typeface="Arial"/>
                <a:cs typeface="Arial"/>
              </a:rPr>
              <a:t>софинансирования  </a:t>
            </a:r>
            <a:r>
              <a:rPr sz="1400" i="1" spc="-10" dirty="0">
                <a:latin typeface="Arial"/>
                <a:cs typeface="Arial"/>
              </a:rPr>
              <a:t>расходов других  </a:t>
            </a:r>
            <a:r>
              <a:rPr sz="1400" i="1" spc="-5" dirty="0">
                <a:latin typeface="Arial"/>
                <a:cs typeface="Arial"/>
              </a:rPr>
              <a:t>бюджетов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371926" y="2979272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5" h="299720">
                <a:moveTo>
                  <a:pt x="432054" y="149567"/>
                </a:moveTo>
                <a:lnTo>
                  <a:pt x="0" y="149567"/>
                </a:lnTo>
                <a:lnTo>
                  <a:pt x="216027" y="299135"/>
                </a:lnTo>
                <a:lnTo>
                  <a:pt x="432054" y="149567"/>
                </a:lnTo>
                <a:close/>
              </a:path>
              <a:path w="432435" h="299720">
                <a:moveTo>
                  <a:pt x="324040" y="0"/>
                </a:moveTo>
                <a:lnTo>
                  <a:pt x="108013" y="0"/>
                </a:lnTo>
                <a:lnTo>
                  <a:pt x="108013" y="149567"/>
                </a:lnTo>
                <a:lnTo>
                  <a:pt x="324040" y="149567"/>
                </a:lnTo>
                <a:lnTo>
                  <a:pt x="32404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371926" y="2979272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5" h="299720">
                <a:moveTo>
                  <a:pt x="0" y="149567"/>
                </a:moveTo>
                <a:lnTo>
                  <a:pt x="108013" y="149567"/>
                </a:lnTo>
                <a:lnTo>
                  <a:pt x="108013" y="0"/>
                </a:lnTo>
                <a:lnTo>
                  <a:pt x="324040" y="0"/>
                </a:lnTo>
                <a:lnTo>
                  <a:pt x="324040" y="149567"/>
                </a:lnTo>
                <a:lnTo>
                  <a:pt x="432054" y="149567"/>
                </a:lnTo>
                <a:lnTo>
                  <a:pt x="216027" y="299135"/>
                </a:lnTo>
                <a:lnTo>
                  <a:pt x="0" y="149567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286116" y="2000234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1314145" y="0"/>
                </a:moveTo>
                <a:lnTo>
                  <a:pt x="1246519" y="644"/>
                </a:lnTo>
                <a:lnTo>
                  <a:pt x="1179781" y="2556"/>
                </a:lnTo>
                <a:lnTo>
                  <a:pt x="1114014" y="5706"/>
                </a:lnTo>
                <a:lnTo>
                  <a:pt x="1049299" y="10061"/>
                </a:lnTo>
                <a:lnTo>
                  <a:pt x="985720" y="15590"/>
                </a:lnTo>
                <a:lnTo>
                  <a:pt x="923359" y="22264"/>
                </a:lnTo>
                <a:lnTo>
                  <a:pt x="862299" y="30049"/>
                </a:lnTo>
                <a:lnTo>
                  <a:pt x="802621" y="38916"/>
                </a:lnTo>
                <a:lnTo>
                  <a:pt x="744410" y="48833"/>
                </a:lnTo>
                <a:lnTo>
                  <a:pt x="687746" y="59770"/>
                </a:lnTo>
                <a:lnTo>
                  <a:pt x="632714" y="71694"/>
                </a:lnTo>
                <a:lnTo>
                  <a:pt x="579395" y="84575"/>
                </a:lnTo>
                <a:lnTo>
                  <a:pt x="527872" y="98382"/>
                </a:lnTo>
                <a:lnTo>
                  <a:pt x="478227" y="113084"/>
                </a:lnTo>
                <a:lnTo>
                  <a:pt x="430544" y="128649"/>
                </a:lnTo>
                <a:lnTo>
                  <a:pt x="384905" y="145046"/>
                </a:lnTo>
                <a:lnTo>
                  <a:pt x="341392" y="162245"/>
                </a:lnTo>
                <a:lnTo>
                  <a:pt x="300087" y="180214"/>
                </a:lnTo>
                <a:lnTo>
                  <a:pt x="261074" y="198922"/>
                </a:lnTo>
                <a:lnTo>
                  <a:pt x="224436" y="218338"/>
                </a:lnTo>
                <a:lnTo>
                  <a:pt x="190253" y="238431"/>
                </a:lnTo>
                <a:lnTo>
                  <a:pt x="129589" y="280522"/>
                </a:lnTo>
                <a:lnTo>
                  <a:pt x="79742" y="324948"/>
                </a:lnTo>
                <a:lnTo>
                  <a:pt x="41372" y="371458"/>
                </a:lnTo>
                <a:lnTo>
                  <a:pt x="15141" y="419805"/>
                </a:lnTo>
                <a:lnTo>
                  <a:pt x="1709" y="469739"/>
                </a:lnTo>
                <a:lnTo>
                  <a:pt x="0" y="495223"/>
                </a:lnTo>
                <a:lnTo>
                  <a:pt x="1709" y="520708"/>
                </a:lnTo>
                <a:lnTo>
                  <a:pt x="15141" y="570642"/>
                </a:lnTo>
                <a:lnTo>
                  <a:pt x="41372" y="618988"/>
                </a:lnTo>
                <a:lnTo>
                  <a:pt x="79742" y="665499"/>
                </a:lnTo>
                <a:lnTo>
                  <a:pt x="129589" y="709924"/>
                </a:lnTo>
                <a:lnTo>
                  <a:pt x="190253" y="752016"/>
                </a:lnTo>
                <a:lnTo>
                  <a:pt x="224436" y="772109"/>
                </a:lnTo>
                <a:lnTo>
                  <a:pt x="261074" y="791525"/>
                </a:lnTo>
                <a:lnTo>
                  <a:pt x="300087" y="810233"/>
                </a:lnTo>
                <a:lnTo>
                  <a:pt x="341392" y="828202"/>
                </a:lnTo>
                <a:lnTo>
                  <a:pt x="384905" y="845400"/>
                </a:lnTo>
                <a:lnTo>
                  <a:pt x="430544" y="861798"/>
                </a:lnTo>
                <a:lnTo>
                  <a:pt x="478227" y="877363"/>
                </a:lnTo>
                <a:lnTo>
                  <a:pt x="527872" y="892064"/>
                </a:lnTo>
                <a:lnTo>
                  <a:pt x="579395" y="905871"/>
                </a:lnTo>
                <a:lnTo>
                  <a:pt x="632714" y="918753"/>
                </a:lnTo>
                <a:lnTo>
                  <a:pt x="687746" y="930677"/>
                </a:lnTo>
                <a:lnTo>
                  <a:pt x="744410" y="941613"/>
                </a:lnTo>
                <a:lnTo>
                  <a:pt x="802621" y="951530"/>
                </a:lnTo>
                <a:lnTo>
                  <a:pt x="862299" y="960397"/>
                </a:lnTo>
                <a:lnTo>
                  <a:pt x="923359" y="968183"/>
                </a:lnTo>
                <a:lnTo>
                  <a:pt x="985720" y="974856"/>
                </a:lnTo>
                <a:lnTo>
                  <a:pt x="1049299" y="980386"/>
                </a:lnTo>
                <a:lnTo>
                  <a:pt x="1114014" y="984741"/>
                </a:lnTo>
                <a:lnTo>
                  <a:pt x="1179781" y="987890"/>
                </a:lnTo>
                <a:lnTo>
                  <a:pt x="1246519" y="989803"/>
                </a:lnTo>
                <a:lnTo>
                  <a:pt x="1314145" y="990447"/>
                </a:lnTo>
                <a:lnTo>
                  <a:pt x="1381770" y="989803"/>
                </a:lnTo>
                <a:lnTo>
                  <a:pt x="1448508" y="987890"/>
                </a:lnTo>
                <a:lnTo>
                  <a:pt x="1514275" y="984741"/>
                </a:lnTo>
                <a:lnTo>
                  <a:pt x="1578990" y="980386"/>
                </a:lnTo>
                <a:lnTo>
                  <a:pt x="1642569" y="974856"/>
                </a:lnTo>
                <a:lnTo>
                  <a:pt x="1704930" y="968183"/>
                </a:lnTo>
                <a:lnTo>
                  <a:pt x="1765991" y="960397"/>
                </a:lnTo>
                <a:lnTo>
                  <a:pt x="1825668" y="951530"/>
                </a:lnTo>
                <a:lnTo>
                  <a:pt x="1883880" y="941613"/>
                </a:lnTo>
                <a:lnTo>
                  <a:pt x="1940543" y="930677"/>
                </a:lnTo>
                <a:lnTo>
                  <a:pt x="1995576" y="918753"/>
                </a:lnTo>
                <a:lnTo>
                  <a:pt x="2048895" y="905871"/>
                </a:lnTo>
                <a:lnTo>
                  <a:pt x="2100418" y="892064"/>
                </a:lnTo>
                <a:lnTo>
                  <a:pt x="2150062" y="877363"/>
                </a:lnTo>
                <a:lnTo>
                  <a:pt x="2197745" y="861798"/>
                </a:lnTo>
                <a:lnTo>
                  <a:pt x="2243385" y="845400"/>
                </a:lnTo>
                <a:lnTo>
                  <a:pt x="2286898" y="828202"/>
                </a:lnTo>
                <a:lnTo>
                  <a:pt x="2328202" y="810233"/>
                </a:lnTo>
                <a:lnTo>
                  <a:pt x="2367215" y="791525"/>
                </a:lnTo>
                <a:lnTo>
                  <a:pt x="2403854" y="772109"/>
                </a:lnTo>
                <a:lnTo>
                  <a:pt x="2438036" y="752016"/>
                </a:lnTo>
                <a:lnTo>
                  <a:pt x="2498700" y="709924"/>
                </a:lnTo>
                <a:lnTo>
                  <a:pt x="2548548" y="665499"/>
                </a:lnTo>
                <a:lnTo>
                  <a:pt x="2586917" y="618988"/>
                </a:lnTo>
                <a:lnTo>
                  <a:pt x="2613148" y="570642"/>
                </a:lnTo>
                <a:lnTo>
                  <a:pt x="2626580" y="520708"/>
                </a:lnTo>
                <a:lnTo>
                  <a:pt x="2628290" y="495223"/>
                </a:lnTo>
                <a:lnTo>
                  <a:pt x="2626580" y="469739"/>
                </a:lnTo>
                <a:lnTo>
                  <a:pt x="2613148" y="419805"/>
                </a:lnTo>
                <a:lnTo>
                  <a:pt x="2586917" y="371458"/>
                </a:lnTo>
                <a:lnTo>
                  <a:pt x="2548548" y="324948"/>
                </a:lnTo>
                <a:lnTo>
                  <a:pt x="2498700" y="280522"/>
                </a:lnTo>
                <a:lnTo>
                  <a:pt x="2438036" y="238431"/>
                </a:lnTo>
                <a:lnTo>
                  <a:pt x="2403854" y="218338"/>
                </a:lnTo>
                <a:lnTo>
                  <a:pt x="2367215" y="198922"/>
                </a:lnTo>
                <a:lnTo>
                  <a:pt x="2328202" y="180214"/>
                </a:lnTo>
                <a:lnTo>
                  <a:pt x="2286898" y="162245"/>
                </a:lnTo>
                <a:lnTo>
                  <a:pt x="2243385" y="145046"/>
                </a:lnTo>
                <a:lnTo>
                  <a:pt x="2197745" y="128649"/>
                </a:lnTo>
                <a:lnTo>
                  <a:pt x="2150062" y="113084"/>
                </a:lnTo>
                <a:lnTo>
                  <a:pt x="2100418" y="98382"/>
                </a:lnTo>
                <a:lnTo>
                  <a:pt x="2048895" y="84575"/>
                </a:lnTo>
                <a:lnTo>
                  <a:pt x="1995576" y="71694"/>
                </a:lnTo>
                <a:lnTo>
                  <a:pt x="1940543" y="59770"/>
                </a:lnTo>
                <a:lnTo>
                  <a:pt x="1883880" y="48833"/>
                </a:lnTo>
                <a:lnTo>
                  <a:pt x="1825668" y="38916"/>
                </a:lnTo>
                <a:lnTo>
                  <a:pt x="1765991" y="30049"/>
                </a:lnTo>
                <a:lnTo>
                  <a:pt x="1704930" y="22264"/>
                </a:lnTo>
                <a:lnTo>
                  <a:pt x="1642569" y="15590"/>
                </a:lnTo>
                <a:lnTo>
                  <a:pt x="1578990" y="10061"/>
                </a:lnTo>
                <a:lnTo>
                  <a:pt x="1514275" y="5706"/>
                </a:lnTo>
                <a:lnTo>
                  <a:pt x="1448508" y="2556"/>
                </a:lnTo>
                <a:lnTo>
                  <a:pt x="1381770" y="644"/>
                </a:lnTo>
                <a:lnTo>
                  <a:pt x="131414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286116" y="2000234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0" y="495223"/>
                </a:moveTo>
                <a:lnTo>
                  <a:pt x="6784" y="444589"/>
                </a:lnTo>
                <a:lnTo>
                  <a:pt x="26698" y="395418"/>
                </a:lnTo>
                <a:lnTo>
                  <a:pt x="59081" y="347958"/>
                </a:lnTo>
                <a:lnTo>
                  <a:pt x="103272" y="302459"/>
                </a:lnTo>
                <a:lnTo>
                  <a:pt x="158610" y="259169"/>
                </a:lnTo>
                <a:lnTo>
                  <a:pt x="224436" y="218338"/>
                </a:lnTo>
                <a:lnTo>
                  <a:pt x="261074" y="198922"/>
                </a:lnTo>
                <a:lnTo>
                  <a:pt x="300087" y="180214"/>
                </a:lnTo>
                <a:lnTo>
                  <a:pt x="341392" y="162245"/>
                </a:lnTo>
                <a:lnTo>
                  <a:pt x="384905" y="145046"/>
                </a:lnTo>
                <a:lnTo>
                  <a:pt x="430544" y="128649"/>
                </a:lnTo>
                <a:lnTo>
                  <a:pt x="478227" y="113084"/>
                </a:lnTo>
                <a:lnTo>
                  <a:pt x="527872" y="98382"/>
                </a:lnTo>
                <a:lnTo>
                  <a:pt x="579395" y="84575"/>
                </a:lnTo>
                <a:lnTo>
                  <a:pt x="632714" y="71694"/>
                </a:lnTo>
                <a:lnTo>
                  <a:pt x="687746" y="59770"/>
                </a:lnTo>
                <a:lnTo>
                  <a:pt x="744410" y="48833"/>
                </a:lnTo>
                <a:lnTo>
                  <a:pt x="802621" y="38916"/>
                </a:lnTo>
                <a:lnTo>
                  <a:pt x="862299" y="30049"/>
                </a:lnTo>
                <a:lnTo>
                  <a:pt x="923359" y="22264"/>
                </a:lnTo>
                <a:lnTo>
                  <a:pt x="985720" y="15590"/>
                </a:lnTo>
                <a:lnTo>
                  <a:pt x="1049299" y="10061"/>
                </a:lnTo>
                <a:lnTo>
                  <a:pt x="1114014" y="5706"/>
                </a:lnTo>
                <a:lnTo>
                  <a:pt x="1179781" y="2556"/>
                </a:lnTo>
                <a:lnTo>
                  <a:pt x="1246519" y="644"/>
                </a:lnTo>
                <a:lnTo>
                  <a:pt x="1314145" y="0"/>
                </a:lnTo>
                <a:lnTo>
                  <a:pt x="1381770" y="644"/>
                </a:lnTo>
                <a:lnTo>
                  <a:pt x="1448508" y="2556"/>
                </a:lnTo>
                <a:lnTo>
                  <a:pt x="1514275" y="5706"/>
                </a:lnTo>
                <a:lnTo>
                  <a:pt x="1578990" y="10061"/>
                </a:lnTo>
                <a:lnTo>
                  <a:pt x="1642569" y="15590"/>
                </a:lnTo>
                <a:lnTo>
                  <a:pt x="1704930" y="22264"/>
                </a:lnTo>
                <a:lnTo>
                  <a:pt x="1765991" y="30049"/>
                </a:lnTo>
                <a:lnTo>
                  <a:pt x="1825668" y="38916"/>
                </a:lnTo>
                <a:lnTo>
                  <a:pt x="1883880" y="48833"/>
                </a:lnTo>
                <a:lnTo>
                  <a:pt x="1940543" y="59770"/>
                </a:lnTo>
                <a:lnTo>
                  <a:pt x="1995576" y="71694"/>
                </a:lnTo>
                <a:lnTo>
                  <a:pt x="2048895" y="84575"/>
                </a:lnTo>
                <a:lnTo>
                  <a:pt x="2100418" y="98382"/>
                </a:lnTo>
                <a:lnTo>
                  <a:pt x="2150062" y="113084"/>
                </a:lnTo>
                <a:lnTo>
                  <a:pt x="2197745" y="128649"/>
                </a:lnTo>
                <a:lnTo>
                  <a:pt x="2243385" y="145046"/>
                </a:lnTo>
                <a:lnTo>
                  <a:pt x="2286898" y="162245"/>
                </a:lnTo>
                <a:lnTo>
                  <a:pt x="2328202" y="180214"/>
                </a:lnTo>
                <a:lnTo>
                  <a:pt x="2367215" y="198922"/>
                </a:lnTo>
                <a:lnTo>
                  <a:pt x="2403854" y="218338"/>
                </a:lnTo>
                <a:lnTo>
                  <a:pt x="2438036" y="238431"/>
                </a:lnTo>
                <a:lnTo>
                  <a:pt x="2498700" y="280522"/>
                </a:lnTo>
                <a:lnTo>
                  <a:pt x="2548548" y="324948"/>
                </a:lnTo>
                <a:lnTo>
                  <a:pt x="2586917" y="371458"/>
                </a:lnTo>
                <a:lnTo>
                  <a:pt x="2613148" y="419805"/>
                </a:lnTo>
                <a:lnTo>
                  <a:pt x="2626580" y="469739"/>
                </a:lnTo>
                <a:lnTo>
                  <a:pt x="2628290" y="495223"/>
                </a:lnTo>
                <a:lnTo>
                  <a:pt x="2626580" y="520708"/>
                </a:lnTo>
                <a:lnTo>
                  <a:pt x="2613148" y="570642"/>
                </a:lnTo>
                <a:lnTo>
                  <a:pt x="2586917" y="618988"/>
                </a:lnTo>
                <a:lnTo>
                  <a:pt x="2548548" y="665499"/>
                </a:lnTo>
                <a:lnTo>
                  <a:pt x="2498700" y="709924"/>
                </a:lnTo>
                <a:lnTo>
                  <a:pt x="2438036" y="752016"/>
                </a:lnTo>
                <a:lnTo>
                  <a:pt x="2403854" y="772109"/>
                </a:lnTo>
                <a:lnTo>
                  <a:pt x="2367215" y="791525"/>
                </a:lnTo>
                <a:lnTo>
                  <a:pt x="2328202" y="810233"/>
                </a:lnTo>
                <a:lnTo>
                  <a:pt x="2286898" y="828202"/>
                </a:lnTo>
                <a:lnTo>
                  <a:pt x="2243385" y="845400"/>
                </a:lnTo>
                <a:lnTo>
                  <a:pt x="2197745" y="861798"/>
                </a:lnTo>
                <a:lnTo>
                  <a:pt x="2150062" y="877363"/>
                </a:lnTo>
                <a:lnTo>
                  <a:pt x="2100418" y="892064"/>
                </a:lnTo>
                <a:lnTo>
                  <a:pt x="2048895" y="905871"/>
                </a:lnTo>
                <a:lnTo>
                  <a:pt x="1995576" y="918753"/>
                </a:lnTo>
                <a:lnTo>
                  <a:pt x="1940543" y="930677"/>
                </a:lnTo>
                <a:lnTo>
                  <a:pt x="1883880" y="941613"/>
                </a:lnTo>
                <a:lnTo>
                  <a:pt x="1825668" y="951530"/>
                </a:lnTo>
                <a:lnTo>
                  <a:pt x="1765991" y="960397"/>
                </a:lnTo>
                <a:lnTo>
                  <a:pt x="1704930" y="968183"/>
                </a:lnTo>
                <a:lnTo>
                  <a:pt x="1642569" y="974856"/>
                </a:lnTo>
                <a:lnTo>
                  <a:pt x="1578990" y="980386"/>
                </a:lnTo>
                <a:lnTo>
                  <a:pt x="1514275" y="984741"/>
                </a:lnTo>
                <a:lnTo>
                  <a:pt x="1448508" y="987890"/>
                </a:lnTo>
                <a:lnTo>
                  <a:pt x="1381770" y="989803"/>
                </a:lnTo>
                <a:lnTo>
                  <a:pt x="1314145" y="990447"/>
                </a:lnTo>
                <a:lnTo>
                  <a:pt x="1246519" y="989803"/>
                </a:lnTo>
                <a:lnTo>
                  <a:pt x="1179781" y="987890"/>
                </a:lnTo>
                <a:lnTo>
                  <a:pt x="1114014" y="984741"/>
                </a:lnTo>
                <a:lnTo>
                  <a:pt x="1049299" y="980386"/>
                </a:lnTo>
                <a:lnTo>
                  <a:pt x="985720" y="974856"/>
                </a:lnTo>
                <a:lnTo>
                  <a:pt x="923359" y="968183"/>
                </a:lnTo>
                <a:lnTo>
                  <a:pt x="862299" y="960397"/>
                </a:lnTo>
                <a:lnTo>
                  <a:pt x="802621" y="951530"/>
                </a:lnTo>
                <a:lnTo>
                  <a:pt x="744410" y="941613"/>
                </a:lnTo>
                <a:lnTo>
                  <a:pt x="687746" y="930677"/>
                </a:lnTo>
                <a:lnTo>
                  <a:pt x="632714" y="918753"/>
                </a:lnTo>
                <a:lnTo>
                  <a:pt x="579395" y="905871"/>
                </a:lnTo>
                <a:lnTo>
                  <a:pt x="527872" y="892064"/>
                </a:lnTo>
                <a:lnTo>
                  <a:pt x="478227" y="877363"/>
                </a:lnTo>
                <a:lnTo>
                  <a:pt x="430544" y="861798"/>
                </a:lnTo>
                <a:lnTo>
                  <a:pt x="384905" y="845400"/>
                </a:lnTo>
                <a:lnTo>
                  <a:pt x="341392" y="828202"/>
                </a:lnTo>
                <a:lnTo>
                  <a:pt x="300087" y="810233"/>
                </a:lnTo>
                <a:lnTo>
                  <a:pt x="261074" y="791525"/>
                </a:lnTo>
                <a:lnTo>
                  <a:pt x="224436" y="772109"/>
                </a:lnTo>
                <a:lnTo>
                  <a:pt x="190253" y="752016"/>
                </a:lnTo>
                <a:lnTo>
                  <a:pt x="129589" y="709924"/>
                </a:lnTo>
                <a:lnTo>
                  <a:pt x="79742" y="665499"/>
                </a:lnTo>
                <a:lnTo>
                  <a:pt x="41372" y="618988"/>
                </a:lnTo>
                <a:lnTo>
                  <a:pt x="15141" y="570642"/>
                </a:lnTo>
                <a:lnTo>
                  <a:pt x="1709" y="520708"/>
                </a:lnTo>
                <a:lnTo>
                  <a:pt x="0" y="495223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910048" y="2356266"/>
            <a:ext cx="13792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Arial"/>
                <a:cs typeface="Arial"/>
              </a:rPr>
              <a:t>О</a:t>
            </a:r>
            <a:r>
              <a:rPr sz="1600" b="1" spc="-10" dirty="0">
                <a:latin typeface="Arial"/>
                <a:cs typeface="Arial"/>
              </a:rPr>
              <a:t>пр</a:t>
            </a:r>
            <a:r>
              <a:rPr sz="1600" b="1" spc="-5" dirty="0">
                <a:latin typeface="Arial"/>
                <a:cs typeface="Arial"/>
              </a:rPr>
              <a:t>е</a:t>
            </a:r>
            <a:r>
              <a:rPr sz="1600" b="1" spc="-15" dirty="0">
                <a:latin typeface="Arial"/>
                <a:cs typeface="Arial"/>
              </a:rPr>
              <a:t>д</a:t>
            </a:r>
            <a:r>
              <a:rPr sz="1600" b="1" spc="-5" dirty="0">
                <a:latin typeface="Arial"/>
                <a:cs typeface="Arial"/>
              </a:rPr>
              <a:t>е</a:t>
            </a:r>
            <a:r>
              <a:rPr sz="1600" b="1" spc="-35" dirty="0">
                <a:latin typeface="Arial"/>
                <a:cs typeface="Arial"/>
              </a:rPr>
              <a:t>л</a:t>
            </a:r>
            <a:r>
              <a:rPr sz="1600" b="1" spc="-5" dirty="0">
                <a:latin typeface="Arial"/>
                <a:cs typeface="Arial"/>
              </a:rPr>
              <a:t>е</a:t>
            </a:r>
            <a:r>
              <a:rPr sz="1600" b="1" spc="-10" dirty="0">
                <a:latin typeface="Arial"/>
                <a:cs typeface="Arial"/>
              </a:rPr>
              <a:t>н</a:t>
            </a:r>
            <a:r>
              <a:rPr sz="1600" b="1" spc="-5" dirty="0">
                <a:latin typeface="Arial"/>
                <a:cs typeface="Arial"/>
              </a:rPr>
              <a:t>ие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95536" y="2182423"/>
            <a:ext cx="2664460" cy="4431665"/>
          </a:xfrm>
          <a:custGeom>
            <a:avLst/>
            <a:gdLst/>
            <a:ahLst/>
            <a:cxnLst/>
            <a:rect l="l" t="t" r="r" b="b"/>
            <a:pathLst>
              <a:path w="2664460" h="4431665">
                <a:moveTo>
                  <a:pt x="2220239" y="0"/>
                </a:moveTo>
                <a:lnTo>
                  <a:pt x="444055" y="0"/>
                </a:lnTo>
                <a:lnTo>
                  <a:pt x="395669" y="2605"/>
                </a:lnTo>
                <a:lnTo>
                  <a:pt x="348793" y="10241"/>
                </a:lnTo>
                <a:lnTo>
                  <a:pt x="303697" y="22637"/>
                </a:lnTo>
                <a:lnTo>
                  <a:pt x="260653" y="39522"/>
                </a:lnTo>
                <a:lnTo>
                  <a:pt x="219930" y="60625"/>
                </a:lnTo>
                <a:lnTo>
                  <a:pt x="181800" y="85675"/>
                </a:lnTo>
                <a:lnTo>
                  <a:pt x="146533" y="114401"/>
                </a:lnTo>
                <a:lnTo>
                  <a:pt x="114401" y="146533"/>
                </a:lnTo>
                <a:lnTo>
                  <a:pt x="85675" y="181800"/>
                </a:lnTo>
                <a:lnTo>
                  <a:pt x="60625" y="219930"/>
                </a:lnTo>
                <a:lnTo>
                  <a:pt x="39522" y="260653"/>
                </a:lnTo>
                <a:lnTo>
                  <a:pt x="22637" y="303697"/>
                </a:lnTo>
                <a:lnTo>
                  <a:pt x="10241" y="348793"/>
                </a:lnTo>
                <a:lnTo>
                  <a:pt x="2605" y="395669"/>
                </a:lnTo>
                <a:lnTo>
                  <a:pt x="0" y="444055"/>
                </a:lnTo>
                <a:lnTo>
                  <a:pt x="0" y="3987507"/>
                </a:lnTo>
                <a:lnTo>
                  <a:pt x="2605" y="4035891"/>
                </a:lnTo>
                <a:lnTo>
                  <a:pt x="10241" y="4082765"/>
                </a:lnTo>
                <a:lnTo>
                  <a:pt x="22637" y="4127860"/>
                </a:lnTo>
                <a:lnTo>
                  <a:pt x="39522" y="4170904"/>
                </a:lnTo>
                <a:lnTo>
                  <a:pt x="60625" y="4211627"/>
                </a:lnTo>
                <a:lnTo>
                  <a:pt x="85675" y="4249757"/>
                </a:lnTo>
                <a:lnTo>
                  <a:pt x="114401" y="4285024"/>
                </a:lnTo>
                <a:lnTo>
                  <a:pt x="146533" y="4317157"/>
                </a:lnTo>
                <a:lnTo>
                  <a:pt x="181800" y="4345884"/>
                </a:lnTo>
                <a:lnTo>
                  <a:pt x="219930" y="4370935"/>
                </a:lnTo>
                <a:lnTo>
                  <a:pt x="260653" y="4392038"/>
                </a:lnTo>
                <a:lnTo>
                  <a:pt x="303697" y="4408924"/>
                </a:lnTo>
                <a:lnTo>
                  <a:pt x="348793" y="4421320"/>
                </a:lnTo>
                <a:lnTo>
                  <a:pt x="395669" y="4428957"/>
                </a:lnTo>
                <a:lnTo>
                  <a:pt x="444055" y="4431563"/>
                </a:lnTo>
                <a:lnTo>
                  <a:pt x="2220239" y="4431563"/>
                </a:lnTo>
                <a:lnTo>
                  <a:pt x="2268624" y="4428957"/>
                </a:lnTo>
                <a:lnTo>
                  <a:pt x="2315501" y="4421320"/>
                </a:lnTo>
                <a:lnTo>
                  <a:pt x="2360597" y="4408924"/>
                </a:lnTo>
                <a:lnTo>
                  <a:pt x="2403641" y="4392038"/>
                </a:lnTo>
                <a:lnTo>
                  <a:pt x="2444364" y="4370935"/>
                </a:lnTo>
                <a:lnTo>
                  <a:pt x="2482494" y="4345884"/>
                </a:lnTo>
                <a:lnTo>
                  <a:pt x="2517761" y="4317157"/>
                </a:lnTo>
                <a:lnTo>
                  <a:pt x="2549892" y="4285024"/>
                </a:lnTo>
                <a:lnTo>
                  <a:pt x="2578619" y="4249757"/>
                </a:lnTo>
                <a:lnTo>
                  <a:pt x="2603669" y="4211627"/>
                </a:lnTo>
                <a:lnTo>
                  <a:pt x="2624772" y="4170904"/>
                </a:lnTo>
                <a:lnTo>
                  <a:pt x="2641657" y="4127860"/>
                </a:lnTo>
                <a:lnTo>
                  <a:pt x="2654053" y="4082765"/>
                </a:lnTo>
                <a:lnTo>
                  <a:pt x="2661689" y="4035891"/>
                </a:lnTo>
                <a:lnTo>
                  <a:pt x="2664294" y="3987507"/>
                </a:lnTo>
                <a:lnTo>
                  <a:pt x="2664294" y="444055"/>
                </a:lnTo>
                <a:lnTo>
                  <a:pt x="2661689" y="395669"/>
                </a:lnTo>
                <a:lnTo>
                  <a:pt x="2654053" y="348793"/>
                </a:lnTo>
                <a:lnTo>
                  <a:pt x="2641657" y="303697"/>
                </a:lnTo>
                <a:lnTo>
                  <a:pt x="2624772" y="260653"/>
                </a:lnTo>
                <a:lnTo>
                  <a:pt x="2603669" y="219930"/>
                </a:lnTo>
                <a:lnTo>
                  <a:pt x="2578619" y="181800"/>
                </a:lnTo>
                <a:lnTo>
                  <a:pt x="2549892" y="146533"/>
                </a:lnTo>
                <a:lnTo>
                  <a:pt x="2517761" y="114401"/>
                </a:lnTo>
                <a:lnTo>
                  <a:pt x="2482494" y="85675"/>
                </a:lnTo>
                <a:lnTo>
                  <a:pt x="2444364" y="60625"/>
                </a:lnTo>
                <a:lnTo>
                  <a:pt x="2403641" y="39522"/>
                </a:lnTo>
                <a:lnTo>
                  <a:pt x="2360597" y="22637"/>
                </a:lnTo>
                <a:lnTo>
                  <a:pt x="2315501" y="10241"/>
                </a:lnTo>
                <a:lnTo>
                  <a:pt x="2268624" y="2605"/>
                </a:lnTo>
                <a:lnTo>
                  <a:pt x="2220239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5536" y="2182423"/>
            <a:ext cx="2664460" cy="4431665"/>
          </a:xfrm>
          <a:custGeom>
            <a:avLst/>
            <a:gdLst/>
            <a:ahLst/>
            <a:cxnLst/>
            <a:rect l="l" t="t" r="r" b="b"/>
            <a:pathLst>
              <a:path w="2664460" h="4431665">
                <a:moveTo>
                  <a:pt x="0" y="444055"/>
                </a:moveTo>
                <a:lnTo>
                  <a:pt x="2605" y="395669"/>
                </a:lnTo>
                <a:lnTo>
                  <a:pt x="10241" y="348793"/>
                </a:lnTo>
                <a:lnTo>
                  <a:pt x="22637" y="303697"/>
                </a:lnTo>
                <a:lnTo>
                  <a:pt x="39522" y="260653"/>
                </a:lnTo>
                <a:lnTo>
                  <a:pt x="60625" y="219930"/>
                </a:lnTo>
                <a:lnTo>
                  <a:pt x="85675" y="181800"/>
                </a:lnTo>
                <a:lnTo>
                  <a:pt x="114401" y="146533"/>
                </a:lnTo>
                <a:lnTo>
                  <a:pt x="146533" y="114401"/>
                </a:lnTo>
                <a:lnTo>
                  <a:pt x="181800" y="85675"/>
                </a:lnTo>
                <a:lnTo>
                  <a:pt x="219930" y="60625"/>
                </a:lnTo>
                <a:lnTo>
                  <a:pt x="260653" y="39522"/>
                </a:lnTo>
                <a:lnTo>
                  <a:pt x="303697" y="22637"/>
                </a:lnTo>
                <a:lnTo>
                  <a:pt x="348793" y="10241"/>
                </a:lnTo>
                <a:lnTo>
                  <a:pt x="395669" y="2605"/>
                </a:lnTo>
                <a:lnTo>
                  <a:pt x="444055" y="0"/>
                </a:lnTo>
                <a:lnTo>
                  <a:pt x="2220239" y="0"/>
                </a:lnTo>
                <a:lnTo>
                  <a:pt x="2268624" y="2605"/>
                </a:lnTo>
                <a:lnTo>
                  <a:pt x="2315501" y="10241"/>
                </a:lnTo>
                <a:lnTo>
                  <a:pt x="2360597" y="22637"/>
                </a:lnTo>
                <a:lnTo>
                  <a:pt x="2403641" y="39522"/>
                </a:lnTo>
                <a:lnTo>
                  <a:pt x="2444364" y="60625"/>
                </a:lnTo>
                <a:lnTo>
                  <a:pt x="2482494" y="85675"/>
                </a:lnTo>
                <a:lnTo>
                  <a:pt x="2517761" y="114401"/>
                </a:lnTo>
                <a:lnTo>
                  <a:pt x="2549892" y="146533"/>
                </a:lnTo>
                <a:lnTo>
                  <a:pt x="2578619" y="181800"/>
                </a:lnTo>
                <a:lnTo>
                  <a:pt x="2603669" y="219930"/>
                </a:lnTo>
                <a:lnTo>
                  <a:pt x="2624772" y="260653"/>
                </a:lnTo>
                <a:lnTo>
                  <a:pt x="2641657" y="303697"/>
                </a:lnTo>
                <a:lnTo>
                  <a:pt x="2654053" y="348793"/>
                </a:lnTo>
                <a:lnTo>
                  <a:pt x="2661689" y="395669"/>
                </a:lnTo>
                <a:lnTo>
                  <a:pt x="2664294" y="444055"/>
                </a:lnTo>
                <a:lnTo>
                  <a:pt x="2664294" y="3987507"/>
                </a:lnTo>
                <a:lnTo>
                  <a:pt x="2661689" y="4035891"/>
                </a:lnTo>
                <a:lnTo>
                  <a:pt x="2654053" y="4082765"/>
                </a:lnTo>
                <a:lnTo>
                  <a:pt x="2641657" y="4127860"/>
                </a:lnTo>
                <a:lnTo>
                  <a:pt x="2624772" y="4170904"/>
                </a:lnTo>
                <a:lnTo>
                  <a:pt x="2603669" y="4211627"/>
                </a:lnTo>
                <a:lnTo>
                  <a:pt x="2578619" y="4249757"/>
                </a:lnTo>
                <a:lnTo>
                  <a:pt x="2549892" y="4285024"/>
                </a:lnTo>
                <a:lnTo>
                  <a:pt x="2517761" y="4317157"/>
                </a:lnTo>
                <a:lnTo>
                  <a:pt x="2482494" y="4345884"/>
                </a:lnTo>
                <a:lnTo>
                  <a:pt x="2444364" y="4370935"/>
                </a:lnTo>
                <a:lnTo>
                  <a:pt x="2403641" y="4392038"/>
                </a:lnTo>
                <a:lnTo>
                  <a:pt x="2360597" y="4408924"/>
                </a:lnTo>
                <a:lnTo>
                  <a:pt x="2315501" y="4421320"/>
                </a:lnTo>
                <a:lnTo>
                  <a:pt x="2268624" y="4428957"/>
                </a:lnTo>
                <a:lnTo>
                  <a:pt x="2220239" y="4431563"/>
                </a:lnTo>
                <a:lnTo>
                  <a:pt x="444055" y="4431563"/>
                </a:lnTo>
                <a:lnTo>
                  <a:pt x="395669" y="4428957"/>
                </a:lnTo>
                <a:lnTo>
                  <a:pt x="348793" y="4421320"/>
                </a:lnTo>
                <a:lnTo>
                  <a:pt x="303697" y="4408924"/>
                </a:lnTo>
                <a:lnTo>
                  <a:pt x="260653" y="4392038"/>
                </a:lnTo>
                <a:lnTo>
                  <a:pt x="219930" y="4370935"/>
                </a:lnTo>
                <a:lnTo>
                  <a:pt x="181800" y="4345884"/>
                </a:lnTo>
                <a:lnTo>
                  <a:pt x="146533" y="4317157"/>
                </a:lnTo>
                <a:lnTo>
                  <a:pt x="114401" y="4285024"/>
                </a:lnTo>
                <a:lnTo>
                  <a:pt x="85675" y="4249757"/>
                </a:lnTo>
                <a:lnTo>
                  <a:pt x="60625" y="4211627"/>
                </a:lnTo>
                <a:lnTo>
                  <a:pt x="39522" y="4170904"/>
                </a:lnTo>
                <a:lnTo>
                  <a:pt x="22637" y="4127860"/>
                </a:lnTo>
                <a:lnTo>
                  <a:pt x="10241" y="4082765"/>
                </a:lnTo>
                <a:lnTo>
                  <a:pt x="2605" y="4035891"/>
                </a:lnTo>
                <a:lnTo>
                  <a:pt x="0" y="3987507"/>
                </a:lnTo>
                <a:lnTo>
                  <a:pt x="0" y="444055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143170" y="2182417"/>
            <a:ext cx="2628900" cy="4431665"/>
          </a:xfrm>
          <a:custGeom>
            <a:avLst/>
            <a:gdLst/>
            <a:ahLst/>
            <a:cxnLst/>
            <a:rect l="l" t="t" r="r" b="b"/>
            <a:pathLst>
              <a:path w="2628900" h="4431665">
                <a:moveTo>
                  <a:pt x="2190229" y="0"/>
                </a:moveTo>
                <a:lnTo>
                  <a:pt x="438061" y="0"/>
                </a:lnTo>
                <a:lnTo>
                  <a:pt x="390329" y="2570"/>
                </a:lnTo>
                <a:lnTo>
                  <a:pt x="344086" y="10103"/>
                </a:lnTo>
                <a:lnTo>
                  <a:pt x="299599" y="22332"/>
                </a:lnTo>
                <a:lnTo>
                  <a:pt x="257136" y="38989"/>
                </a:lnTo>
                <a:lnTo>
                  <a:pt x="216963" y="59808"/>
                </a:lnTo>
                <a:lnTo>
                  <a:pt x="179347" y="84520"/>
                </a:lnTo>
                <a:lnTo>
                  <a:pt x="144557" y="112859"/>
                </a:lnTo>
                <a:lnTo>
                  <a:pt x="112859" y="144557"/>
                </a:lnTo>
                <a:lnTo>
                  <a:pt x="84520" y="179347"/>
                </a:lnTo>
                <a:lnTo>
                  <a:pt x="59808" y="216963"/>
                </a:lnTo>
                <a:lnTo>
                  <a:pt x="38989" y="257136"/>
                </a:lnTo>
                <a:lnTo>
                  <a:pt x="22332" y="299599"/>
                </a:lnTo>
                <a:lnTo>
                  <a:pt x="10103" y="344086"/>
                </a:lnTo>
                <a:lnTo>
                  <a:pt x="2570" y="390329"/>
                </a:lnTo>
                <a:lnTo>
                  <a:pt x="0" y="438061"/>
                </a:lnTo>
                <a:lnTo>
                  <a:pt x="0" y="3993515"/>
                </a:lnTo>
                <a:lnTo>
                  <a:pt x="2570" y="4041244"/>
                </a:lnTo>
                <a:lnTo>
                  <a:pt x="10103" y="4087485"/>
                </a:lnTo>
                <a:lnTo>
                  <a:pt x="22332" y="4131970"/>
                </a:lnTo>
                <a:lnTo>
                  <a:pt x="38989" y="4174432"/>
                </a:lnTo>
                <a:lnTo>
                  <a:pt x="59808" y="4214604"/>
                </a:lnTo>
                <a:lnTo>
                  <a:pt x="84520" y="4252218"/>
                </a:lnTo>
                <a:lnTo>
                  <a:pt x="112859" y="4287008"/>
                </a:lnTo>
                <a:lnTo>
                  <a:pt x="144557" y="4318705"/>
                </a:lnTo>
                <a:lnTo>
                  <a:pt x="179347" y="4347043"/>
                </a:lnTo>
                <a:lnTo>
                  <a:pt x="216963" y="4371755"/>
                </a:lnTo>
                <a:lnTo>
                  <a:pt x="257136" y="4392573"/>
                </a:lnTo>
                <a:lnTo>
                  <a:pt x="299599" y="4409230"/>
                </a:lnTo>
                <a:lnTo>
                  <a:pt x="344086" y="4421459"/>
                </a:lnTo>
                <a:lnTo>
                  <a:pt x="390329" y="4428992"/>
                </a:lnTo>
                <a:lnTo>
                  <a:pt x="438061" y="4431563"/>
                </a:lnTo>
                <a:lnTo>
                  <a:pt x="2190229" y="4431563"/>
                </a:lnTo>
                <a:lnTo>
                  <a:pt x="2237960" y="4428992"/>
                </a:lnTo>
                <a:lnTo>
                  <a:pt x="2284203" y="4421459"/>
                </a:lnTo>
                <a:lnTo>
                  <a:pt x="2328690" y="4409230"/>
                </a:lnTo>
                <a:lnTo>
                  <a:pt x="2371154" y="4392573"/>
                </a:lnTo>
                <a:lnTo>
                  <a:pt x="2411327" y="4371755"/>
                </a:lnTo>
                <a:lnTo>
                  <a:pt x="2448942" y="4347043"/>
                </a:lnTo>
                <a:lnTo>
                  <a:pt x="2483733" y="4318705"/>
                </a:lnTo>
                <a:lnTo>
                  <a:pt x="2515431" y="4287008"/>
                </a:lnTo>
                <a:lnTo>
                  <a:pt x="2543770" y="4252218"/>
                </a:lnTo>
                <a:lnTo>
                  <a:pt x="2568482" y="4214604"/>
                </a:lnTo>
                <a:lnTo>
                  <a:pt x="2589300" y="4174432"/>
                </a:lnTo>
                <a:lnTo>
                  <a:pt x="2605957" y="4131970"/>
                </a:lnTo>
                <a:lnTo>
                  <a:pt x="2618186" y="4087485"/>
                </a:lnTo>
                <a:lnTo>
                  <a:pt x="2625719" y="4041244"/>
                </a:lnTo>
                <a:lnTo>
                  <a:pt x="2628290" y="3993515"/>
                </a:lnTo>
                <a:lnTo>
                  <a:pt x="2628290" y="438061"/>
                </a:lnTo>
                <a:lnTo>
                  <a:pt x="2625719" y="390329"/>
                </a:lnTo>
                <a:lnTo>
                  <a:pt x="2618186" y="344086"/>
                </a:lnTo>
                <a:lnTo>
                  <a:pt x="2605957" y="299599"/>
                </a:lnTo>
                <a:lnTo>
                  <a:pt x="2589300" y="257136"/>
                </a:lnTo>
                <a:lnTo>
                  <a:pt x="2568482" y="216963"/>
                </a:lnTo>
                <a:lnTo>
                  <a:pt x="2543770" y="179347"/>
                </a:lnTo>
                <a:lnTo>
                  <a:pt x="2515431" y="144557"/>
                </a:lnTo>
                <a:lnTo>
                  <a:pt x="2483733" y="112859"/>
                </a:lnTo>
                <a:lnTo>
                  <a:pt x="2448942" y="84520"/>
                </a:lnTo>
                <a:lnTo>
                  <a:pt x="2411327" y="59808"/>
                </a:lnTo>
                <a:lnTo>
                  <a:pt x="2371154" y="38989"/>
                </a:lnTo>
                <a:lnTo>
                  <a:pt x="2328690" y="22332"/>
                </a:lnTo>
                <a:lnTo>
                  <a:pt x="2284203" y="10103"/>
                </a:lnTo>
                <a:lnTo>
                  <a:pt x="2237960" y="2570"/>
                </a:lnTo>
                <a:lnTo>
                  <a:pt x="2190229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143170" y="2182417"/>
            <a:ext cx="2628900" cy="4431665"/>
          </a:xfrm>
          <a:custGeom>
            <a:avLst/>
            <a:gdLst/>
            <a:ahLst/>
            <a:cxnLst/>
            <a:rect l="l" t="t" r="r" b="b"/>
            <a:pathLst>
              <a:path w="2628900" h="4431665">
                <a:moveTo>
                  <a:pt x="0" y="438061"/>
                </a:moveTo>
                <a:lnTo>
                  <a:pt x="2570" y="390329"/>
                </a:lnTo>
                <a:lnTo>
                  <a:pt x="10103" y="344086"/>
                </a:lnTo>
                <a:lnTo>
                  <a:pt x="22332" y="299599"/>
                </a:lnTo>
                <a:lnTo>
                  <a:pt x="38989" y="257136"/>
                </a:lnTo>
                <a:lnTo>
                  <a:pt x="59808" y="216963"/>
                </a:lnTo>
                <a:lnTo>
                  <a:pt x="84520" y="179347"/>
                </a:lnTo>
                <a:lnTo>
                  <a:pt x="112859" y="144557"/>
                </a:lnTo>
                <a:lnTo>
                  <a:pt x="144557" y="112859"/>
                </a:lnTo>
                <a:lnTo>
                  <a:pt x="179347" y="84520"/>
                </a:lnTo>
                <a:lnTo>
                  <a:pt x="216963" y="59808"/>
                </a:lnTo>
                <a:lnTo>
                  <a:pt x="257136" y="38989"/>
                </a:lnTo>
                <a:lnTo>
                  <a:pt x="299599" y="22332"/>
                </a:lnTo>
                <a:lnTo>
                  <a:pt x="344086" y="10103"/>
                </a:lnTo>
                <a:lnTo>
                  <a:pt x="390329" y="2570"/>
                </a:lnTo>
                <a:lnTo>
                  <a:pt x="438061" y="0"/>
                </a:lnTo>
                <a:lnTo>
                  <a:pt x="2190229" y="0"/>
                </a:lnTo>
                <a:lnTo>
                  <a:pt x="2237960" y="2570"/>
                </a:lnTo>
                <a:lnTo>
                  <a:pt x="2284203" y="10103"/>
                </a:lnTo>
                <a:lnTo>
                  <a:pt x="2328690" y="22332"/>
                </a:lnTo>
                <a:lnTo>
                  <a:pt x="2371154" y="38989"/>
                </a:lnTo>
                <a:lnTo>
                  <a:pt x="2411327" y="59808"/>
                </a:lnTo>
                <a:lnTo>
                  <a:pt x="2448942" y="84520"/>
                </a:lnTo>
                <a:lnTo>
                  <a:pt x="2483733" y="112859"/>
                </a:lnTo>
                <a:lnTo>
                  <a:pt x="2515431" y="144557"/>
                </a:lnTo>
                <a:lnTo>
                  <a:pt x="2543770" y="179347"/>
                </a:lnTo>
                <a:lnTo>
                  <a:pt x="2568482" y="216963"/>
                </a:lnTo>
                <a:lnTo>
                  <a:pt x="2589300" y="257136"/>
                </a:lnTo>
                <a:lnTo>
                  <a:pt x="2605957" y="299599"/>
                </a:lnTo>
                <a:lnTo>
                  <a:pt x="2618186" y="344086"/>
                </a:lnTo>
                <a:lnTo>
                  <a:pt x="2625719" y="390329"/>
                </a:lnTo>
                <a:lnTo>
                  <a:pt x="2628290" y="438061"/>
                </a:lnTo>
                <a:lnTo>
                  <a:pt x="2628290" y="3993515"/>
                </a:lnTo>
                <a:lnTo>
                  <a:pt x="2625719" y="4041244"/>
                </a:lnTo>
                <a:lnTo>
                  <a:pt x="2618186" y="4087485"/>
                </a:lnTo>
                <a:lnTo>
                  <a:pt x="2605957" y="4131970"/>
                </a:lnTo>
                <a:lnTo>
                  <a:pt x="2589300" y="4174432"/>
                </a:lnTo>
                <a:lnTo>
                  <a:pt x="2568482" y="4214604"/>
                </a:lnTo>
                <a:lnTo>
                  <a:pt x="2543770" y="4252218"/>
                </a:lnTo>
                <a:lnTo>
                  <a:pt x="2515431" y="4287008"/>
                </a:lnTo>
                <a:lnTo>
                  <a:pt x="2483733" y="4318705"/>
                </a:lnTo>
                <a:lnTo>
                  <a:pt x="2448942" y="4347043"/>
                </a:lnTo>
                <a:lnTo>
                  <a:pt x="2411327" y="4371755"/>
                </a:lnTo>
                <a:lnTo>
                  <a:pt x="2371154" y="4392573"/>
                </a:lnTo>
                <a:lnTo>
                  <a:pt x="2328690" y="4409230"/>
                </a:lnTo>
                <a:lnTo>
                  <a:pt x="2284203" y="4421459"/>
                </a:lnTo>
                <a:lnTo>
                  <a:pt x="2237960" y="4428992"/>
                </a:lnTo>
                <a:lnTo>
                  <a:pt x="2190229" y="4431563"/>
                </a:lnTo>
                <a:lnTo>
                  <a:pt x="438061" y="4431563"/>
                </a:lnTo>
                <a:lnTo>
                  <a:pt x="390329" y="4428992"/>
                </a:lnTo>
                <a:lnTo>
                  <a:pt x="344086" y="4421459"/>
                </a:lnTo>
                <a:lnTo>
                  <a:pt x="299599" y="4409230"/>
                </a:lnTo>
                <a:lnTo>
                  <a:pt x="257136" y="4392573"/>
                </a:lnTo>
                <a:lnTo>
                  <a:pt x="216963" y="4371755"/>
                </a:lnTo>
                <a:lnTo>
                  <a:pt x="179347" y="4347043"/>
                </a:lnTo>
                <a:lnTo>
                  <a:pt x="144557" y="4318705"/>
                </a:lnTo>
                <a:lnTo>
                  <a:pt x="112859" y="4287008"/>
                </a:lnTo>
                <a:lnTo>
                  <a:pt x="84520" y="4252218"/>
                </a:lnTo>
                <a:lnTo>
                  <a:pt x="59808" y="4214604"/>
                </a:lnTo>
                <a:lnTo>
                  <a:pt x="38989" y="4174432"/>
                </a:lnTo>
                <a:lnTo>
                  <a:pt x="22332" y="4131970"/>
                </a:lnTo>
                <a:lnTo>
                  <a:pt x="10103" y="4087485"/>
                </a:lnTo>
                <a:lnTo>
                  <a:pt x="2570" y="4041244"/>
                </a:lnTo>
                <a:lnTo>
                  <a:pt x="0" y="3993515"/>
                </a:lnTo>
                <a:lnTo>
                  <a:pt x="0" y="438061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094958" y="3319983"/>
            <a:ext cx="2664293" cy="100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094958" y="3319980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59" h="1008379">
                <a:moveTo>
                  <a:pt x="0" y="168008"/>
                </a:moveTo>
                <a:lnTo>
                  <a:pt x="44662" y="162006"/>
                </a:lnTo>
                <a:lnTo>
                  <a:pt x="84796" y="145069"/>
                </a:lnTo>
                <a:lnTo>
                  <a:pt x="118798" y="118798"/>
                </a:lnTo>
                <a:lnTo>
                  <a:pt x="145069" y="84796"/>
                </a:lnTo>
                <a:lnTo>
                  <a:pt x="162006" y="44662"/>
                </a:lnTo>
                <a:lnTo>
                  <a:pt x="168008" y="0"/>
                </a:lnTo>
                <a:lnTo>
                  <a:pt x="2496286" y="0"/>
                </a:lnTo>
                <a:lnTo>
                  <a:pt x="2502288" y="44662"/>
                </a:lnTo>
                <a:lnTo>
                  <a:pt x="2519225" y="84796"/>
                </a:lnTo>
                <a:lnTo>
                  <a:pt x="2545495" y="118798"/>
                </a:lnTo>
                <a:lnTo>
                  <a:pt x="2579498" y="145069"/>
                </a:lnTo>
                <a:lnTo>
                  <a:pt x="2619632" y="162006"/>
                </a:lnTo>
                <a:lnTo>
                  <a:pt x="2664294" y="168008"/>
                </a:lnTo>
                <a:lnTo>
                  <a:pt x="2664294" y="840003"/>
                </a:lnTo>
                <a:lnTo>
                  <a:pt x="2619632" y="846004"/>
                </a:lnTo>
                <a:lnTo>
                  <a:pt x="2579498" y="862941"/>
                </a:lnTo>
                <a:lnTo>
                  <a:pt x="2545495" y="889212"/>
                </a:lnTo>
                <a:lnTo>
                  <a:pt x="2519225" y="923215"/>
                </a:lnTo>
                <a:lnTo>
                  <a:pt x="2502288" y="963349"/>
                </a:lnTo>
                <a:lnTo>
                  <a:pt x="2496286" y="1008011"/>
                </a:lnTo>
                <a:lnTo>
                  <a:pt x="168008" y="1008011"/>
                </a:lnTo>
                <a:lnTo>
                  <a:pt x="162006" y="963349"/>
                </a:lnTo>
                <a:lnTo>
                  <a:pt x="145069" y="923215"/>
                </a:lnTo>
                <a:lnTo>
                  <a:pt x="118798" y="889212"/>
                </a:lnTo>
                <a:lnTo>
                  <a:pt x="84796" y="862941"/>
                </a:lnTo>
                <a:lnTo>
                  <a:pt x="44662" y="846004"/>
                </a:lnTo>
                <a:lnTo>
                  <a:pt x="0" y="840003"/>
                </a:lnTo>
                <a:lnTo>
                  <a:pt x="0" y="168008"/>
                </a:ln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6682737" y="3430654"/>
            <a:ext cx="1760220" cy="59182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indent="1905" algn="ctr">
              <a:lnSpc>
                <a:spcPct val="82500"/>
              </a:lnSpc>
              <a:spcBef>
                <a:spcPts val="395"/>
              </a:spcBef>
            </a:pPr>
            <a:r>
              <a:rPr sz="1400" dirty="0">
                <a:latin typeface="Arial"/>
                <a:cs typeface="Arial"/>
              </a:rPr>
              <a:t>Вы </a:t>
            </a:r>
            <a:r>
              <a:rPr sz="1400" spc="-15" dirty="0">
                <a:latin typeface="Arial"/>
                <a:cs typeface="Arial"/>
              </a:rPr>
              <a:t>даете </a:t>
            </a:r>
            <a:r>
              <a:rPr sz="1400" spc="-5" dirty="0">
                <a:latin typeface="Arial"/>
                <a:cs typeface="Arial"/>
              </a:rPr>
              <a:t>своему  ребенку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«карманные  </a:t>
            </a:r>
            <a:r>
              <a:rPr sz="1400" spc="-5" dirty="0">
                <a:latin typeface="Arial"/>
                <a:cs typeface="Arial"/>
              </a:rPr>
              <a:t>деньги»</a:t>
            </a:r>
            <a:endParaRPr sz="14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107457" y="4344314"/>
            <a:ext cx="2664000" cy="1008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107462" y="4344305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59" h="1008379">
                <a:moveTo>
                  <a:pt x="0" y="133388"/>
                </a:moveTo>
                <a:lnTo>
                  <a:pt x="42157" y="126588"/>
                </a:lnTo>
                <a:lnTo>
                  <a:pt x="78773" y="107653"/>
                </a:lnTo>
                <a:lnTo>
                  <a:pt x="107649" y="78779"/>
                </a:lnTo>
                <a:lnTo>
                  <a:pt x="126587" y="42162"/>
                </a:lnTo>
                <a:lnTo>
                  <a:pt x="133388" y="0"/>
                </a:lnTo>
                <a:lnTo>
                  <a:pt x="2530614" y="0"/>
                </a:lnTo>
                <a:lnTo>
                  <a:pt x="2537414" y="42162"/>
                </a:lnTo>
                <a:lnTo>
                  <a:pt x="2556349" y="78779"/>
                </a:lnTo>
                <a:lnTo>
                  <a:pt x="2585223" y="107653"/>
                </a:lnTo>
                <a:lnTo>
                  <a:pt x="2621840" y="126588"/>
                </a:lnTo>
                <a:lnTo>
                  <a:pt x="2664002" y="133388"/>
                </a:lnTo>
                <a:lnTo>
                  <a:pt x="2664002" y="874737"/>
                </a:lnTo>
                <a:lnTo>
                  <a:pt x="2621840" y="881537"/>
                </a:lnTo>
                <a:lnTo>
                  <a:pt x="2585223" y="900471"/>
                </a:lnTo>
                <a:lnTo>
                  <a:pt x="2556349" y="929344"/>
                </a:lnTo>
                <a:lnTo>
                  <a:pt x="2537414" y="965956"/>
                </a:lnTo>
                <a:lnTo>
                  <a:pt x="2530614" y="1008113"/>
                </a:lnTo>
                <a:lnTo>
                  <a:pt x="133388" y="1008113"/>
                </a:lnTo>
                <a:lnTo>
                  <a:pt x="126587" y="965956"/>
                </a:lnTo>
                <a:lnTo>
                  <a:pt x="107649" y="929344"/>
                </a:lnTo>
                <a:lnTo>
                  <a:pt x="78773" y="900471"/>
                </a:lnTo>
                <a:lnTo>
                  <a:pt x="42157" y="881537"/>
                </a:lnTo>
                <a:lnTo>
                  <a:pt x="0" y="874737"/>
                </a:lnTo>
                <a:lnTo>
                  <a:pt x="0" y="133388"/>
                </a:lnTo>
                <a:close/>
              </a:path>
            </a:pathLst>
          </a:custGeom>
          <a:ln w="2857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6365930" y="4430500"/>
            <a:ext cx="2147570" cy="77025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algn="ctr">
              <a:lnSpc>
                <a:spcPct val="82800"/>
              </a:lnSpc>
              <a:spcBef>
                <a:spcPts val="390"/>
              </a:spcBef>
            </a:pPr>
            <a:r>
              <a:rPr sz="1400" dirty="0">
                <a:latin typeface="Arial"/>
                <a:cs typeface="Arial"/>
              </a:rPr>
              <a:t>Вы </a:t>
            </a:r>
            <a:r>
              <a:rPr sz="1400" spc="-15" dirty="0">
                <a:latin typeface="Arial"/>
                <a:cs typeface="Arial"/>
              </a:rPr>
              <a:t>даете </a:t>
            </a:r>
            <a:r>
              <a:rPr sz="1400" spc="-5" dirty="0">
                <a:latin typeface="Arial"/>
                <a:cs typeface="Arial"/>
              </a:rPr>
              <a:t>своему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ребенку  </a:t>
            </a:r>
            <a:r>
              <a:rPr sz="1400" dirty="0">
                <a:latin typeface="Arial"/>
                <a:cs typeface="Arial"/>
              </a:rPr>
              <a:t>деньги и </a:t>
            </a:r>
            <a:r>
              <a:rPr sz="1400" spc="-10" dirty="0">
                <a:latin typeface="Arial"/>
                <a:cs typeface="Arial"/>
              </a:rPr>
              <a:t>посылаете </a:t>
            </a:r>
            <a:r>
              <a:rPr sz="1400" dirty="0">
                <a:latin typeface="Arial"/>
                <a:cs typeface="Arial"/>
              </a:rPr>
              <a:t>в  </a:t>
            </a:r>
            <a:r>
              <a:rPr sz="1400" spc="-10" dirty="0">
                <a:latin typeface="Arial"/>
                <a:cs typeface="Arial"/>
              </a:rPr>
              <a:t>магазин </a:t>
            </a:r>
            <a:r>
              <a:rPr sz="1400" spc="-5" dirty="0">
                <a:latin typeface="Arial"/>
                <a:cs typeface="Arial"/>
              </a:rPr>
              <a:t>купить </a:t>
            </a:r>
            <a:r>
              <a:rPr sz="1400" spc="-10" dirty="0">
                <a:latin typeface="Arial"/>
                <a:cs typeface="Arial"/>
              </a:rPr>
              <a:t>продукты  </a:t>
            </a:r>
            <a:r>
              <a:rPr sz="1400" dirty="0">
                <a:latin typeface="Arial"/>
                <a:cs typeface="Arial"/>
              </a:rPr>
              <a:t>(по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списку)</a:t>
            </a:r>
            <a:endParaRPr sz="14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223291" y="2983900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4" h="299720">
                <a:moveTo>
                  <a:pt x="432054" y="149567"/>
                </a:moveTo>
                <a:lnTo>
                  <a:pt x="0" y="149567"/>
                </a:lnTo>
                <a:lnTo>
                  <a:pt x="216027" y="299135"/>
                </a:lnTo>
                <a:lnTo>
                  <a:pt x="432054" y="149567"/>
                </a:lnTo>
                <a:close/>
              </a:path>
              <a:path w="432434" h="299720">
                <a:moveTo>
                  <a:pt x="324040" y="0"/>
                </a:moveTo>
                <a:lnTo>
                  <a:pt x="108013" y="0"/>
                </a:lnTo>
                <a:lnTo>
                  <a:pt x="108013" y="149567"/>
                </a:lnTo>
                <a:lnTo>
                  <a:pt x="324040" y="149567"/>
                </a:lnTo>
                <a:lnTo>
                  <a:pt x="32404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223291" y="2983900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4" h="299720">
                <a:moveTo>
                  <a:pt x="0" y="149567"/>
                </a:moveTo>
                <a:lnTo>
                  <a:pt x="108013" y="149567"/>
                </a:lnTo>
                <a:lnTo>
                  <a:pt x="108013" y="0"/>
                </a:lnTo>
                <a:lnTo>
                  <a:pt x="324040" y="0"/>
                </a:lnTo>
                <a:lnTo>
                  <a:pt x="324040" y="149567"/>
                </a:lnTo>
                <a:lnTo>
                  <a:pt x="432054" y="149567"/>
                </a:lnTo>
                <a:lnTo>
                  <a:pt x="216027" y="299135"/>
                </a:lnTo>
                <a:lnTo>
                  <a:pt x="0" y="149567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143170" y="2026617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1314145" y="0"/>
                </a:moveTo>
                <a:lnTo>
                  <a:pt x="1246519" y="644"/>
                </a:lnTo>
                <a:lnTo>
                  <a:pt x="1179781" y="2556"/>
                </a:lnTo>
                <a:lnTo>
                  <a:pt x="1114014" y="5706"/>
                </a:lnTo>
                <a:lnTo>
                  <a:pt x="1049299" y="10061"/>
                </a:lnTo>
                <a:lnTo>
                  <a:pt x="985720" y="15590"/>
                </a:lnTo>
                <a:lnTo>
                  <a:pt x="923359" y="22264"/>
                </a:lnTo>
                <a:lnTo>
                  <a:pt x="862299" y="30049"/>
                </a:lnTo>
                <a:lnTo>
                  <a:pt x="802621" y="38916"/>
                </a:lnTo>
                <a:lnTo>
                  <a:pt x="744410" y="48833"/>
                </a:lnTo>
                <a:lnTo>
                  <a:pt x="687746" y="59770"/>
                </a:lnTo>
                <a:lnTo>
                  <a:pt x="632714" y="71694"/>
                </a:lnTo>
                <a:lnTo>
                  <a:pt x="579395" y="84575"/>
                </a:lnTo>
                <a:lnTo>
                  <a:pt x="527872" y="98382"/>
                </a:lnTo>
                <a:lnTo>
                  <a:pt x="478227" y="113084"/>
                </a:lnTo>
                <a:lnTo>
                  <a:pt x="430544" y="128649"/>
                </a:lnTo>
                <a:lnTo>
                  <a:pt x="384905" y="145046"/>
                </a:lnTo>
                <a:lnTo>
                  <a:pt x="341392" y="162245"/>
                </a:lnTo>
                <a:lnTo>
                  <a:pt x="300087" y="180214"/>
                </a:lnTo>
                <a:lnTo>
                  <a:pt x="261074" y="198922"/>
                </a:lnTo>
                <a:lnTo>
                  <a:pt x="224436" y="218338"/>
                </a:lnTo>
                <a:lnTo>
                  <a:pt x="190253" y="238431"/>
                </a:lnTo>
                <a:lnTo>
                  <a:pt x="129589" y="280522"/>
                </a:lnTo>
                <a:lnTo>
                  <a:pt x="79742" y="324948"/>
                </a:lnTo>
                <a:lnTo>
                  <a:pt x="41372" y="371458"/>
                </a:lnTo>
                <a:lnTo>
                  <a:pt x="15141" y="419805"/>
                </a:lnTo>
                <a:lnTo>
                  <a:pt x="1709" y="469739"/>
                </a:lnTo>
                <a:lnTo>
                  <a:pt x="0" y="495223"/>
                </a:lnTo>
                <a:lnTo>
                  <a:pt x="1709" y="520708"/>
                </a:lnTo>
                <a:lnTo>
                  <a:pt x="15141" y="570642"/>
                </a:lnTo>
                <a:lnTo>
                  <a:pt x="41372" y="618988"/>
                </a:lnTo>
                <a:lnTo>
                  <a:pt x="79742" y="665499"/>
                </a:lnTo>
                <a:lnTo>
                  <a:pt x="129589" y="709924"/>
                </a:lnTo>
                <a:lnTo>
                  <a:pt x="190253" y="752016"/>
                </a:lnTo>
                <a:lnTo>
                  <a:pt x="224436" y="772109"/>
                </a:lnTo>
                <a:lnTo>
                  <a:pt x="261074" y="791525"/>
                </a:lnTo>
                <a:lnTo>
                  <a:pt x="300087" y="810233"/>
                </a:lnTo>
                <a:lnTo>
                  <a:pt x="341392" y="828202"/>
                </a:lnTo>
                <a:lnTo>
                  <a:pt x="384905" y="845400"/>
                </a:lnTo>
                <a:lnTo>
                  <a:pt x="430544" y="861798"/>
                </a:lnTo>
                <a:lnTo>
                  <a:pt x="478227" y="877363"/>
                </a:lnTo>
                <a:lnTo>
                  <a:pt x="527872" y="892064"/>
                </a:lnTo>
                <a:lnTo>
                  <a:pt x="579395" y="905871"/>
                </a:lnTo>
                <a:lnTo>
                  <a:pt x="632714" y="918753"/>
                </a:lnTo>
                <a:lnTo>
                  <a:pt x="687746" y="930677"/>
                </a:lnTo>
                <a:lnTo>
                  <a:pt x="744410" y="941613"/>
                </a:lnTo>
                <a:lnTo>
                  <a:pt x="802621" y="951530"/>
                </a:lnTo>
                <a:lnTo>
                  <a:pt x="862299" y="960397"/>
                </a:lnTo>
                <a:lnTo>
                  <a:pt x="923359" y="968183"/>
                </a:lnTo>
                <a:lnTo>
                  <a:pt x="985720" y="974856"/>
                </a:lnTo>
                <a:lnTo>
                  <a:pt x="1049299" y="980386"/>
                </a:lnTo>
                <a:lnTo>
                  <a:pt x="1114014" y="984741"/>
                </a:lnTo>
                <a:lnTo>
                  <a:pt x="1179781" y="987890"/>
                </a:lnTo>
                <a:lnTo>
                  <a:pt x="1246519" y="989803"/>
                </a:lnTo>
                <a:lnTo>
                  <a:pt x="1314145" y="990447"/>
                </a:lnTo>
                <a:lnTo>
                  <a:pt x="1381770" y="989803"/>
                </a:lnTo>
                <a:lnTo>
                  <a:pt x="1448508" y="987890"/>
                </a:lnTo>
                <a:lnTo>
                  <a:pt x="1514275" y="984741"/>
                </a:lnTo>
                <a:lnTo>
                  <a:pt x="1578990" y="980386"/>
                </a:lnTo>
                <a:lnTo>
                  <a:pt x="1642569" y="974856"/>
                </a:lnTo>
                <a:lnTo>
                  <a:pt x="1704930" y="968183"/>
                </a:lnTo>
                <a:lnTo>
                  <a:pt x="1765991" y="960397"/>
                </a:lnTo>
                <a:lnTo>
                  <a:pt x="1825668" y="951530"/>
                </a:lnTo>
                <a:lnTo>
                  <a:pt x="1883880" y="941613"/>
                </a:lnTo>
                <a:lnTo>
                  <a:pt x="1940543" y="930677"/>
                </a:lnTo>
                <a:lnTo>
                  <a:pt x="1995576" y="918753"/>
                </a:lnTo>
                <a:lnTo>
                  <a:pt x="2048895" y="905871"/>
                </a:lnTo>
                <a:lnTo>
                  <a:pt x="2100418" y="892064"/>
                </a:lnTo>
                <a:lnTo>
                  <a:pt x="2150062" y="877363"/>
                </a:lnTo>
                <a:lnTo>
                  <a:pt x="2197745" y="861798"/>
                </a:lnTo>
                <a:lnTo>
                  <a:pt x="2243385" y="845400"/>
                </a:lnTo>
                <a:lnTo>
                  <a:pt x="2286898" y="828202"/>
                </a:lnTo>
                <a:lnTo>
                  <a:pt x="2328202" y="810233"/>
                </a:lnTo>
                <a:lnTo>
                  <a:pt x="2367215" y="791525"/>
                </a:lnTo>
                <a:lnTo>
                  <a:pt x="2403854" y="772109"/>
                </a:lnTo>
                <a:lnTo>
                  <a:pt x="2438036" y="752016"/>
                </a:lnTo>
                <a:lnTo>
                  <a:pt x="2498700" y="709924"/>
                </a:lnTo>
                <a:lnTo>
                  <a:pt x="2548548" y="665499"/>
                </a:lnTo>
                <a:lnTo>
                  <a:pt x="2586917" y="618988"/>
                </a:lnTo>
                <a:lnTo>
                  <a:pt x="2613148" y="570642"/>
                </a:lnTo>
                <a:lnTo>
                  <a:pt x="2626580" y="520708"/>
                </a:lnTo>
                <a:lnTo>
                  <a:pt x="2628290" y="495223"/>
                </a:lnTo>
                <a:lnTo>
                  <a:pt x="2626580" y="469739"/>
                </a:lnTo>
                <a:lnTo>
                  <a:pt x="2613148" y="419805"/>
                </a:lnTo>
                <a:lnTo>
                  <a:pt x="2586917" y="371458"/>
                </a:lnTo>
                <a:lnTo>
                  <a:pt x="2548548" y="324948"/>
                </a:lnTo>
                <a:lnTo>
                  <a:pt x="2498700" y="280522"/>
                </a:lnTo>
                <a:lnTo>
                  <a:pt x="2438036" y="238431"/>
                </a:lnTo>
                <a:lnTo>
                  <a:pt x="2403854" y="218338"/>
                </a:lnTo>
                <a:lnTo>
                  <a:pt x="2367215" y="198922"/>
                </a:lnTo>
                <a:lnTo>
                  <a:pt x="2328202" y="180214"/>
                </a:lnTo>
                <a:lnTo>
                  <a:pt x="2286898" y="162245"/>
                </a:lnTo>
                <a:lnTo>
                  <a:pt x="2243385" y="145046"/>
                </a:lnTo>
                <a:lnTo>
                  <a:pt x="2197745" y="128649"/>
                </a:lnTo>
                <a:lnTo>
                  <a:pt x="2150062" y="113084"/>
                </a:lnTo>
                <a:lnTo>
                  <a:pt x="2100418" y="98382"/>
                </a:lnTo>
                <a:lnTo>
                  <a:pt x="2048895" y="84575"/>
                </a:lnTo>
                <a:lnTo>
                  <a:pt x="1995576" y="71694"/>
                </a:lnTo>
                <a:lnTo>
                  <a:pt x="1940543" y="59770"/>
                </a:lnTo>
                <a:lnTo>
                  <a:pt x="1883880" y="48833"/>
                </a:lnTo>
                <a:lnTo>
                  <a:pt x="1825668" y="38916"/>
                </a:lnTo>
                <a:lnTo>
                  <a:pt x="1765991" y="30049"/>
                </a:lnTo>
                <a:lnTo>
                  <a:pt x="1704930" y="22264"/>
                </a:lnTo>
                <a:lnTo>
                  <a:pt x="1642569" y="15590"/>
                </a:lnTo>
                <a:lnTo>
                  <a:pt x="1578990" y="10061"/>
                </a:lnTo>
                <a:lnTo>
                  <a:pt x="1514275" y="5706"/>
                </a:lnTo>
                <a:lnTo>
                  <a:pt x="1448508" y="2556"/>
                </a:lnTo>
                <a:lnTo>
                  <a:pt x="1381770" y="644"/>
                </a:lnTo>
                <a:lnTo>
                  <a:pt x="131414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143170" y="2026617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0" y="495223"/>
                </a:moveTo>
                <a:lnTo>
                  <a:pt x="6784" y="444589"/>
                </a:lnTo>
                <a:lnTo>
                  <a:pt x="26698" y="395418"/>
                </a:lnTo>
                <a:lnTo>
                  <a:pt x="59081" y="347958"/>
                </a:lnTo>
                <a:lnTo>
                  <a:pt x="103272" y="302459"/>
                </a:lnTo>
                <a:lnTo>
                  <a:pt x="158610" y="259169"/>
                </a:lnTo>
                <a:lnTo>
                  <a:pt x="224436" y="218338"/>
                </a:lnTo>
                <a:lnTo>
                  <a:pt x="261074" y="198922"/>
                </a:lnTo>
                <a:lnTo>
                  <a:pt x="300087" y="180214"/>
                </a:lnTo>
                <a:lnTo>
                  <a:pt x="341392" y="162245"/>
                </a:lnTo>
                <a:lnTo>
                  <a:pt x="384905" y="145046"/>
                </a:lnTo>
                <a:lnTo>
                  <a:pt x="430544" y="128649"/>
                </a:lnTo>
                <a:lnTo>
                  <a:pt x="478227" y="113084"/>
                </a:lnTo>
                <a:lnTo>
                  <a:pt x="527872" y="98382"/>
                </a:lnTo>
                <a:lnTo>
                  <a:pt x="579395" y="84575"/>
                </a:lnTo>
                <a:lnTo>
                  <a:pt x="632714" y="71694"/>
                </a:lnTo>
                <a:lnTo>
                  <a:pt x="687746" y="59770"/>
                </a:lnTo>
                <a:lnTo>
                  <a:pt x="744410" y="48833"/>
                </a:lnTo>
                <a:lnTo>
                  <a:pt x="802621" y="38916"/>
                </a:lnTo>
                <a:lnTo>
                  <a:pt x="862299" y="30049"/>
                </a:lnTo>
                <a:lnTo>
                  <a:pt x="923359" y="22264"/>
                </a:lnTo>
                <a:lnTo>
                  <a:pt x="985720" y="15590"/>
                </a:lnTo>
                <a:lnTo>
                  <a:pt x="1049299" y="10061"/>
                </a:lnTo>
                <a:lnTo>
                  <a:pt x="1114014" y="5706"/>
                </a:lnTo>
                <a:lnTo>
                  <a:pt x="1179781" y="2556"/>
                </a:lnTo>
                <a:lnTo>
                  <a:pt x="1246519" y="644"/>
                </a:lnTo>
                <a:lnTo>
                  <a:pt x="1314145" y="0"/>
                </a:lnTo>
                <a:lnTo>
                  <a:pt x="1381770" y="644"/>
                </a:lnTo>
                <a:lnTo>
                  <a:pt x="1448508" y="2556"/>
                </a:lnTo>
                <a:lnTo>
                  <a:pt x="1514275" y="5706"/>
                </a:lnTo>
                <a:lnTo>
                  <a:pt x="1578990" y="10061"/>
                </a:lnTo>
                <a:lnTo>
                  <a:pt x="1642569" y="15590"/>
                </a:lnTo>
                <a:lnTo>
                  <a:pt x="1704930" y="22264"/>
                </a:lnTo>
                <a:lnTo>
                  <a:pt x="1765991" y="30049"/>
                </a:lnTo>
                <a:lnTo>
                  <a:pt x="1825668" y="38916"/>
                </a:lnTo>
                <a:lnTo>
                  <a:pt x="1883880" y="48833"/>
                </a:lnTo>
                <a:lnTo>
                  <a:pt x="1940543" y="59770"/>
                </a:lnTo>
                <a:lnTo>
                  <a:pt x="1995576" y="71694"/>
                </a:lnTo>
                <a:lnTo>
                  <a:pt x="2048895" y="84575"/>
                </a:lnTo>
                <a:lnTo>
                  <a:pt x="2100418" y="98382"/>
                </a:lnTo>
                <a:lnTo>
                  <a:pt x="2150062" y="113084"/>
                </a:lnTo>
                <a:lnTo>
                  <a:pt x="2197745" y="128649"/>
                </a:lnTo>
                <a:lnTo>
                  <a:pt x="2243385" y="145046"/>
                </a:lnTo>
                <a:lnTo>
                  <a:pt x="2286898" y="162245"/>
                </a:lnTo>
                <a:lnTo>
                  <a:pt x="2328202" y="180214"/>
                </a:lnTo>
                <a:lnTo>
                  <a:pt x="2367215" y="198922"/>
                </a:lnTo>
                <a:lnTo>
                  <a:pt x="2403854" y="218338"/>
                </a:lnTo>
                <a:lnTo>
                  <a:pt x="2438036" y="238431"/>
                </a:lnTo>
                <a:lnTo>
                  <a:pt x="2498700" y="280522"/>
                </a:lnTo>
                <a:lnTo>
                  <a:pt x="2548548" y="324948"/>
                </a:lnTo>
                <a:lnTo>
                  <a:pt x="2586917" y="371458"/>
                </a:lnTo>
                <a:lnTo>
                  <a:pt x="2613148" y="419805"/>
                </a:lnTo>
                <a:lnTo>
                  <a:pt x="2626580" y="469739"/>
                </a:lnTo>
                <a:lnTo>
                  <a:pt x="2628290" y="495223"/>
                </a:lnTo>
                <a:lnTo>
                  <a:pt x="2626580" y="520708"/>
                </a:lnTo>
                <a:lnTo>
                  <a:pt x="2613148" y="570642"/>
                </a:lnTo>
                <a:lnTo>
                  <a:pt x="2586917" y="618988"/>
                </a:lnTo>
                <a:lnTo>
                  <a:pt x="2548548" y="665499"/>
                </a:lnTo>
                <a:lnTo>
                  <a:pt x="2498700" y="709924"/>
                </a:lnTo>
                <a:lnTo>
                  <a:pt x="2438036" y="752016"/>
                </a:lnTo>
                <a:lnTo>
                  <a:pt x="2403854" y="772109"/>
                </a:lnTo>
                <a:lnTo>
                  <a:pt x="2367215" y="791525"/>
                </a:lnTo>
                <a:lnTo>
                  <a:pt x="2328202" y="810233"/>
                </a:lnTo>
                <a:lnTo>
                  <a:pt x="2286898" y="828202"/>
                </a:lnTo>
                <a:lnTo>
                  <a:pt x="2243385" y="845400"/>
                </a:lnTo>
                <a:lnTo>
                  <a:pt x="2197745" y="861798"/>
                </a:lnTo>
                <a:lnTo>
                  <a:pt x="2150062" y="877363"/>
                </a:lnTo>
                <a:lnTo>
                  <a:pt x="2100418" y="892064"/>
                </a:lnTo>
                <a:lnTo>
                  <a:pt x="2048895" y="905871"/>
                </a:lnTo>
                <a:lnTo>
                  <a:pt x="1995576" y="918753"/>
                </a:lnTo>
                <a:lnTo>
                  <a:pt x="1940543" y="930677"/>
                </a:lnTo>
                <a:lnTo>
                  <a:pt x="1883880" y="941613"/>
                </a:lnTo>
                <a:lnTo>
                  <a:pt x="1825668" y="951530"/>
                </a:lnTo>
                <a:lnTo>
                  <a:pt x="1765991" y="960397"/>
                </a:lnTo>
                <a:lnTo>
                  <a:pt x="1704930" y="968183"/>
                </a:lnTo>
                <a:lnTo>
                  <a:pt x="1642569" y="974856"/>
                </a:lnTo>
                <a:lnTo>
                  <a:pt x="1578990" y="980386"/>
                </a:lnTo>
                <a:lnTo>
                  <a:pt x="1514275" y="984741"/>
                </a:lnTo>
                <a:lnTo>
                  <a:pt x="1448508" y="987890"/>
                </a:lnTo>
                <a:lnTo>
                  <a:pt x="1381770" y="989803"/>
                </a:lnTo>
                <a:lnTo>
                  <a:pt x="1314145" y="990447"/>
                </a:lnTo>
                <a:lnTo>
                  <a:pt x="1246519" y="989803"/>
                </a:lnTo>
                <a:lnTo>
                  <a:pt x="1179781" y="987890"/>
                </a:lnTo>
                <a:lnTo>
                  <a:pt x="1114014" y="984741"/>
                </a:lnTo>
                <a:lnTo>
                  <a:pt x="1049299" y="980386"/>
                </a:lnTo>
                <a:lnTo>
                  <a:pt x="985720" y="974856"/>
                </a:lnTo>
                <a:lnTo>
                  <a:pt x="923359" y="968183"/>
                </a:lnTo>
                <a:lnTo>
                  <a:pt x="862299" y="960397"/>
                </a:lnTo>
                <a:lnTo>
                  <a:pt x="802621" y="951530"/>
                </a:lnTo>
                <a:lnTo>
                  <a:pt x="744410" y="941613"/>
                </a:lnTo>
                <a:lnTo>
                  <a:pt x="687746" y="930677"/>
                </a:lnTo>
                <a:lnTo>
                  <a:pt x="632714" y="918753"/>
                </a:lnTo>
                <a:lnTo>
                  <a:pt x="579395" y="905871"/>
                </a:lnTo>
                <a:lnTo>
                  <a:pt x="527872" y="892064"/>
                </a:lnTo>
                <a:lnTo>
                  <a:pt x="478227" y="877363"/>
                </a:lnTo>
                <a:lnTo>
                  <a:pt x="430544" y="861798"/>
                </a:lnTo>
                <a:lnTo>
                  <a:pt x="384905" y="845400"/>
                </a:lnTo>
                <a:lnTo>
                  <a:pt x="341392" y="828202"/>
                </a:lnTo>
                <a:lnTo>
                  <a:pt x="300087" y="810233"/>
                </a:lnTo>
                <a:lnTo>
                  <a:pt x="261074" y="791525"/>
                </a:lnTo>
                <a:lnTo>
                  <a:pt x="224436" y="772109"/>
                </a:lnTo>
                <a:lnTo>
                  <a:pt x="190253" y="752016"/>
                </a:lnTo>
                <a:lnTo>
                  <a:pt x="129589" y="709924"/>
                </a:lnTo>
                <a:lnTo>
                  <a:pt x="79742" y="665499"/>
                </a:lnTo>
                <a:lnTo>
                  <a:pt x="41372" y="618988"/>
                </a:lnTo>
                <a:lnTo>
                  <a:pt x="15141" y="570642"/>
                </a:lnTo>
                <a:lnTo>
                  <a:pt x="1709" y="520708"/>
                </a:lnTo>
                <a:lnTo>
                  <a:pt x="0" y="495223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6873783" y="2138809"/>
            <a:ext cx="116649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Arial"/>
                <a:cs typeface="Arial"/>
              </a:rPr>
              <a:t>Аналогия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в  </a:t>
            </a:r>
            <a:r>
              <a:rPr sz="1600" b="1" spc="-15" dirty="0">
                <a:latin typeface="Arial"/>
                <a:cs typeface="Arial"/>
              </a:rPr>
              <a:t>семейном  </a:t>
            </a:r>
            <a:r>
              <a:rPr sz="1600" b="1" spc="-20" dirty="0">
                <a:latin typeface="Arial"/>
                <a:cs typeface="Arial"/>
              </a:rPr>
              <a:t>бюджете</a:t>
            </a:r>
            <a:endParaRPr sz="16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125321" y="5359895"/>
            <a:ext cx="2663990" cy="10079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125316" y="5359883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59" h="1008379">
                <a:moveTo>
                  <a:pt x="0" y="160489"/>
                </a:moveTo>
                <a:lnTo>
                  <a:pt x="50726" y="152307"/>
                </a:lnTo>
                <a:lnTo>
                  <a:pt x="94782" y="129523"/>
                </a:lnTo>
                <a:lnTo>
                  <a:pt x="129523" y="94782"/>
                </a:lnTo>
                <a:lnTo>
                  <a:pt x="152307" y="50726"/>
                </a:lnTo>
                <a:lnTo>
                  <a:pt x="160489" y="0"/>
                </a:lnTo>
                <a:lnTo>
                  <a:pt x="2503512" y="0"/>
                </a:lnTo>
                <a:lnTo>
                  <a:pt x="2511695" y="50726"/>
                </a:lnTo>
                <a:lnTo>
                  <a:pt x="2534478" y="94782"/>
                </a:lnTo>
                <a:lnTo>
                  <a:pt x="2569220" y="129523"/>
                </a:lnTo>
                <a:lnTo>
                  <a:pt x="2613276" y="152307"/>
                </a:lnTo>
                <a:lnTo>
                  <a:pt x="2664002" y="160489"/>
                </a:lnTo>
                <a:lnTo>
                  <a:pt x="2664002" y="847521"/>
                </a:lnTo>
                <a:lnTo>
                  <a:pt x="2613276" y="855703"/>
                </a:lnTo>
                <a:lnTo>
                  <a:pt x="2569220" y="878487"/>
                </a:lnTo>
                <a:lnTo>
                  <a:pt x="2534478" y="913229"/>
                </a:lnTo>
                <a:lnTo>
                  <a:pt x="2511695" y="957285"/>
                </a:lnTo>
                <a:lnTo>
                  <a:pt x="2503512" y="1008011"/>
                </a:lnTo>
                <a:lnTo>
                  <a:pt x="160489" y="1008011"/>
                </a:lnTo>
                <a:lnTo>
                  <a:pt x="152307" y="957285"/>
                </a:lnTo>
                <a:lnTo>
                  <a:pt x="129523" y="913229"/>
                </a:lnTo>
                <a:lnTo>
                  <a:pt x="94782" y="878487"/>
                </a:lnTo>
                <a:lnTo>
                  <a:pt x="50726" y="855703"/>
                </a:lnTo>
                <a:lnTo>
                  <a:pt x="0" y="847521"/>
                </a:lnTo>
                <a:lnTo>
                  <a:pt x="0" y="160489"/>
                </a:lnTo>
                <a:close/>
              </a:path>
            </a:pathLst>
          </a:custGeom>
          <a:ln w="28575">
            <a:solidFill>
              <a:srgbClr val="5B5B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6382071" y="5436285"/>
            <a:ext cx="2192655" cy="934719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 algn="ctr">
              <a:lnSpc>
                <a:spcPct val="89800"/>
              </a:lnSpc>
              <a:spcBef>
                <a:spcPts val="254"/>
              </a:spcBef>
            </a:pPr>
            <a:r>
              <a:rPr sz="1300" i="1" spc="-10" dirty="0">
                <a:latin typeface="Arial"/>
                <a:cs typeface="Arial"/>
              </a:rPr>
              <a:t>Вы </a:t>
            </a:r>
            <a:r>
              <a:rPr sz="1300" i="1" spc="-20" dirty="0">
                <a:latin typeface="Arial"/>
                <a:cs typeface="Arial"/>
              </a:rPr>
              <a:t>«</a:t>
            </a:r>
            <a:r>
              <a:rPr sz="1300" spc="-20" dirty="0">
                <a:latin typeface="Arial"/>
                <a:cs typeface="Arial"/>
              </a:rPr>
              <a:t>добавляете</a:t>
            </a:r>
            <a:r>
              <a:rPr sz="1300" i="1" spc="-20" dirty="0">
                <a:latin typeface="Arial"/>
                <a:cs typeface="Arial"/>
              </a:rPr>
              <a:t>» </a:t>
            </a:r>
            <a:r>
              <a:rPr sz="1300" i="1" spc="-10" dirty="0">
                <a:latin typeface="Arial"/>
                <a:cs typeface="Arial"/>
              </a:rPr>
              <a:t>денег </a:t>
            </a:r>
            <a:r>
              <a:rPr sz="1300" i="1" spc="-5" dirty="0">
                <a:latin typeface="Arial"/>
                <a:cs typeface="Arial"/>
              </a:rPr>
              <a:t>для  </a:t>
            </a:r>
            <a:r>
              <a:rPr sz="1300" i="1" spc="-15" dirty="0">
                <a:latin typeface="Arial"/>
                <a:cs typeface="Arial"/>
              </a:rPr>
              <a:t>того, </a:t>
            </a:r>
            <a:r>
              <a:rPr sz="1300" i="1" spc="-10" dirty="0">
                <a:latin typeface="Arial"/>
                <a:cs typeface="Arial"/>
              </a:rPr>
              <a:t>чтобы Ваш ребенок  купил </a:t>
            </a:r>
            <a:r>
              <a:rPr sz="1300" i="1" spc="-5" dirty="0">
                <a:latin typeface="Arial"/>
                <a:cs typeface="Arial"/>
              </a:rPr>
              <a:t>себе </a:t>
            </a:r>
            <a:r>
              <a:rPr sz="1300" i="1" spc="-10" dirty="0">
                <a:latin typeface="Arial"/>
                <a:cs typeface="Arial"/>
              </a:rPr>
              <a:t>новый </a:t>
            </a:r>
            <a:r>
              <a:rPr sz="1300" i="1" spc="-15" dirty="0">
                <a:latin typeface="Arial"/>
                <a:cs typeface="Arial"/>
              </a:rPr>
              <a:t>телефон  </a:t>
            </a:r>
            <a:r>
              <a:rPr sz="1300" i="1" spc="-5" dirty="0">
                <a:latin typeface="Arial"/>
                <a:cs typeface="Arial"/>
              </a:rPr>
              <a:t>(а </a:t>
            </a:r>
            <a:r>
              <a:rPr sz="1300" i="1" spc="-10" dirty="0">
                <a:latin typeface="Arial"/>
                <a:cs typeface="Arial"/>
              </a:rPr>
              <a:t>остальные </a:t>
            </a:r>
            <a:r>
              <a:rPr sz="1300" i="1" spc="-5" dirty="0">
                <a:latin typeface="Arial"/>
                <a:cs typeface="Arial"/>
              </a:rPr>
              <a:t>он </a:t>
            </a:r>
            <a:r>
              <a:rPr sz="1300" i="1" spc="-10" dirty="0">
                <a:latin typeface="Arial"/>
                <a:cs typeface="Arial"/>
              </a:rPr>
              <a:t>накопил  </a:t>
            </a:r>
            <a:r>
              <a:rPr sz="1300" i="1" spc="-5" dirty="0">
                <a:latin typeface="Arial"/>
                <a:cs typeface="Arial"/>
              </a:rPr>
              <a:t>сам)</a:t>
            </a:r>
            <a:endParaRPr sz="13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84746" y="3319983"/>
            <a:ext cx="2664293" cy="10079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84746" y="3319980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68008"/>
                </a:moveTo>
                <a:lnTo>
                  <a:pt x="44662" y="162006"/>
                </a:lnTo>
                <a:lnTo>
                  <a:pt x="84796" y="145069"/>
                </a:lnTo>
                <a:lnTo>
                  <a:pt x="118798" y="118798"/>
                </a:lnTo>
                <a:lnTo>
                  <a:pt x="145069" y="84796"/>
                </a:lnTo>
                <a:lnTo>
                  <a:pt x="162006" y="44662"/>
                </a:lnTo>
                <a:lnTo>
                  <a:pt x="168008" y="0"/>
                </a:lnTo>
                <a:lnTo>
                  <a:pt x="2496299" y="0"/>
                </a:lnTo>
                <a:lnTo>
                  <a:pt x="2502299" y="44662"/>
                </a:lnTo>
                <a:lnTo>
                  <a:pt x="2519234" y="84796"/>
                </a:lnTo>
                <a:lnTo>
                  <a:pt x="2545502" y="118798"/>
                </a:lnTo>
                <a:lnTo>
                  <a:pt x="2579502" y="145069"/>
                </a:lnTo>
                <a:lnTo>
                  <a:pt x="2619633" y="162006"/>
                </a:lnTo>
                <a:lnTo>
                  <a:pt x="2664294" y="168008"/>
                </a:lnTo>
                <a:lnTo>
                  <a:pt x="2664294" y="840003"/>
                </a:lnTo>
                <a:lnTo>
                  <a:pt x="2619633" y="846004"/>
                </a:lnTo>
                <a:lnTo>
                  <a:pt x="2579502" y="862941"/>
                </a:lnTo>
                <a:lnTo>
                  <a:pt x="2545502" y="889212"/>
                </a:lnTo>
                <a:lnTo>
                  <a:pt x="2519234" y="923215"/>
                </a:lnTo>
                <a:lnTo>
                  <a:pt x="2502299" y="963349"/>
                </a:lnTo>
                <a:lnTo>
                  <a:pt x="2496299" y="1008011"/>
                </a:lnTo>
                <a:lnTo>
                  <a:pt x="168008" y="1008011"/>
                </a:lnTo>
                <a:lnTo>
                  <a:pt x="162006" y="963349"/>
                </a:lnTo>
                <a:lnTo>
                  <a:pt x="145069" y="923215"/>
                </a:lnTo>
                <a:lnTo>
                  <a:pt x="118798" y="889212"/>
                </a:lnTo>
                <a:lnTo>
                  <a:pt x="84796" y="862941"/>
                </a:lnTo>
                <a:lnTo>
                  <a:pt x="44662" y="846004"/>
                </a:lnTo>
                <a:lnTo>
                  <a:pt x="0" y="840003"/>
                </a:lnTo>
                <a:lnTo>
                  <a:pt x="0" y="168008"/>
                </a:ln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928414" y="3357502"/>
            <a:ext cx="1849120" cy="751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4030">
              <a:lnSpc>
                <a:spcPts val="178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Дотации</a:t>
            </a:r>
            <a:endParaRPr sz="1800">
              <a:latin typeface="Calibri"/>
              <a:cs typeface="Calibri"/>
            </a:endParaRPr>
          </a:p>
          <a:p>
            <a:pPr marL="12700" marR="5080" algn="ctr">
              <a:lnSpc>
                <a:spcPct val="62500"/>
              </a:lnSpc>
              <a:spcBef>
                <a:spcPts val="340"/>
              </a:spcBef>
            </a:pPr>
            <a:r>
              <a:rPr sz="1600" b="1" i="1" spc="-10" dirty="0">
                <a:latin typeface="Calibri"/>
                <a:cs typeface="Calibri"/>
              </a:rPr>
              <a:t>(от </a:t>
            </a:r>
            <a:r>
              <a:rPr sz="1600" b="1" i="1" spc="-5" dirty="0">
                <a:latin typeface="Calibri"/>
                <a:cs typeface="Calibri"/>
              </a:rPr>
              <a:t>лат. </a:t>
            </a:r>
            <a:r>
              <a:rPr sz="1600" b="1" i="1" spc="-10" dirty="0">
                <a:latin typeface="Calibri"/>
                <a:cs typeface="Calibri"/>
              </a:rPr>
              <a:t>“Dotatio” </a:t>
            </a:r>
            <a:r>
              <a:rPr sz="1600" b="1" i="1" spc="-5" dirty="0">
                <a:latin typeface="Calibri"/>
                <a:cs typeface="Calibri"/>
              </a:rPr>
              <a:t>–  </a:t>
            </a:r>
            <a:r>
              <a:rPr sz="1600" b="1" i="1" spc="-10" dirty="0">
                <a:latin typeface="Calibri"/>
                <a:cs typeface="Calibri"/>
              </a:rPr>
              <a:t>дар,         пожертвование)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95833" y="4351782"/>
            <a:ext cx="2663999" cy="100811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95832" y="4351773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33388"/>
                </a:moveTo>
                <a:lnTo>
                  <a:pt x="42157" y="126588"/>
                </a:lnTo>
                <a:lnTo>
                  <a:pt x="78773" y="107653"/>
                </a:lnTo>
                <a:lnTo>
                  <a:pt x="107649" y="78779"/>
                </a:lnTo>
                <a:lnTo>
                  <a:pt x="126587" y="42162"/>
                </a:lnTo>
                <a:lnTo>
                  <a:pt x="133388" y="0"/>
                </a:lnTo>
                <a:lnTo>
                  <a:pt x="2530614" y="0"/>
                </a:lnTo>
                <a:lnTo>
                  <a:pt x="2537414" y="42162"/>
                </a:lnTo>
                <a:lnTo>
                  <a:pt x="2556349" y="78779"/>
                </a:lnTo>
                <a:lnTo>
                  <a:pt x="2585223" y="107653"/>
                </a:lnTo>
                <a:lnTo>
                  <a:pt x="2621840" y="126588"/>
                </a:lnTo>
                <a:lnTo>
                  <a:pt x="2664002" y="133388"/>
                </a:lnTo>
                <a:lnTo>
                  <a:pt x="2664002" y="874737"/>
                </a:lnTo>
                <a:lnTo>
                  <a:pt x="2621840" y="881537"/>
                </a:lnTo>
                <a:lnTo>
                  <a:pt x="2585223" y="900471"/>
                </a:lnTo>
                <a:lnTo>
                  <a:pt x="2556349" y="929344"/>
                </a:lnTo>
                <a:lnTo>
                  <a:pt x="2537414" y="965956"/>
                </a:lnTo>
                <a:lnTo>
                  <a:pt x="2530614" y="1008113"/>
                </a:lnTo>
                <a:lnTo>
                  <a:pt x="133388" y="1008113"/>
                </a:lnTo>
                <a:lnTo>
                  <a:pt x="126587" y="965956"/>
                </a:lnTo>
                <a:lnTo>
                  <a:pt x="107649" y="929344"/>
                </a:lnTo>
                <a:lnTo>
                  <a:pt x="78773" y="900471"/>
                </a:lnTo>
                <a:lnTo>
                  <a:pt x="42157" y="881537"/>
                </a:lnTo>
                <a:lnTo>
                  <a:pt x="0" y="874737"/>
                </a:lnTo>
                <a:lnTo>
                  <a:pt x="0" y="133388"/>
                </a:lnTo>
                <a:close/>
              </a:path>
            </a:pathLst>
          </a:custGeom>
          <a:ln w="2857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891976" y="4384626"/>
            <a:ext cx="1941195" cy="828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6720">
              <a:lnSpc>
                <a:spcPts val="1875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Субвенции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380"/>
              </a:lnSpc>
            </a:pPr>
            <a:r>
              <a:rPr sz="1600" b="1" i="1" spc="-10" dirty="0">
                <a:latin typeface="Calibri"/>
                <a:cs typeface="Calibri"/>
              </a:rPr>
              <a:t>(от </a:t>
            </a:r>
            <a:r>
              <a:rPr sz="1600" b="1" i="1" spc="-5" dirty="0">
                <a:latin typeface="Calibri"/>
                <a:cs typeface="Calibri"/>
              </a:rPr>
              <a:t>лат. </a:t>
            </a:r>
            <a:r>
              <a:rPr sz="1600" b="1" i="1" spc="-10" dirty="0">
                <a:latin typeface="Calibri"/>
                <a:cs typeface="Calibri"/>
              </a:rPr>
              <a:t>“Subvenire</a:t>
            </a:r>
            <a:r>
              <a:rPr sz="1600" b="1" i="1" spc="50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”</a:t>
            </a:r>
            <a:endParaRPr sz="1600">
              <a:latin typeface="Calibri"/>
              <a:cs typeface="Calibri"/>
            </a:endParaRPr>
          </a:p>
          <a:p>
            <a:pPr marL="573405" marR="255904" indent="-309880">
              <a:lnSpc>
                <a:spcPct val="73100"/>
              </a:lnSpc>
              <a:spcBef>
                <a:spcPts val="254"/>
              </a:spcBef>
            </a:pPr>
            <a:r>
              <a:rPr sz="1600" b="1" i="1" spc="-5" dirty="0">
                <a:latin typeface="Calibri"/>
                <a:cs typeface="Calibri"/>
              </a:rPr>
              <a:t>– </a:t>
            </a:r>
            <a:r>
              <a:rPr sz="1600" b="1" i="1" spc="-10" dirty="0">
                <a:latin typeface="Calibri"/>
                <a:cs typeface="Calibri"/>
              </a:rPr>
              <a:t>приходить </a:t>
            </a:r>
            <a:r>
              <a:rPr sz="1600" b="1" i="1" spc="-5" dirty="0">
                <a:latin typeface="Calibri"/>
                <a:cs typeface="Calibri"/>
              </a:rPr>
              <a:t>на  </a:t>
            </a:r>
            <a:r>
              <a:rPr sz="1600" b="1" i="1" spc="-10" dirty="0">
                <a:latin typeface="Calibri"/>
                <a:cs typeface="Calibri"/>
              </a:rPr>
              <a:t>помощь)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95541" y="5373217"/>
            <a:ext cx="2663990" cy="100799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95536" y="5373210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60489"/>
                </a:moveTo>
                <a:lnTo>
                  <a:pt x="50726" y="152307"/>
                </a:lnTo>
                <a:lnTo>
                  <a:pt x="94782" y="129523"/>
                </a:lnTo>
                <a:lnTo>
                  <a:pt x="129523" y="94782"/>
                </a:lnTo>
                <a:lnTo>
                  <a:pt x="152307" y="50726"/>
                </a:lnTo>
                <a:lnTo>
                  <a:pt x="160489" y="0"/>
                </a:lnTo>
                <a:lnTo>
                  <a:pt x="2503512" y="0"/>
                </a:lnTo>
                <a:lnTo>
                  <a:pt x="2511695" y="50726"/>
                </a:lnTo>
                <a:lnTo>
                  <a:pt x="2534478" y="94782"/>
                </a:lnTo>
                <a:lnTo>
                  <a:pt x="2569220" y="129523"/>
                </a:lnTo>
                <a:lnTo>
                  <a:pt x="2613276" y="152307"/>
                </a:lnTo>
                <a:lnTo>
                  <a:pt x="2664002" y="160489"/>
                </a:lnTo>
                <a:lnTo>
                  <a:pt x="2664002" y="847521"/>
                </a:lnTo>
                <a:lnTo>
                  <a:pt x="2613276" y="855703"/>
                </a:lnTo>
                <a:lnTo>
                  <a:pt x="2569220" y="878487"/>
                </a:lnTo>
                <a:lnTo>
                  <a:pt x="2534478" y="913229"/>
                </a:lnTo>
                <a:lnTo>
                  <a:pt x="2511695" y="957285"/>
                </a:lnTo>
                <a:lnTo>
                  <a:pt x="2503512" y="1008011"/>
                </a:lnTo>
                <a:lnTo>
                  <a:pt x="160489" y="1008011"/>
                </a:lnTo>
                <a:lnTo>
                  <a:pt x="152307" y="957285"/>
                </a:lnTo>
                <a:lnTo>
                  <a:pt x="129523" y="913229"/>
                </a:lnTo>
                <a:lnTo>
                  <a:pt x="94782" y="878487"/>
                </a:lnTo>
                <a:lnTo>
                  <a:pt x="50726" y="855703"/>
                </a:lnTo>
                <a:lnTo>
                  <a:pt x="0" y="847521"/>
                </a:lnTo>
                <a:lnTo>
                  <a:pt x="0" y="160489"/>
                </a:lnTo>
                <a:close/>
              </a:path>
            </a:pathLst>
          </a:custGeom>
          <a:ln w="28574">
            <a:solidFill>
              <a:srgbClr val="5B5B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923124" y="5494818"/>
            <a:ext cx="1924050" cy="651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7465" algn="ctr">
              <a:lnSpc>
                <a:spcPts val="188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Субсидии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ts val="1385"/>
              </a:lnSpc>
            </a:pPr>
            <a:r>
              <a:rPr sz="1600" b="1" i="1" spc="-10" dirty="0">
                <a:latin typeface="Calibri"/>
                <a:cs typeface="Calibri"/>
              </a:rPr>
              <a:t>(от </a:t>
            </a:r>
            <a:r>
              <a:rPr sz="1600" b="1" i="1" spc="-5" dirty="0">
                <a:latin typeface="Calibri"/>
                <a:cs typeface="Calibri"/>
              </a:rPr>
              <a:t>лат.</a:t>
            </a:r>
            <a:r>
              <a:rPr sz="1600" b="1" i="1" spc="5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“Subsidium”</a:t>
            </a:r>
            <a:endParaRPr sz="1600">
              <a:latin typeface="Calibri"/>
              <a:cs typeface="Calibri"/>
            </a:endParaRPr>
          </a:p>
          <a:p>
            <a:pPr marR="36830" algn="ctr">
              <a:lnSpc>
                <a:spcPts val="1660"/>
              </a:lnSpc>
            </a:pPr>
            <a:r>
              <a:rPr sz="1600" b="1" i="1" spc="-5" dirty="0">
                <a:latin typeface="Calibri"/>
                <a:cs typeface="Calibri"/>
              </a:rPr>
              <a:t>–</a:t>
            </a:r>
            <a:r>
              <a:rPr sz="1600" b="1" i="1" spc="-10" dirty="0">
                <a:latin typeface="Calibri"/>
                <a:cs typeface="Calibri"/>
              </a:rPr>
              <a:t> поддержка)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511808" y="3011835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5" h="299720">
                <a:moveTo>
                  <a:pt x="432054" y="149567"/>
                </a:moveTo>
                <a:lnTo>
                  <a:pt x="0" y="149567"/>
                </a:lnTo>
                <a:lnTo>
                  <a:pt x="216027" y="299135"/>
                </a:lnTo>
                <a:lnTo>
                  <a:pt x="432054" y="149567"/>
                </a:lnTo>
                <a:close/>
              </a:path>
              <a:path w="432435" h="299720">
                <a:moveTo>
                  <a:pt x="324040" y="0"/>
                </a:moveTo>
                <a:lnTo>
                  <a:pt x="108013" y="0"/>
                </a:lnTo>
                <a:lnTo>
                  <a:pt x="108013" y="149567"/>
                </a:lnTo>
                <a:lnTo>
                  <a:pt x="324040" y="149567"/>
                </a:lnTo>
                <a:lnTo>
                  <a:pt x="32404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511808" y="3011835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5" h="299720">
                <a:moveTo>
                  <a:pt x="0" y="149567"/>
                </a:moveTo>
                <a:lnTo>
                  <a:pt x="108013" y="149567"/>
                </a:lnTo>
                <a:lnTo>
                  <a:pt x="108013" y="0"/>
                </a:lnTo>
                <a:lnTo>
                  <a:pt x="324040" y="0"/>
                </a:lnTo>
                <a:lnTo>
                  <a:pt x="324040" y="149567"/>
                </a:lnTo>
                <a:lnTo>
                  <a:pt x="432054" y="149567"/>
                </a:lnTo>
                <a:lnTo>
                  <a:pt x="216027" y="299135"/>
                </a:lnTo>
                <a:lnTo>
                  <a:pt x="0" y="149567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95536" y="2026617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1314145" y="0"/>
                </a:moveTo>
                <a:lnTo>
                  <a:pt x="1246519" y="644"/>
                </a:lnTo>
                <a:lnTo>
                  <a:pt x="1179781" y="2556"/>
                </a:lnTo>
                <a:lnTo>
                  <a:pt x="1114014" y="5706"/>
                </a:lnTo>
                <a:lnTo>
                  <a:pt x="1049299" y="10061"/>
                </a:lnTo>
                <a:lnTo>
                  <a:pt x="985720" y="15590"/>
                </a:lnTo>
                <a:lnTo>
                  <a:pt x="923359" y="22264"/>
                </a:lnTo>
                <a:lnTo>
                  <a:pt x="862299" y="30049"/>
                </a:lnTo>
                <a:lnTo>
                  <a:pt x="802621" y="38916"/>
                </a:lnTo>
                <a:lnTo>
                  <a:pt x="744410" y="48833"/>
                </a:lnTo>
                <a:lnTo>
                  <a:pt x="687746" y="59770"/>
                </a:lnTo>
                <a:lnTo>
                  <a:pt x="632714" y="71694"/>
                </a:lnTo>
                <a:lnTo>
                  <a:pt x="579395" y="84575"/>
                </a:lnTo>
                <a:lnTo>
                  <a:pt x="527872" y="98382"/>
                </a:lnTo>
                <a:lnTo>
                  <a:pt x="478227" y="113084"/>
                </a:lnTo>
                <a:lnTo>
                  <a:pt x="430544" y="128649"/>
                </a:lnTo>
                <a:lnTo>
                  <a:pt x="384905" y="145046"/>
                </a:lnTo>
                <a:lnTo>
                  <a:pt x="341392" y="162245"/>
                </a:lnTo>
                <a:lnTo>
                  <a:pt x="300087" y="180214"/>
                </a:lnTo>
                <a:lnTo>
                  <a:pt x="261074" y="198922"/>
                </a:lnTo>
                <a:lnTo>
                  <a:pt x="224436" y="218338"/>
                </a:lnTo>
                <a:lnTo>
                  <a:pt x="190253" y="238431"/>
                </a:lnTo>
                <a:lnTo>
                  <a:pt x="129589" y="280522"/>
                </a:lnTo>
                <a:lnTo>
                  <a:pt x="79742" y="324948"/>
                </a:lnTo>
                <a:lnTo>
                  <a:pt x="41372" y="371458"/>
                </a:lnTo>
                <a:lnTo>
                  <a:pt x="15141" y="419805"/>
                </a:lnTo>
                <a:lnTo>
                  <a:pt x="1709" y="469739"/>
                </a:lnTo>
                <a:lnTo>
                  <a:pt x="0" y="495223"/>
                </a:lnTo>
                <a:lnTo>
                  <a:pt x="1709" y="520708"/>
                </a:lnTo>
                <a:lnTo>
                  <a:pt x="15141" y="570642"/>
                </a:lnTo>
                <a:lnTo>
                  <a:pt x="41372" y="618988"/>
                </a:lnTo>
                <a:lnTo>
                  <a:pt x="79742" y="665499"/>
                </a:lnTo>
                <a:lnTo>
                  <a:pt x="129589" y="709924"/>
                </a:lnTo>
                <a:lnTo>
                  <a:pt x="190253" y="752016"/>
                </a:lnTo>
                <a:lnTo>
                  <a:pt x="224436" y="772109"/>
                </a:lnTo>
                <a:lnTo>
                  <a:pt x="261074" y="791525"/>
                </a:lnTo>
                <a:lnTo>
                  <a:pt x="300087" y="810233"/>
                </a:lnTo>
                <a:lnTo>
                  <a:pt x="341392" y="828202"/>
                </a:lnTo>
                <a:lnTo>
                  <a:pt x="384905" y="845400"/>
                </a:lnTo>
                <a:lnTo>
                  <a:pt x="430544" y="861798"/>
                </a:lnTo>
                <a:lnTo>
                  <a:pt x="478227" y="877363"/>
                </a:lnTo>
                <a:lnTo>
                  <a:pt x="527872" y="892064"/>
                </a:lnTo>
                <a:lnTo>
                  <a:pt x="579395" y="905871"/>
                </a:lnTo>
                <a:lnTo>
                  <a:pt x="632714" y="918753"/>
                </a:lnTo>
                <a:lnTo>
                  <a:pt x="687746" y="930677"/>
                </a:lnTo>
                <a:lnTo>
                  <a:pt x="744410" y="941613"/>
                </a:lnTo>
                <a:lnTo>
                  <a:pt x="802621" y="951530"/>
                </a:lnTo>
                <a:lnTo>
                  <a:pt x="862299" y="960397"/>
                </a:lnTo>
                <a:lnTo>
                  <a:pt x="923359" y="968183"/>
                </a:lnTo>
                <a:lnTo>
                  <a:pt x="985720" y="974856"/>
                </a:lnTo>
                <a:lnTo>
                  <a:pt x="1049299" y="980386"/>
                </a:lnTo>
                <a:lnTo>
                  <a:pt x="1114014" y="984741"/>
                </a:lnTo>
                <a:lnTo>
                  <a:pt x="1179781" y="987890"/>
                </a:lnTo>
                <a:lnTo>
                  <a:pt x="1246519" y="989803"/>
                </a:lnTo>
                <a:lnTo>
                  <a:pt x="1314145" y="990447"/>
                </a:lnTo>
                <a:lnTo>
                  <a:pt x="1381770" y="989803"/>
                </a:lnTo>
                <a:lnTo>
                  <a:pt x="1448508" y="987890"/>
                </a:lnTo>
                <a:lnTo>
                  <a:pt x="1514275" y="984741"/>
                </a:lnTo>
                <a:lnTo>
                  <a:pt x="1578990" y="980386"/>
                </a:lnTo>
                <a:lnTo>
                  <a:pt x="1642569" y="974856"/>
                </a:lnTo>
                <a:lnTo>
                  <a:pt x="1704930" y="968183"/>
                </a:lnTo>
                <a:lnTo>
                  <a:pt x="1765991" y="960397"/>
                </a:lnTo>
                <a:lnTo>
                  <a:pt x="1825668" y="951530"/>
                </a:lnTo>
                <a:lnTo>
                  <a:pt x="1883880" y="941613"/>
                </a:lnTo>
                <a:lnTo>
                  <a:pt x="1940543" y="930677"/>
                </a:lnTo>
                <a:lnTo>
                  <a:pt x="1995576" y="918753"/>
                </a:lnTo>
                <a:lnTo>
                  <a:pt x="2048895" y="905871"/>
                </a:lnTo>
                <a:lnTo>
                  <a:pt x="2100418" y="892064"/>
                </a:lnTo>
                <a:lnTo>
                  <a:pt x="2150062" y="877363"/>
                </a:lnTo>
                <a:lnTo>
                  <a:pt x="2197745" y="861798"/>
                </a:lnTo>
                <a:lnTo>
                  <a:pt x="2243385" y="845400"/>
                </a:lnTo>
                <a:lnTo>
                  <a:pt x="2286898" y="828202"/>
                </a:lnTo>
                <a:lnTo>
                  <a:pt x="2328202" y="810233"/>
                </a:lnTo>
                <a:lnTo>
                  <a:pt x="2367215" y="791525"/>
                </a:lnTo>
                <a:lnTo>
                  <a:pt x="2403854" y="772109"/>
                </a:lnTo>
                <a:lnTo>
                  <a:pt x="2438036" y="752016"/>
                </a:lnTo>
                <a:lnTo>
                  <a:pt x="2498700" y="709924"/>
                </a:lnTo>
                <a:lnTo>
                  <a:pt x="2548548" y="665499"/>
                </a:lnTo>
                <a:lnTo>
                  <a:pt x="2586917" y="618988"/>
                </a:lnTo>
                <a:lnTo>
                  <a:pt x="2613148" y="570642"/>
                </a:lnTo>
                <a:lnTo>
                  <a:pt x="2626580" y="520708"/>
                </a:lnTo>
                <a:lnTo>
                  <a:pt x="2628290" y="495223"/>
                </a:lnTo>
                <a:lnTo>
                  <a:pt x="2626580" y="469739"/>
                </a:lnTo>
                <a:lnTo>
                  <a:pt x="2613148" y="419805"/>
                </a:lnTo>
                <a:lnTo>
                  <a:pt x="2586917" y="371458"/>
                </a:lnTo>
                <a:lnTo>
                  <a:pt x="2548548" y="324948"/>
                </a:lnTo>
                <a:lnTo>
                  <a:pt x="2498700" y="280522"/>
                </a:lnTo>
                <a:lnTo>
                  <a:pt x="2438036" y="238431"/>
                </a:lnTo>
                <a:lnTo>
                  <a:pt x="2403854" y="218338"/>
                </a:lnTo>
                <a:lnTo>
                  <a:pt x="2367215" y="198922"/>
                </a:lnTo>
                <a:lnTo>
                  <a:pt x="2328202" y="180214"/>
                </a:lnTo>
                <a:lnTo>
                  <a:pt x="2286898" y="162245"/>
                </a:lnTo>
                <a:lnTo>
                  <a:pt x="2243385" y="145046"/>
                </a:lnTo>
                <a:lnTo>
                  <a:pt x="2197745" y="128649"/>
                </a:lnTo>
                <a:lnTo>
                  <a:pt x="2150062" y="113084"/>
                </a:lnTo>
                <a:lnTo>
                  <a:pt x="2100418" y="98382"/>
                </a:lnTo>
                <a:lnTo>
                  <a:pt x="2048895" y="84575"/>
                </a:lnTo>
                <a:lnTo>
                  <a:pt x="1995576" y="71694"/>
                </a:lnTo>
                <a:lnTo>
                  <a:pt x="1940543" y="59770"/>
                </a:lnTo>
                <a:lnTo>
                  <a:pt x="1883880" y="48833"/>
                </a:lnTo>
                <a:lnTo>
                  <a:pt x="1825668" y="38916"/>
                </a:lnTo>
                <a:lnTo>
                  <a:pt x="1765991" y="30049"/>
                </a:lnTo>
                <a:lnTo>
                  <a:pt x="1704930" y="22264"/>
                </a:lnTo>
                <a:lnTo>
                  <a:pt x="1642569" y="15590"/>
                </a:lnTo>
                <a:lnTo>
                  <a:pt x="1578990" y="10061"/>
                </a:lnTo>
                <a:lnTo>
                  <a:pt x="1514275" y="5706"/>
                </a:lnTo>
                <a:lnTo>
                  <a:pt x="1448508" y="2556"/>
                </a:lnTo>
                <a:lnTo>
                  <a:pt x="1381770" y="644"/>
                </a:lnTo>
                <a:lnTo>
                  <a:pt x="131414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95536" y="2026617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0" y="495223"/>
                </a:moveTo>
                <a:lnTo>
                  <a:pt x="6784" y="444589"/>
                </a:lnTo>
                <a:lnTo>
                  <a:pt x="26698" y="395418"/>
                </a:lnTo>
                <a:lnTo>
                  <a:pt x="59081" y="347958"/>
                </a:lnTo>
                <a:lnTo>
                  <a:pt x="103272" y="302459"/>
                </a:lnTo>
                <a:lnTo>
                  <a:pt x="158610" y="259169"/>
                </a:lnTo>
                <a:lnTo>
                  <a:pt x="224436" y="218338"/>
                </a:lnTo>
                <a:lnTo>
                  <a:pt x="261074" y="198922"/>
                </a:lnTo>
                <a:lnTo>
                  <a:pt x="300087" y="180214"/>
                </a:lnTo>
                <a:lnTo>
                  <a:pt x="341392" y="162245"/>
                </a:lnTo>
                <a:lnTo>
                  <a:pt x="384905" y="145046"/>
                </a:lnTo>
                <a:lnTo>
                  <a:pt x="430544" y="128649"/>
                </a:lnTo>
                <a:lnTo>
                  <a:pt x="478227" y="113084"/>
                </a:lnTo>
                <a:lnTo>
                  <a:pt x="527872" y="98382"/>
                </a:lnTo>
                <a:lnTo>
                  <a:pt x="579395" y="84575"/>
                </a:lnTo>
                <a:lnTo>
                  <a:pt x="632714" y="71694"/>
                </a:lnTo>
                <a:lnTo>
                  <a:pt x="687746" y="59770"/>
                </a:lnTo>
                <a:lnTo>
                  <a:pt x="744410" y="48833"/>
                </a:lnTo>
                <a:lnTo>
                  <a:pt x="802621" y="38916"/>
                </a:lnTo>
                <a:lnTo>
                  <a:pt x="862299" y="30049"/>
                </a:lnTo>
                <a:lnTo>
                  <a:pt x="923359" y="22264"/>
                </a:lnTo>
                <a:lnTo>
                  <a:pt x="985720" y="15590"/>
                </a:lnTo>
                <a:lnTo>
                  <a:pt x="1049299" y="10061"/>
                </a:lnTo>
                <a:lnTo>
                  <a:pt x="1114014" y="5706"/>
                </a:lnTo>
                <a:lnTo>
                  <a:pt x="1179781" y="2556"/>
                </a:lnTo>
                <a:lnTo>
                  <a:pt x="1246519" y="644"/>
                </a:lnTo>
                <a:lnTo>
                  <a:pt x="1314145" y="0"/>
                </a:lnTo>
                <a:lnTo>
                  <a:pt x="1381770" y="644"/>
                </a:lnTo>
                <a:lnTo>
                  <a:pt x="1448508" y="2556"/>
                </a:lnTo>
                <a:lnTo>
                  <a:pt x="1514275" y="5706"/>
                </a:lnTo>
                <a:lnTo>
                  <a:pt x="1578990" y="10061"/>
                </a:lnTo>
                <a:lnTo>
                  <a:pt x="1642569" y="15590"/>
                </a:lnTo>
                <a:lnTo>
                  <a:pt x="1704930" y="22264"/>
                </a:lnTo>
                <a:lnTo>
                  <a:pt x="1765991" y="30049"/>
                </a:lnTo>
                <a:lnTo>
                  <a:pt x="1825668" y="38916"/>
                </a:lnTo>
                <a:lnTo>
                  <a:pt x="1883880" y="48833"/>
                </a:lnTo>
                <a:lnTo>
                  <a:pt x="1940543" y="59770"/>
                </a:lnTo>
                <a:lnTo>
                  <a:pt x="1995576" y="71694"/>
                </a:lnTo>
                <a:lnTo>
                  <a:pt x="2048895" y="84575"/>
                </a:lnTo>
                <a:lnTo>
                  <a:pt x="2100418" y="98382"/>
                </a:lnTo>
                <a:lnTo>
                  <a:pt x="2150062" y="113084"/>
                </a:lnTo>
                <a:lnTo>
                  <a:pt x="2197745" y="128649"/>
                </a:lnTo>
                <a:lnTo>
                  <a:pt x="2243385" y="145046"/>
                </a:lnTo>
                <a:lnTo>
                  <a:pt x="2286898" y="162245"/>
                </a:lnTo>
                <a:lnTo>
                  <a:pt x="2328202" y="180214"/>
                </a:lnTo>
                <a:lnTo>
                  <a:pt x="2367215" y="198922"/>
                </a:lnTo>
                <a:lnTo>
                  <a:pt x="2403854" y="218338"/>
                </a:lnTo>
                <a:lnTo>
                  <a:pt x="2438036" y="238431"/>
                </a:lnTo>
                <a:lnTo>
                  <a:pt x="2498700" y="280522"/>
                </a:lnTo>
                <a:lnTo>
                  <a:pt x="2548548" y="324948"/>
                </a:lnTo>
                <a:lnTo>
                  <a:pt x="2586917" y="371458"/>
                </a:lnTo>
                <a:lnTo>
                  <a:pt x="2613148" y="419805"/>
                </a:lnTo>
                <a:lnTo>
                  <a:pt x="2626580" y="469739"/>
                </a:lnTo>
                <a:lnTo>
                  <a:pt x="2628290" y="495223"/>
                </a:lnTo>
                <a:lnTo>
                  <a:pt x="2626580" y="520708"/>
                </a:lnTo>
                <a:lnTo>
                  <a:pt x="2613148" y="570642"/>
                </a:lnTo>
                <a:lnTo>
                  <a:pt x="2586917" y="618988"/>
                </a:lnTo>
                <a:lnTo>
                  <a:pt x="2548548" y="665499"/>
                </a:lnTo>
                <a:lnTo>
                  <a:pt x="2498700" y="709924"/>
                </a:lnTo>
                <a:lnTo>
                  <a:pt x="2438036" y="752016"/>
                </a:lnTo>
                <a:lnTo>
                  <a:pt x="2403854" y="772109"/>
                </a:lnTo>
                <a:lnTo>
                  <a:pt x="2367215" y="791525"/>
                </a:lnTo>
                <a:lnTo>
                  <a:pt x="2328202" y="810233"/>
                </a:lnTo>
                <a:lnTo>
                  <a:pt x="2286898" y="828202"/>
                </a:lnTo>
                <a:lnTo>
                  <a:pt x="2243385" y="845400"/>
                </a:lnTo>
                <a:lnTo>
                  <a:pt x="2197745" y="861798"/>
                </a:lnTo>
                <a:lnTo>
                  <a:pt x="2150062" y="877363"/>
                </a:lnTo>
                <a:lnTo>
                  <a:pt x="2100418" y="892064"/>
                </a:lnTo>
                <a:lnTo>
                  <a:pt x="2048895" y="905871"/>
                </a:lnTo>
                <a:lnTo>
                  <a:pt x="1995576" y="918753"/>
                </a:lnTo>
                <a:lnTo>
                  <a:pt x="1940543" y="930677"/>
                </a:lnTo>
                <a:lnTo>
                  <a:pt x="1883880" y="941613"/>
                </a:lnTo>
                <a:lnTo>
                  <a:pt x="1825668" y="951530"/>
                </a:lnTo>
                <a:lnTo>
                  <a:pt x="1765991" y="960397"/>
                </a:lnTo>
                <a:lnTo>
                  <a:pt x="1704930" y="968183"/>
                </a:lnTo>
                <a:lnTo>
                  <a:pt x="1642569" y="974856"/>
                </a:lnTo>
                <a:lnTo>
                  <a:pt x="1578990" y="980386"/>
                </a:lnTo>
                <a:lnTo>
                  <a:pt x="1514275" y="984741"/>
                </a:lnTo>
                <a:lnTo>
                  <a:pt x="1448508" y="987890"/>
                </a:lnTo>
                <a:lnTo>
                  <a:pt x="1381770" y="989803"/>
                </a:lnTo>
                <a:lnTo>
                  <a:pt x="1314145" y="990447"/>
                </a:lnTo>
                <a:lnTo>
                  <a:pt x="1246519" y="989803"/>
                </a:lnTo>
                <a:lnTo>
                  <a:pt x="1179781" y="987890"/>
                </a:lnTo>
                <a:lnTo>
                  <a:pt x="1114014" y="984741"/>
                </a:lnTo>
                <a:lnTo>
                  <a:pt x="1049299" y="980386"/>
                </a:lnTo>
                <a:lnTo>
                  <a:pt x="985720" y="974856"/>
                </a:lnTo>
                <a:lnTo>
                  <a:pt x="923359" y="968183"/>
                </a:lnTo>
                <a:lnTo>
                  <a:pt x="862299" y="960397"/>
                </a:lnTo>
                <a:lnTo>
                  <a:pt x="802621" y="951530"/>
                </a:lnTo>
                <a:lnTo>
                  <a:pt x="744410" y="941613"/>
                </a:lnTo>
                <a:lnTo>
                  <a:pt x="687746" y="930677"/>
                </a:lnTo>
                <a:lnTo>
                  <a:pt x="632714" y="918753"/>
                </a:lnTo>
                <a:lnTo>
                  <a:pt x="579395" y="905871"/>
                </a:lnTo>
                <a:lnTo>
                  <a:pt x="527872" y="892064"/>
                </a:lnTo>
                <a:lnTo>
                  <a:pt x="478227" y="877363"/>
                </a:lnTo>
                <a:lnTo>
                  <a:pt x="430544" y="861798"/>
                </a:lnTo>
                <a:lnTo>
                  <a:pt x="384905" y="845400"/>
                </a:lnTo>
                <a:lnTo>
                  <a:pt x="341392" y="828202"/>
                </a:lnTo>
                <a:lnTo>
                  <a:pt x="300087" y="810233"/>
                </a:lnTo>
                <a:lnTo>
                  <a:pt x="261074" y="791525"/>
                </a:lnTo>
                <a:lnTo>
                  <a:pt x="224436" y="772109"/>
                </a:lnTo>
                <a:lnTo>
                  <a:pt x="190253" y="752016"/>
                </a:lnTo>
                <a:lnTo>
                  <a:pt x="129589" y="709924"/>
                </a:lnTo>
                <a:lnTo>
                  <a:pt x="79742" y="665499"/>
                </a:lnTo>
                <a:lnTo>
                  <a:pt x="41372" y="618988"/>
                </a:lnTo>
                <a:lnTo>
                  <a:pt x="15141" y="570642"/>
                </a:lnTo>
                <a:lnTo>
                  <a:pt x="1709" y="520708"/>
                </a:lnTo>
                <a:lnTo>
                  <a:pt x="0" y="495223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905188" y="2138808"/>
            <a:ext cx="160718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Arial"/>
                <a:cs typeface="Arial"/>
              </a:rPr>
              <a:t>Формы  </a:t>
            </a:r>
            <a:r>
              <a:rPr sz="1600" b="1" spc="-10" dirty="0">
                <a:latin typeface="Arial"/>
                <a:cs typeface="Arial"/>
              </a:rPr>
              <a:t>м</a:t>
            </a:r>
            <a:r>
              <a:rPr sz="1600" b="1" spc="-30" dirty="0">
                <a:latin typeface="Arial"/>
                <a:cs typeface="Arial"/>
              </a:rPr>
              <a:t>е</a:t>
            </a:r>
            <a:r>
              <a:rPr sz="1600" b="1" spc="-10" dirty="0">
                <a:latin typeface="Arial"/>
                <a:cs typeface="Arial"/>
              </a:rPr>
              <a:t>жб</a:t>
            </a:r>
            <a:r>
              <a:rPr sz="1600" b="1" spc="-25" dirty="0">
                <a:latin typeface="Arial"/>
                <a:cs typeface="Arial"/>
              </a:rPr>
              <a:t>ю</a:t>
            </a:r>
            <a:r>
              <a:rPr sz="1600" b="1" spc="-15" dirty="0">
                <a:latin typeface="Arial"/>
                <a:cs typeface="Arial"/>
              </a:rPr>
              <a:t>д</a:t>
            </a:r>
            <a:r>
              <a:rPr sz="1600" b="1" spc="-35" dirty="0">
                <a:latin typeface="Arial"/>
                <a:cs typeface="Arial"/>
              </a:rPr>
              <a:t>ж</a:t>
            </a:r>
            <a:r>
              <a:rPr sz="1600" b="1" spc="-30" dirty="0">
                <a:latin typeface="Arial"/>
                <a:cs typeface="Arial"/>
              </a:rPr>
              <a:t>е</a:t>
            </a:r>
            <a:r>
              <a:rPr sz="1600" b="1" spc="-20" dirty="0">
                <a:latin typeface="Arial"/>
                <a:cs typeface="Arial"/>
              </a:rPr>
              <a:t>т</a:t>
            </a:r>
            <a:r>
              <a:rPr sz="1600" b="1" spc="-10" dirty="0">
                <a:latin typeface="Arial"/>
                <a:cs typeface="Arial"/>
              </a:rPr>
              <a:t>н</a:t>
            </a:r>
            <a:r>
              <a:rPr sz="1600" b="1" spc="-5" dirty="0">
                <a:latin typeface="Arial"/>
                <a:cs typeface="Arial"/>
              </a:rPr>
              <a:t>ых  </a:t>
            </a:r>
            <a:r>
              <a:rPr sz="1600" b="1" spc="-20" dirty="0">
                <a:latin typeface="Arial"/>
                <a:cs typeface="Arial"/>
              </a:rPr>
              <a:t>трансфертов</a:t>
            </a:r>
            <a:endParaRPr sz="160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8171999" y="0"/>
            <a:ext cx="971999" cy="97199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049041" y="3717030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8"/>
                </a:lnTo>
                <a:lnTo>
                  <a:pt x="0" y="72008"/>
                </a:lnTo>
                <a:lnTo>
                  <a:pt x="0" y="216026"/>
                </a:lnTo>
                <a:lnTo>
                  <a:pt x="95402" y="216026"/>
                </a:lnTo>
                <a:lnTo>
                  <a:pt x="95402" y="288035"/>
                </a:lnTo>
                <a:lnTo>
                  <a:pt x="190804" y="144017"/>
                </a:lnTo>
                <a:lnTo>
                  <a:pt x="95402" y="0"/>
                </a:lnTo>
                <a:close/>
              </a:path>
            </a:pathLst>
          </a:custGeom>
          <a:solidFill>
            <a:srgbClr val="F82D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049041" y="3717030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8"/>
                </a:moveTo>
                <a:lnTo>
                  <a:pt x="95402" y="72008"/>
                </a:lnTo>
                <a:lnTo>
                  <a:pt x="95402" y="0"/>
                </a:lnTo>
                <a:lnTo>
                  <a:pt x="190804" y="144017"/>
                </a:lnTo>
                <a:lnTo>
                  <a:pt x="95402" y="288035"/>
                </a:lnTo>
                <a:lnTo>
                  <a:pt x="95402" y="216026"/>
                </a:lnTo>
                <a:lnTo>
                  <a:pt x="0" y="216026"/>
                </a:lnTo>
                <a:lnTo>
                  <a:pt x="0" y="72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904147" y="3667428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8"/>
                </a:lnTo>
                <a:lnTo>
                  <a:pt x="0" y="72008"/>
                </a:lnTo>
                <a:lnTo>
                  <a:pt x="0" y="216026"/>
                </a:lnTo>
                <a:lnTo>
                  <a:pt x="95402" y="216026"/>
                </a:lnTo>
                <a:lnTo>
                  <a:pt x="95402" y="288035"/>
                </a:lnTo>
                <a:lnTo>
                  <a:pt x="190804" y="144017"/>
                </a:lnTo>
                <a:lnTo>
                  <a:pt x="95402" y="0"/>
                </a:lnTo>
                <a:close/>
              </a:path>
            </a:pathLst>
          </a:custGeom>
          <a:solidFill>
            <a:srgbClr val="F82D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904147" y="3667428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8"/>
                </a:moveTo>
                <a:lnTo>
                  <a:pt x="95402" y="72008"/>
                </a:lnTo>
                <a:lnTo>
                  <a:pt x="95402" y="0"/>
                </a:lnTo>
                <a:lnTo>
                  <a:pt x="190804" y="144017"/>
                </a:lnTo>
                <a:lnTo>
                  <a:pt x="95402" y="288035"/>
                </a:lnTo>
                <a:lnTo>
                  <a:pt x="95402" y="216026"/>
                </a:lnTo>
                <a:lnTo>
                  <a:pt x="0" y="216026"/>
                </a:lnTo>
                <a:lnTo>
                  <a:pt x="0" y="72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930017" y="4712822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9"/>
                </a:lnTo>
                <a:lnTo>
                  <a:pt x="0" y="72009"/>
                </a:lnTo>
                <a:lnTo>
                  <a:pt x="0" y="216027"/>
                </a:lnTo>
                <a:lnTo>
                  <a:pt x="95402" y="216027"/>
                </a:lnTo>
                <a:lnTo>
                  <a:pt x="95402" y="288036"/>
                </a:lnTo>
                <a:lnTo>
                  <a:pt x="190804" y="144018"/>
                </a:lnTo>
                <a:lnTo>
                  <a:pt x="95402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930017" y="4712822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9"/>
                </a:moveTo>
                <a:lnTo>
                  <a:pt x="95402" y="72009"/>
                </a:lnTo>
                <a:lnTo>
                  <a:pt x="95402" y="0"/>
                </a:lnTo>
                <a:lnTo>
                  <a:pt x="190804" y="144018"/>
                </a:lnTo>
                <a:lnTo>
                  <a:pt x="95402" y="288036"/>
                </a:lnTo>
                <a:lnTo>
                  <a:pt x="95402" y="216027"/>
                </a:lnTo>
                <a:lnTo>
                  <a:pt x="0" y="216027"/>
                </a:lnTo>
                <a:lnTo>
                  <a:pt x="0" y="72009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064992" y="4711816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8"/>
                </a:lnTo>
                <a:lnTo>
                  <a:pt x="0" y="72008"/>
                </a:lnTo>
                <a:lnTo>
                  <a:pt x="0" y="216026"/>
                </a:lnTo>
                <a:lnTo>
                  <a:pt x="95402" y="216026"/>
                </a:lnTo>
                <a:lnTo>
                  <a:pt x="95402" y="288035"/>
                </a:lnTo>
                <a:lnTo>
                  <a:pt x="190804" y="144017"/>
                </a:lnTo>
                <a:lnTo>
                  <a:pt x="95402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064992" y="4711816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8"/>
                </a:moveTo>
                <a:lnTo>
                  <a:pt x="95402" y="72008"/>
                </a:lnTo>
                <a:lnTo>
                  <a:pt x="95402" y="0"/>
                </a:lnTo>
                <a:lnTo>
                  <a:pt x="190804" y="144017"/>
                </a:lnTo>
                <a:lnTo>
                  <a:pt x="95402" y="288035"/>
                </a:lnTo>
                <a:lnTo>
                  <a:pt x="95402" y="216026"/>
                </a:lnTo>
                <a:lnTo>
                  <a:pt x="0" y="216026"/>
                </a:lnTo>
                <a:lnTo>
                  <a:pt x="0" y="72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049433" y="5719872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9"/>
                </a:lnTo>
                <a:lnTo>
                  <a:pt x="0" y="72009"/>
                </a:lnTo>
                <a:lnTo>
                  <a:pt x="0" y="216027"/>
                </a:lnTo>
                <a:lnTo>
                  <a:pt x="95402" y="216027"/>
                </a:lnTo>
                <a:lnTo>
                  <a:pt x="95402" y="288036"/>
                </a:lnTo>
                <a:lnTo>
                  <a:pt x="190804" y="144018"/>
                </a:lnTo>
                <a:lnTo>
                  <a:pt x="9540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049433" y="5719872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9"/>
                </a:moveTo>
                <a:lnTo>
                  <a:pt x="95402" y="72009"/>
                </a:lnTo>
                <a:lnTo>
                  <a:pt x="95402" y="0"/>
                </a:lnTo>
                <a:lnTo>
                  <a:pt x="190804" y="144018"/>
                </a:lnTo>
                <a:lnTo>
                  <a:pt x="95402" y="288036"/>
                </a:lnTo>
                <a:lnTo>
                  <a:pt x="95402" y="216027"/>
                </a:lnTo>
                <a:lnTo>
                  <a:pt x="0" y="216027"/>
                </a:lnTo>
                <a:lnTo>
                  <a:pt x="0" y="72009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930017" y="5733197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8"/>
                </a:lnTo>
                <a:lnTo>
                  <a:pt x="0" y="72008"/>
                </a:lnTo>
                <a:lnTo>
                  <a:pt x="0" y="216026"/>
                </a:lnTo>
                <a:lnTo>
                  <a:pt x="95402" y="216026"/>
                </a:lnTo>
                <a:lnTo>
                  <a:pt x="95402" y="288035"/>
                </a:lnTo>
                <a:lnTo>
                  <a:pt x="190804" y="144017"/>
                </a:lnTo>
                <a:lnTo>
                  <a:pt x="9540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930017" y="5733197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8"/>
                </a:moveTo>
                <a:lnTo>
                  <a:pt x="95402" y="72008"/>
                </a:lnTo>
                <a:lnTo>
                  <a:pt x="95402" y="0"/>
                </a:lnTo>
                <a:lnTo>
                  <a:pt x="190804" y="144017"/>
                </a:lnTo>
                <a:lnTo>
                  <a:pt x="95402" y="288035"/>
                </a:lnTo>
                <a:lnTo>
                  <a:pt x="95402" y="216026"/>
                </a:lnTo>
                <a:lnTo>
                  <a:pt x="0" y="216026"/>
                </a:lnTo>
                <a:lnTo>
                  <a:pt x="0" y="72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7468" y="1196962"/>
            <a:ext cx="7795077" cy="5600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7467" y="1196688"/>
            <a:ext cx="7795259" cy="560705"/>
          </a:xfrm>
          <a:custGeom>
            <a:avLst/>
            <a:gdLst/>
            <a:ahLst/>
            <a:cxnLst/>
            <a:rect l="l" t="t" r="r" b="b"/>
            <a:pathLst>
              <a:path w="7795259" h="560705">
                <a:moveTo>
                  <a:pt x="0" y="280174"/>
                </a:moveTo>
                <a:lnTo>
                  <a:pt x="28882" y="245893"/>
                </a:lnTo>
                <a:lnTo>
                  <a:pt x="64350" y="229200"/>
                </a:lnTo>
                <a:lnTo>
                  <a:pt x="113273" y="212845"/>
                </a:lnTo>
                <a:lnTo>
                  <a:pt x="153153" y="202144"/>
                </a:lnTo>
                <a:lnTo>
                  <a:pt x="198699" y="191617"/>
                </a:lnTo>
                <a:lnTo>
                  <a:pt x="249786" y="181272"/>
                </a:lnTo>
                <a:lnTo>
                  <a:pt x="306288" y="171117"/>
                </a:lnTo>
                <a:lnTo>
                  <a:pt x="368080" y="161163"/>
                </a:lnTo>
                <a:lnTo>
                  <a:pt x="435037" y="151418"/>
                </a:lnTo>
                <a:lnTo>
                  <a:pt x="507032" y="141890"/>
                </a:lnTo>
                <a:lnTo>
                  <a:pt x="544881" y="137211"/>
                </a:lnTo>
                <a:lnTo>
                  <a:pt x="583942" y="132590"/>
                </a:lnTo>
                <a:lnTo>
                  <a:pt x="624200" y="128028"/>
                </a:lnTo>
                <a:lnTo>
                  <a:pt x="665639" y="123526"/>
                </a:lnTo>
                <a:lnTo>
                  <a:pt x="708245" y="119085"/>
                </a:lnTo>
                <a:lnTo>
                  <a:pt x="752000" y="114706"/>
                </a:lnTo>
                <a:lnTo>
                  <a:pt x="796890" y="110392"/>
                </a:lnTo>
                <a:lnTo>
                  <a:pt x="842898" y="106141"/>
                </a:lnTo>
                <a:lnTo>
                  <a:pt x="890010" y="101957"/>
                </a:lnTo>
                <a:lnTo>
                  <a:pt x="938209" y="97839"/>
                </a:lnTo>
                <a:lnTo>
                  <a:pt x="987479" y="93790"/>
                </a:lnTo>
                <a:lnTo>
                  <a:pt x="1037806" y="89809"/>
                </a:lnTo>
                <a:lnTo>
                  <a:pt x="1089173" y="85899"/>
                </a:lnTo>
                <a:lnTo>
                  <a:pt x="1141564" y="82061"/>
                </a:lnTo>
                <a:lnTo>
                  <a:pt x="1194965" y="78294"/>
                </a:lnTo>
                <a:lnTo>
                  <a:pt x="1249359" y="74602"/>
                </a:lnTo>
                <a:lnTo>
                  <a:pt x="1304731" y="70984"/>
                </a:lnTo>
                <a:lnTo>
                  <a:pt x="1361064" y="67442"/>
                </a:lnTo>
                <a:lnTo>
                  <a:pt x="1418344" y="63978"/>
                </a:lnTo>
                <a:lnTo>
                  <a:pt x="1476555" y="60591"/>
                </a:lnTo>
                <a:lnTo>
                  <a:pt x="1535680" y="57284"/>
                </a:lnTo>
                <a:lnTo>
                  <a:pt x="1595705" y="54057"/>
                </a:lnTo>
                <a:lnTo>
                  <a:pt x="1656614" y="50911"/>
                </a:lnTo>
                <a:lnTo>
                  <a:pt x="1718390" y="47849"/>
                </a:lnTo>
                <a:lnTo>
                  <a:pt x="1781019" y="44870"/>
                </a:lnTo>
                <a:lnTo>
                  <a:pt x="1844484" y="41976"/>
                </a:lnTo>
                <a:lnTo>
                  <a:pt x="1908770" y="39168"/>
                </a:lnTo>
                <a:lnTo>
                  <a:pt x="1973862" y="36447"/>
                </a:lnTo>
                <a:lnTo>
                  <a:pt x="2039743" y="33815"/>
                </a:lnTo>
                <a:lnTo>
                  <a:pt x="2106398" y="31272"/>
                </a:lnTo>
                <a:lnTo>
                  <a:pt x="2173811" y="28820"/>
                </a:lnTo>
                <a:lnTo>
                  <a:pt x="2241967" y="26459"/>
                </a:lnTo>
                <a:lnTo>
                  <a:pt x="2310850" y="24191"/>
                </a:lnTo>
                <a:lnTo>
                  <a:pt x="2380443" y="22017"/>
                </a:lnTo>
                <a:lnTo>
                  <a:pt x="2450733" y="19938"/>
                </a:lnTo>
                <a:lnTo>
                  <a:pt x="2521702" y="17955"/>
                </a:lnTo>
                <a:lnTo>
                  <a:pt x="2593336" y="16070"/>
                </a:lnTo>
                <a:lnTo>
                  <a:pt x="2665618" y="14283"/>
                </a:lnTo>
                <a:lnTo>
                  <a:pt x="2738533" y="12596"/>
                </a:lnTo>
                <a:lnTo>
                  <a:pt x="2812065" y="11009"/>
                </a:lnTo>
                <a:lnTo>
                  <a:pt x="2886198" y="9524"/>
                </a:lnTo>
                <a:lnTo>
                  <a:pt x="2960918" y="8142"/>
                </a:lnTo>
                <a:lnTo>
                  <a:pt x="3036207" y="6864"/>
                </a:lnTo>
                <a:lnTo>
                  <a:pt x="3112051" y="5692"/>
                </a:lnTo>
                <a:lnTo>
                  <a:pt x="3188434" y="4625"/>
                </a:lnTo>
                <a:lnTo>
                  <a:pt x="3265340" y="3666"/>
                </a:lnTo>
                <a:lnTo>
                  <a:pt x="3342754" y="2816"/>
                </a:lnTo>
                <a:lnTo>
                  <a:pt x="3420659" y="2076"/>
                </a:lnTo>
                <a:lnTo>
                  <a:pt x="3499040" y="1446"/>
                </a:lnTo>
                <a:lnTo>
                  <a:pt x="3577882" y="928"/>
                </a:lnTo>
                <a:lnTo>
                  <a:pt x="3657169" y="524"/>
                </a:lnTo>
                <a:lnTo>
                  <a:pt x="3736885" y="233"/>
                </a:lnTo>
                <a:lnTo>
                  <a:pt x="3817014" y="58"/>
                </a:lnTo>
                <a:lnTo>
                  <a:pt x="3897541" y="0"/>
                </a:lnTo>
                <a:lnTo>
                  <a:pt x="3978068" y="58"/>
                </a:lnTo>
                <a:lnTo>
                  <a:pt x="4058197" y="233"/>
                </a:lnTo>
                <a:lnTo>
                  <a:pt x="4137912" y="524"/>
                </a:lnTo>
                <a:lnTo>
                  <a:pt x="4217199" y="928"/>
                </a:lnTo>
                <a:lnTo>
                  <a:pt x="4296041" y="1446"/>
                </a:lnTo>
                <a:lnTo>
                  <a:pt x="4374422" y="2076"/>
                </a:lnTo>
                <a:lnTo>
                  <a:pt x="4452328" y="2816"/>
                </a:lnTo>
                <a:lnTo>
                  <a:pt x="4529741" y="3666"/>
                </a:lnTo>
                <a:lnTo>
                  <a:pt x="4606647" y="4625"/>
                </a:lnTo>
                <a:lnTo>
                  <a:pt x="4683030" y="5692"/>
                </a:lnTo>
                <a:lnTo>
                  <a:pt x="4758874" y="6864"/>
                </a:lnTo>
                <a:lnTo>
                  <a:pt x="4834164" y="8142"/>
                </a:lnTo>
                <a:lnTo>
                  <a:pt x="4908883" y="9524"/>
                </a:lnTo>
                <a:lnTo>
                  <a:pt x="4983017" y="11009"/>
                </a:lnTo>
                <a:lnTo>
                  <a:pt x="5056549" y="12596"/>
                </a:lnTo>
                <a:lnTo>
                  <a:pt x="5129463" y="14283"/>
                </a:lnTo>
                <a:lnTo>
                  <a:pt x="5201745" y="16070"/>
                </a:lnTo>
                <a:lnTo>
                  <a:pt x="5273379" y="17955"/>
                </a:lnTo>
                <a:lnTo>
                  <a:pt x="5344348" y="19938"/>
                </a:lnTo>
                <a:lnTo>
                  <a:pt x="5414638" y="22017"/>
                </a:lnTo>
                <a:lnTo>
                  <a:pt x="5484232" y="24191"/>
                </a:lnTo>
                <a:lnTo>
                  <a:pt x="5553114" y="26459"/>
                </a:lnTo>
                <a:lnTo>
                  <a:pt x="5621270" y="28820"/>
                </a:lnTo>
                <a:lnTo>
                  <a:pt x="5688683" y="31272"/>
                </a:lnTo>
                <a:lnTo>
                  <a:pt x="5755338" y="33815"/>
                </a:lnTo>
                <a:lnTo>
                  <a:pt x="5821219" y="36447"/>
                </a:lnTo>
                <a:lnTo>
                  <a:pt x="5886311" y="39168"/>
                </a:lnTo>
                <a:lnTo>
                  <a:pt x="5950597" y="41976"/>
                </a:lnTo>
                <a:lnTo>
                  <a:pt x="6014062" y="44870"/>
                </a:lnTo>
                <a:lnTo>
                  <a:pt x="6076691" y="47849"/>
                </a:lnTo>
                <a:lnTo>
                  <a:pt x="6138468" y="50911"/>
                </a:lnTo>
                <a:lnTo>
                  <a:pt x="6199376" y="54057"/>
                </a:lnTo>
                <a:lnTo>
                  <a:pt x="6259401" y="57284"/>
                </a:lnTo>
                <a:lnTo>
                  <a:pt x="6318526" y="60591"/>
                </a:lnTo>
                <a:lnTo>
                  <a:pt x="6376737" y="63978"/>
                </a:lnTo>
                <a:lnTo>
                  <a:pt x="6434017" y="67442"/>
                </a:lnTo>
                <a:lnTo>
                  <a:pt x="6490351" y="70984"/>
                </a:lnTo>
                <a:lnTo>
                  <a:pt x="6545722" y="74602"/>
                </a:lnTo>
                <a:lnTo>
                  <a:pt x="6600116" y="78294"/>
                </a:lnTo>
                <a:lnTo>
                  <a:pt x="6653517" y="82061"/>
                </a:lnTo>
                <a:lnTo>
                  <a:pt x="6705908" y="85899"/>
                </a:lnTo>
                <a:lnTo>
                  <a:pt x="6757275" y="89809"/>
                </a:lnTo>
                <a:lnTo>
                  <a:pt x="6807602" y="93790"/>
                </a:lnTo>
                <a:lnTo>
                  <a:pt x="6856873" y="97839"/>
                </a:lnTo>
                <a:lnTo>
                  <a:pt x="6905071" y="101957"/>
                </a:lnTo>
                <a:lnTo>
                  <a:pt x="6952183" y="106141"/>
                </a:lnTo>
                <a:lnTo>
                  <a:pt x="6998191" y="110392"/>
                </a:lnTo>
                <a:lnTo>
                  <a:pt x="7043081" y="114706"/>
                </a:lnTo>
                <a:lnTo>
                  <a:pt x="7086837" y="119085"/>
                </a:lnTo>
                <a:lnTo>
                  <a:pt x="7129442" y="123526"/>
                </a:lnTo>
                <a:lnTo>
                  <a:pt x="7170881" y="128028"/>
                </a:lnTo>
                <a:lnTo>
                  <a:pt x="7211139" y="132590"/>
                </a:lnTo>
                <a:lnTo>
                  <a:pt x="7250201" y="137211"/>
                </a:lnTo>
                <a:lnTo>
                  <a:pt x="7288049" y="141890"/>
                </a:lnTo>
                <a:lnTo>
                  <a:pt x="7360044" y="151418"/>
                </a:lnTo>
                <a:lnTo>
                  <a:pt x="7427001" y="161163"/>
                </a:lnTo>
                <a:lnTo>
                  <a:pt x="7488793" y="171117"/>
                </a:lnTo>
                <a:lnTo>
                  <a:pt x="7545295" y="181272"/>
                </a:lnTo>
                <a:lnTo>
                  <a:pt x="7596382" y="191617"/>
                </a:lnTo>
                <a:lnTo>
                  <a:pt x="7641928" y="202144"/>
                </a:lnTo>
                <a:lnTo>
                  <a:pt x="7681809" y="212845"/>
                </a:lnTo>
                <a:lnTo>
                  <a:pt x="7730731" y="229200"/>
                </a:lnTo>
                <a:lnTo>
                  <a:pt x="7766199" y="245893"/>
                </a:lnTo>
                <a:lnTo>
                  <a:pt x="7794266" y="274385"/>
                </a:lnTo>
                <a:lnTo>
                  <a:pt x="7795082" y="280174"/>
                </a:lnTo>
                <a:lnTo>
                  <a:pt x="7794266" y="285963"/>
                </a:lnTo>
                <a:lnTo>
                  <a:pt x="7766199" y="314455"/>
                </a:lnTo>
                <a:lnTo>
                  <a:pt x="7730731" y="331149"/>
                </a:lnTo>
                <a:lnTo>
                  <a:pt x="7681809" y="347504"/>
                </a:lnTo>
                <a:lnTo>
                  <a:pt x="7641928" y="358204"/>
                </a:lnTo>
                <a:lnTo>
                  <a:pt x="7596382" y="368731"/>
                </a:lnTo>
                <a:lnTo>
                  <a:pt x="7545295" y="379077"/>
                </a:lnTo>
                <a:lnTo>
                  <a:pt x="7488793" y="389231"/>
                </a:lnTo>
                <a:lnTo>
                  <a:pt x="7427001" y="399185"/>
                </a:lnTo>
                <a:lnTo>
                  <a:pt x="7360044" y="408931"/>
                </a:lnTo>
                <a:lnTo>
                  <a:pt x="7288049" y="418458"/>
                </a:lnTo>
                <a:lnTo>
                  <a:pt x="7250201" y="423137"/>
                </a:lnTo>
                <a:lnTo>
                  <a:pt x="7211139" y="427759"/>
                </a:lnTo>
                <a:lnTo>
                  <a:pt x="7170881" y="432321"/>
                </a:lnTo>
                <a:lnTo>
                  <a:pt x="7129442" y="436823"/>
                </a:lnTo>
                <a:lnTo>
                  <a:pt x="7086837" y="441264"/>
                </a:lnTo>
                <a:lnTo>
                  <a:pt x="7043081" y="445642"/>
                </a:lnTo>
                <a:lnTo>
                  <a:pt x="6998191" y="449957"/>
                </a:lnTo>
                <a:lnTo>
                  <a:pt x="6952183" y="454207"/>
                </a:lnTo>
                <a:lnTo>
                  <a:pt x="6905071" y="458392"/>
                </a:lnTo>
                <a:lnTo>
                  <a:pt x="6856873" y="462509"/>
                </a:lnTo>
                <a:lnTo>
                  <a:pt x="6807602" y="466559"/>
                </a:lnTo>
                <a:lnTo>
                  <a:pt x="6757275" y="470539"/>
                </a:lnTo>
                <a:lnTo>
                  <a:pt x="6705908" y="474449"/>
                </a:lnTo>
                <a:lnTo>
                  <a:pt x="6653517" y="478288"/>
                </a:lnTo>
                <a:lnTo>
                  <a:pt x="6600116" y="482054"/>
                </a:lnTo>
                <a:lnTo>
                  <a:pt x="6545722" y="485747"/>
                </a:lnTo>
                <a:lnTo>
                  <a:pt x="6490351" y="489364"/>
                </a:lnTo>
                <a:lnTo>
                  <a:pt x="6434017" y="492906"/>
                </a:lnTo>
                <a:lnTo>
                  <a:pt x="6376737" y="496371"/>
                </a:lnTo>
                <a:lnTo>
                  <a:pt x="6318526" y="499757"/>
                </a:lnTo>
                <a:lnTo>
                  <a:pt x="6259401" y="503065"/>
                </a:lnTo>
                <a:lnTo>
                  <a:pt x="6199376" y="506292"/>
                </a:lnTo>
                <a:lnTo>
                  <a:pt x="6138468" y="509437"/>
                </a:lnTo>
                <a:lnTo>
                  <a:pt x="6076691" y="512500"/>
                </a:lnTo>
                <a:lnTo>
                  <a:pt x="6014062" y="515478"/>
                </a:lnTo>
                <a:lnTo>
                  <a:pt x="5950597" y="518372"/>
                </a:lnTo>
                <a:lnTo>
                  <a:pt x="5886311" y="521180"/>
                </a:lnTo>
                <a:lnTo>
                  <a:pt x="5821219" y="523901"/>
                </a:lnTo>
                <a:lnTo>
                  <a:pt x="5755338" y="526533"/>
                </a:lnTo>
                <a:lnTo>
                  <a:pt x="5688683" y="529076"/>
                </a:lnTo>
                <a:lnTo>
                  <a:pt x="5621270" y="531529"/>
                </a:lnTo>
                <a:lnTo>
                  <a:pt x="5553114" y="533890"/>
                </a:lnTo>
                <a:lnTo>
                  <a:pt x="5484232" y="536157"/>
                </a:lnTo>
                <a:lnTo>
                  <a:pt x="5414638" y="538331"/>
                </a:lnTo>
                <a:lnTo>
                  <a:pt x="5344348" y="540410"/>
                </a:lnTo>
                <a:lnTo>
                  <a:pt x="5273379" y="542393"/>
                </a:lnTo>
                <a:lnTo>
                  <a:pt x="5201745" y="544279"/>
                </a:lnTo>
                <a:lnTo>
                  <a:pt x="5129463" y="546065"/>
                </a:lnTo>
                <a:lnTo>
                  <a:pt x="5056549" y="547753"/>
                </a:lnTo>
                <a:lnTo>
                  <a:pt x="4983017" y="549340"/>
                </a:lnTo>
                <a:lnTo>
                  <a:pt x="4908883" y="550824"/>
                </a:lnTo>
                <a:lnTo>
                  <a:pt x="4834164" y="552206"/>
                </a:lnTo>
                <a:lnTo>
                  <a:pt x="4758874" y="553484"/>
                </a:lnTo>
                <a:lnTo>
                  <a:pt x="4683030" y="554657"/>
                </a:lnTo>
                <a:lnTo>
                  <a:pt x="4606647" y="555723"/>
                </a:lnTo>
                <a:lnTo>
                  <a:pt x="4529741" y="556682"/>
                </a:lnTo>
                <a:lnTo>
                  <a:pt x="4452328" y="557532"/>
                </a:lnTo>
                <a:lnTo>
                  <a:pt x="4374422" y="558273"/>
                </a:lnTo>
                <a:lnTo>
                  <a:pt x="4296041" y="558902"/>
                </a:lnTo>
                <a:lnTo>
                  <a:pt x="4217199" y="559420"/>
                </a:lnTo>
                <a:lnTo>
                  <a:pt x="4137912" y="559825"/>
                </a:lnTo>
                <a:lnTo>
                  <a:pt x="4058197" y="560115"/>
                </a:lnTo>
                <a:lnTo>
                  <a:pt x="3978068" y="560290"/>
                </a:lnTo>
                <a:lnTo>
                  <a:pt x="3897541" y="560349"/>
                </a:lnTo>
                <a:lnTo>
                  <a:pt x="3817014" y="560290"/>
                </a:lnTo>
                <a:lnTo>
                  <a:pt x="3736885" y="560115"/>
                </a:lnTo>
                <a:lnTo>
                  <a:pt x="3657169" y="559825"/>
                </a:lnTo>
                <a:lnTo>
                  <a:pt x="3577882" y="559420"/>
                </a:lnTo>
                <a:lnTo>
                  <a:pt x="3499040" y="558902"/>
                </a:lnTo>
                <a:lnTo>
                  <a:pt x="3420659" y="558273"/>
                </a:lnTo>
                <a:lnTo>
                  <a:pt x="3342754" y="557532"/>
                </a:lnTo>
                <a:lnTo>
                  <a:pt x="3265340" y="556682"/>
                </a:lnTo>
                <a:lnTo>
                  <a:pt x="3188434" y="555723"/>
                </a:lnTo>
                <a:lnTo>
                  <a:pt x="3112051" y="554657"/>
                </a:lnTo>
                <a:lnTo>
                  <a:pt x="3036207" y="553484"/>
                </a:lnTo>
                <a:lnTo>
                  <a:pt x="2960918" y="552206"/>
                </a:lnTo>
                <a:lnTo>
                  <a:pt x="2886198" y="550824"/>
                </a:lnTo>
                <a:lnTo>
                  <a:pt x="2812065" y="549340"/>
                </a:lnTo>
                <a:lnTo>
                  <a:pt x="2738533" y="547753"/>
                </a:lnTo>
                <a:lnTo>
                  <a:pt x="2665618" y="546065"/>
                </a:lnTo>
                <a:lnTo>
                  <a:pt x="2593336" y="544279"/>
                </a:lnTo>
                <a:lnTo>
                  <a:pt x="2521702" y="542393"/>
                </a:lnTo>
                <a:lnTo>
                  <a:pt x="2450733" y="540410"/>
                </a:lnTo>
                <a:lnTo>
                  <a:pt x="2380443" y="538331"/>
                </a:lnTo>
                <a:lnTo>
                  <a:pt x="2310850" y="536157"/>
                </a:lnTo>
                <a:lnTo>
                  <a:pt x="2241967" y="533890"/>
                </a:lnTo>
                <a:lnTo>
                  <a:pt x="2173811" y="531529"/>
                </a:lnTo>
                <a:lnTo>
                  <a:pt x="2106398" y="529076"/>
                </a:lnTo>
                <a:lnTo>
                  <a:pt x="2039743" y="526533"/>
                </a:lnTo>
                <a:lnTo>
                  <a:pt x="1973862" y="523901"/>
                </a:lnTo>
                <a:lnTo>
                  <a:pt x="1908770" y="521180"/>
                </a:lnTo>
                <a:lnTo>
                  <a:pt x="1844484" y="518372"/>
                </a:lnTo>
                <a:lnTo>
                  <a:pt x="1781019" y="515478"/>
                </a:lnTo>
                <a:lnTo>
                  <a:pt x="1718390" y="512500"/>
                </a:lnTo>
                <a:lnTo>
                  <a:pt x="1656614" y="509437"/>
                </a:lnTo>
                <a:lnTo>
                  <a:pt x="1595705" y="506292"/>
                </a:lnTo>
                <a:lnTo>
                  <a:pt x="1535680" y="503065"/>
                </a:lnTo>
                <a:lnTo>
                  <a:pt x="1476555" y="499757"/>
                </a:lnTo>
                <a:lnTo>
                  <a:pt x="1418344" y="496371"/>
                </a:lnTo>
                <a:lnTo>
                  <a:pt x="1361064" y="492906"/>
                </a:lnTo>
                <a:lnTo>
                  <a:pt x="1304731" y="489364"/>
                </a:lnTo>
                <a:lnTo>
                  <a:pt x="1249359" y="485747"/>
                </a:lnTo>
                <a:lnTo>
                  <a:pt x="1194965" y="482054"/>
                </a:lnTo>
                <a:lnTo>
                  <a:pt x="1141564" y="478288"/>
                </a:lnTo>
                <a:lnTo>
                  <a:pt x="1089173" y="474449"/>
                </a:lnTo>
                <a:lnTo>
                  <a:pt x="1037806" y="470539"/>
                </a:lnTo>
                <a:lnTo>
                  <a:pt x="987479" y="466559"/>
                </a:lnTo>
                <a:lnTo>
                  <a:pt x="938209" y="462509"/>
                </a:lnTo>
                <a:lnTo>
                  <a:pt x="890010" y="458392"/>
                </a:lnTo>
                <a:lnTo>
                  <a:pt x="842898" y="454207"/>
                </a:lnTo>
                <a:lnTo>
                  <a:pt x="796890" y="449957"/>
                </a:lnTo>
                <a:lnTo>
                  <a:pt x="752000" y="445642"/>
                </a:lnTo>
                <a:lnTo>
                  <a:pt x="708245" y="441264"/>
                </a:lnTo>
                <a:lnTo>
                  <a:pt x="665639" y="436823"/>
                </a:lnTo>
                <a:lnTo>
                  <a:pt x="624200" y="432321"/>
                </a:lnTo>
                <a:lnTo>
                  <a:pt x="583942" y="427759"/>
                </a:lnTo>
                <a:lnTo>
                  <a:pt x="544881" y="423137"/>
                </a:lnTo>
                <a:lnTo>
                  <a:pt x="507032" y="418458"/>
                </a:lnTo>
                <a:lnTo>
                  <a:pt x="435037" y="408931"/>
                </a:lnTo>
                <a:lnTo>
                  <a:pt x="368080" y="399185"/>
                </a:lnTo>
                <a:lnTo>
                  <a:pt x="306288" y="389231"/>
                </a:lnTo>
                <a:lnTo>
                  <a:pt x="249786" y="379077"/>
                </a:lnTo>
                <a:lnTo>
                  <a:pt x="198699" y="368731"/>
                </a:lnTo>
                <a:lnTo>
                  <a:pt x="153153" y="358204"/>
                </a:lnTo>
                <a:lnTo>
                  <a:pt x="113273" y="347504"/>
                </a:lnTo>
                <a:lnTo>
                  <a:pt x="64350" y="331149"/>
                </a:lnTo>
                <a:lnTo>
                  <a:pt x="28882" y="314455"/>
                </a:lnTo>
                <a:lnTo>
                  <a:pt x="815" y="285963"/>
                </a:lnTo>
                <a:lnTo>
                  <a:pt x="0" y="280174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82912" y="149297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82912" y="149297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0" y="132016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7046163" y="0"/>
                </a:lnTo>
                <a:lnTo>
                  <a:pt x="7087890" y="6730"/>
                </a:lnTo>
                <a:lnTo>
                  <a:pt x="7124130" y="25471"/>
                </a:lnTo>
                <a:lnTo>
                  <a:pt x="7152708" y="54049"/>
                </a:lnTo>
                <a:lnTo>
                  <a:pt x="7171449" y="90289"/>
                </a:lnTo>
                <a:lnTo>
                  <a:pt x="7178179" y="132016"/>
                </a:lnTo>
                <a:lnTo>
                  <a:pt x="7178179" y="660069"/>
                </a:lnTo>
                <a:lnTo>
                  <a:pt x="7171449" y="701797"/>
                </a:lnTo>
                <a:lnTo>
                  <a:pt x="7152708" y="738037"/>
                </a:lnTo>
                <a:lnTo>
                  <a:pt x="7124130" y="766614"/>
                </a:lnTo>
                <a:lnTo>
                  <a:pt x="7087890" y="785356"/>
                </a:lnTo>
                <a:lnTo>
                  <a:pt x="7046163" y="792086"/>
                </a:lnTo>
                <a:lnTo>
                  <a:pt x="132016" y="792086"/>
                </a:lnTo>
                <a:lnTo>
                  <a:pt x="90289" y="785356"/>
                </a:lnTo>
                <a:lnTo>
                  <a:pt x="54049" y="766614"/>
                </a:lnTo>
                <a:lnTo>
                  <a:pt x="25471" y="738037"/>
                </a:lnTo>
                <a:lnTo>
                  <a:pt x="6730" y="701797"/>
                </a:lnTo>
                <a:lnTo>
                  <a:pt x="0" y="660069"/>
                </a:lnTo>
                <a:lnTo>
                  <a:pt x="0" y="13201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503960" y="331472"/>
            <a:ext cx="393700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/>
              <a:t>ОСНОВНЫЕ</a:t>
            </a:r>
            <a:r>
              <a:rPr sz="2500" spc="-50" dirty="0"/>
              <a:t> </a:t>
            </a:r>
            <a:r>
              <a:rPr sz="2500" spc="-5" dirty="0"/>
              <a:t>ПОНЯТИЯ</a:t>
            </a:r>
            <a:endParaRPr sz="2500"/>
          </a:p>
        </p:txBody>
      </p:sp>
      <p:sp>
        <p:nvSpPr>
          <p:cNvPr id="16" name="object 16"/>
          <p:cNvSpPr/>
          <p:nvPr/>
        </p:nvSpPr>
        <p:spPr>
          <a:xfrm>
            <a:off x="8171999" y="0"/>
            <a:ext cx="971999" cy="971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47580" y="2343131"/>
            <a:ext cx="6121400" cy="3916045"/>
          </a:xfrm>
          <a:custGeom>
            <a:avLst/>
            <a:gdLst/>
            <a:ahLst/>
            <a:cxnLst/>
            <a:rect l="l" t="t" r="r" b="b"/>
            <a:pathLst>
              <a:path w="6121400" h="3916045">
                <a:moveTo>
                  <a:pt x="0" y="1957882"/>
                </a:moveTo>
                <a:lnTo>
                  <a:pt x="2159" y="1883642"/>
                </a:lnTo>
                <a:lnTo>
                  <a:pt x="8587" y="1810101"/>
                </a:lnTo>
                <a:lnTo>
                  <a:pt x="19206" y="1737306"/>
                </a:lnTo>
                <a:lnTo>
                  <a:pt x="33940" y="1665307"/>
                </a:lnTo>
                <a:lnTo>
                  <a:pt x="52713" y="1594154"/>
                </a:lnTo>
                <a:lnTo>
                  <a:pt x="75448" y="1523894"/>
                </a:lnTo>
                <a:lnTo>
                  <a:pt x="102068" y="1454577"/>
                </a:lnTo>
                <a:lnTo>
                  <a:pt x="132497" y="1386253"/>
                </a:lnTo>
                <a:lnTo>
                  <a:pt x="166658" y="1318969"/>
                </a:lnTo>
                <a:lnTo>
                  <a:pt x="204475" y="1252775"/>
                </a:lnTo>
                <a:lnTo>
                  <a:pt x="224730" y="1220102"/>
                </a:lnTo>
                <a:lnTo>
                  <a:pt x="245871" y="1187720"/>
                </a:lnTo>
                <a:lnTo>
                  <a:pt x="267887" y="1155635"/>
                </a:lnTo>
                <a:lnTo>
                  <a:pt x="290770" y="1123853"/>
                </a:lnTo>
                <a:lnTo>
                  <a:pt x="314509" y="1092380"/>
                </a:lnTo>
                <a:lnTo>
                  <a:pt x="339094" y="1061223"/>
                </a:lnTo>
                <a:lnTo>
                  <a:pt x="364518" y="1030387"/>
                </a:lnTo>
                <a:lnTo>
                  <a:pt x="390769" y="999879"/>
                </a:lnTo>
                <a:lnTo>
                  <a:pt x="417838" y="969704"/>
                </a:lnTo>
                <a:lnTo>
                  <a:pt x="445716" y="939869"/>
                </a:lnTo>
                <a:lnTo>
                  <a:pt x="474393" y="910380"/>
                </a:lnTo>
                <a:lnTo>
                  <a:pt x="503860" y="881243"/>
                </a:lnTo>
                <a:lnTo>
                  <a:pt x="534106" y="852464"/>
                </a:lnTo>
                <a:lnTo>
                  <a:pt x="565123" y="824050"/>
                </a:lnTo>
                <a:lnTo>
                  <a:pt x="596901" y="796006"/>
                </a:lnTo>
                <a:lnTo>
                  <a:pt x="629430" y="768338"/>
                </a:lnTo>
                <a:lnTo>
                  <a:pt x="662701" y="741053"/>
                </a:lnTo>
                <a:lnTo>
                  <a:pt x="696703" y="714157"/>
                </a:lnTo>
                <a:lnTo>
                  <a:pt x="731429" y="687656"/>
                </a:lnTo>
                <a:lnTo>
                  <a:pt x="766867" y="661556"/>
                </a:lnTo>
                <a:lnTo>
                  <a:pt x="803009" y="635863"/>
                </a:lnTo>
                <a:lnTo>
                  <a:pt x="839845" y="610583"/>
                </a:lnTo>
                <a:lnTo>
                  <a:pt x="877365" y="585723"/>
                </a:lnTo>
                <a:lnTo>
                  <a:pt x="915559" y="561288"/>
                </a:lnTo>
                <a:lnTo>
                  <a:pt x="954419" y="537285"/>
                </a:lnTo>
                <a:lnTo>
                  <a:pt x="993934" y="513720"/>
                </a:lnTo>
                <a:lnTo>
                  <a:pt x="1034096" y="490598"/>
                </a:lnTo>
                <a:lnTo>
                  <a:pt x="1074893" y="467927"/>
                </a:lnTo>
                <a:lnTo>
                  <a:pt x="1116318" y="445712"/>
                </a:lnTo>
                <a:lnTo>
                  <a:pt x="1158360" y="423958"/>
                </a:lnTo>
                <a:lnTo>
                  <a:pt x="1201010" y="402674"/>
                </a:lnTo>
                <a:lnTo>
                  <a:pt x="1244258" y="381863"/>
                </a:lnTo>
                <a:lnTo>
                  <a:pt x="1288094" y="361534"/>
                </a:lnTo>
                <a:lnTo>
                  <a:pt x="1332509" y="341691"/>
                </a:lnTo>
                <a:lnTo>
                  <a:pt x="1377494" y="322341"/>
                </a:lnTo>
                <a:lnTo>
                  <a:pt x="1423039" y="303490"/>
                </a:lnTo>
                <a:lnTo>
                  <a:pt x="1469134" y="285144"/>
                </a:lnTo>
                <a:lnTo>
                  <a:pt x="1515770" y="267309"/>
                </a:lnTo>
                <a:lnTo>
                  <a:pt x="1562937" y="249992"/>
                </a:lnTo>
                <a:lnTo>
                  <a:pt x="1610625" y="233198"/>
                </a:lnTo>
                <a:lnTo>
                  <a:pt x="1658826" y="216933"/>
                </a:lnTo>
                <a:lnTo>
                  <a:pt x="1707529" y="201205"/>
                </a:lnTo>
                <a:lnTo>
                  <a:pt x="1756725" y="186018"/>
                </a:lnTo>
                <a:lnTo>
                  <a:pt x="1806405" y="171379"/>
                </a:lnTo>
                <a:lnTo>
                  <a:pt x="1856558" y="157294"/>
                </a:lnTo>
                <a:lnTo>
                  <a:pt x="1907175" y="143770"/>
                </a:lnTo>
                <a:lnTo>
                  <a:pt x="1958247" y="130811"/>
                </a:lnTo>
                <a:lnTo>
                  <a:pt x="2009764" y="118426"/>
                </a:lnTo>
                <a:lnTo>
                  <a:pt x="2061716" y="106618"/>
                </a:lnTo>
                <a:lnTo>
                  <a:pt x="2114095" y="95396"/>
                </a:lnTo>
                <a:lnTo>
                  <a:pt x="2166889" y="84764"/>
                </a:lnTo>
                <a:lnTo>
                  <a:pt x="2220091" y="74729"/>
                </a:lnTo>
                <a:lnTo>
                  <a:pt x="2273690" y="65297"/>
                </a:lnTo>
                <a:lnTo>
                  <a:pt x="2327676" y="56475"/>
                </a:lnTo>
                <a:lnTo>
                  <a:pt x="2382040" y="48267"/>
                </a:lnTo>
                <a:lnTo>
                  <a:pt x="2436773" y="40681"/>
                </a:lnTo>
                <a:lnTo>
                  <a:pt x="2491865" y="33723"/>
                </a:lnTo>
                <a:lnTo>
                  <a:pt x="2547306" y="27398"/>
                </a:lnTo>
                <a:lnTo>
                  <a:pt x="2603087" y="21713"/>
                </a:lnTo>
                <a:lnTo>
                  <a:pt x="2659199" y="16674"/>
                </a:lnTo>
                <a:lnTo>
                  <a:pt x="2715631" y="12287"/>
                </a:lnTo>
                <a:lnTo>
                  <a:pt x="2772374" y="8558"/>
                </a:lnTo>
                <a:lnTo>
                  <a:pt x="2829418" y="5493"/>
                </a:lnTo>
                <a:lnTo>
                  <a:pt x="2886755" y="3099"/>
                </a:lnTo>
                <a:lnTo>
                  <a:pt x="2944373" y="1381"/>
                </a:lnTo>
                <a:lnTo>
                  <a:pt x="3002265" y="346"/>
                </a:lnTo>
                <a:lnTo>
                  <a:pt x="3060420" y="0"/>
                </a:lnTo>
                <a:lnTo>
                  <a:pt x="3118575" y="346"/>
                </a:lnTo>
                <a:lnTo>
                  <a:pt x="3176468" y="1381"/>
                </a:lnTo>
                <a:lnTo>
                  <a:pt x="3234087" y="3099"/>
                </a:lnTo>
                <a:lnTo>
                  <a:pt x="3291424" y="5493"/>
                </a:lnTo>
                <a:lnTo>
                  <a:pt x="3348469" y="8558"/>
                </a:lnTo>
                <a:lnTo>
                  <a:pt x="3405212" y="12287"/>
                </a:lnTo>
                <a:lnTo>
                  <a:pt x="3461644" y="16674"/>
                </a:lnTo>
                <a:lnTo>
                  <a:pt x="3517756" y="21713"/>
                </a:lnTo>
                <a:lnTo>
                  <a:pt x="3573537" y="27398"/>
                </a:lnTo>
                <a:lnTo>
                  <a:pt x="3628979" y="33723"/>
                </a:lnTo>
                <a:lnTo>
                  <a:pt x="3684071" y="40681"/>
                </a:lnTo>
                <a:lnTo>
                  <a:pt x="3738804" y="48267"/>
                </a:lnTo>
                <a:lnTo>
                  <a:pt x="3793169" y="56475"/>
                </a:lnTo>
                <a:lnTo>
                  <a:pt x="3847156" y="65297"/>
                </a:lnTo>
                <a:lnTo>
                  <a:pt x="3900755" y="74729"/>
                </a:lnTo>
                <a:lnTo>
                  <a:pt x="3953957" y="84764"/>
                </a:lnTo>
                <a:lnTo>
                  <a:pt x="4006752" y="95396"/>
                </a:lnTo>
                <a:lnTo>
                  <a:pt x="4059130" y="106618"/>
                </a:lnTo>
                <a:lnTo>
                  <a:pt x="4111083" y="118426"/>
                </a:lnTo>
                <a:lnTo>
                  <a:pt x="4162600" y="130811"/>
                </a:lnTo>
                <a:lnTo>
                  <a:pt x="4213672" y="143770"/>
                </a:lnTo>
                <a:lnTo>
                  <a:pt x="4264290" y="157294"/>
                </a:lnTo>
                <a:lnTo>
                  <a:pt x="4314443" y="171379"/>
                </a:lnTo>
                <a:lnTo>
                  <a:pt x="4364123" y="186018"/>
                </a:lnTo>
                <a:lnTo>
                  <a:pt x="4413319" y="201205"/>
                </a:lnTo>
                <a:lnTo>
                  <a:pt x="4462022" y="216933"/>
                </a:lnTo>
                <a:lnTo>
                  <a:pt x="4510223" y="233198"/>
                </a:lnTo>
                <a:lnTo>
                  <a:pt x="4557912" y="249992"/>
                </a:lnTo>
                <a:lnTo>
                  <a:pt x="4605079" y="267309"/>
                </a:lnTo>
                <a:lnTo>
                  <a:pt x="4651715" y="285144"/>
                </a:lnTo>
                <a:lnTo>
                  <a:pt x="4697810" y="303490"/>
                </a:lnTo>
                <a:lnTo>
                  <a:pt x="4743355" y="322341"/>
                </a:lnTo>
                <a:lnTo>
                  <a:pt x="4788340" y="341691"/>
                </a:lnTo>
                <a:lnTo>
                  <a:pt x="4832756" y="361534"/>
                </a:lnTo>
                <a:lnTo>
                  <a:pt x="4876593" y="381863"/>
                </a:lnTo>
                <a:lnTo>
                  <a:pt x="4919841" y="402674"/>
                </a:lnTo>
                <a:lnTo>
                  <a:pt x="4962490" y="423958"/>
                </a:lnTo>
                <a:lnTo>
                  <a:pt x="5004533" y="445712"/>
                </a:lnTo>
                <a:lnTo>
                  <a:pt x="5045957" y="467927"/>
                </a:lnTo>
                <a:lnTo>
                  <a:pt x="5086755" y="490598"/>
                </a:lnTo>
                <a:lnTo>
                  <a:pt x="5126917" y="513720"/>
                </a:lnTo>
                <a:lnTo>
                  <a:pt x="5166432" y="537285"/>
                </a:lnTo>
                <a:lnTo>
                  <a:pt x="5205292" y="561288"/>
                </a:lnTo>
                <a:lnTo>
                  <a:pt x="5243487" y="585723"/>
                </a:lnTo>
                <a:lnTo>
                  <a:pt x="5281007" y="610583"/>
                </a:lnTo>
                <a:lnTo>
                  <a:pt x="5317843" y="635863"/>
                </a:lnTo>
                <a:lnTo>
                  <a:pt x="5353984" y="661556"/>
                </a:lnTo>
                <a:lnTo>
                  <a:pt x="5389423" y="687656"/>
                </a:lnTo>
                <a:lnTo>
                  <a:pt x="5424148" y="714157"/>
                </a:lnTo>
                <a:lnTo>
                  <a:pt x="5458151" y="741053"/>
                </a:lnTo>
                <a:lnTo>
                  <a:pt x="5491422" y="768338"/>
                </a:lnTo>
                <a:lnTo>
                  <a:pt x="5523951" y="796006"/>
                </a:lnTo>
                <a:lnTo>
                  <a:pt x="5555729" y="824050"/>
                </a:lnTo>
                <a:lnTo>
                  <a:pt x="5586746" y="852464"/>
                </a:lnTo>
                <a:lnTo>
                  <a:pt x="5616993" y="881243"/>
                </a:lnTo>
                <a:lnTo>
                  <a:pt x="5646459" y="910380"/>
                </a:lnTo>
                <a:lnTo>
                  <a:pt x="5675136" y="939869"/>
                </a:lnTo>
                <a:lnTo>
                  <a:pt x="5703014" y="969704"/>
                </a:lnTo>
                <a:lnTo>
                  <a:pt x="5730084" y="999879"/>
                </a:lnTo>
                <a:lnTo>
                  <a:pt x="5756335" y="1030387"/>
                </a:lnTo>
                <a:lnTo>
                  <a:pt x="5781758" y="1061223"/>
                </a:lnTo>
                <a:lnTo>
                  <a:pt x="5806344" y="1092380"/>
                </a:lnTo>
                <a:lnTo>
                  <a:pt x="5830083" y="1123853"/>
                </a:lnTo>
                <a:lnTo>
                  <a:pt x="5852965" y="1155635"/>
                </a:lnTo>
                <a:lnTo>
                  <a:pt x="5874982" y="1187720"/>
                </a:lnTo>
                <a:lnTo>
                  <a:pt x="5896122" y="1220102"/>
                </a:lnTo>
                <a:lnTo>
                  <a:pt x="5916378" y="1252775"/>
                </a:lnTo>
                <a:lnTo>
                  <a:pt x="5935738" y="1285733"/>
                </a:lnTo>
                <a:lnTo>
                  <a:pt x="5971737" y="1352478"/>
                </a:lnTo>
                <a:lnTo>
                  <a:pt x="6004042" y="1420288"/>
                </a:lnTo>
                <a:lnTo>
                  <a:pt x="6032576" y="1489115"/>
                </a:lnTo>
                <a:lnTo>
                  <a:pt x="6057263" y="1558909"/>
                </a:lnTo>
                <a:lnTo>
                  <a:pt x="6078026" y="1629622"/>
                </a:lnTo>
                <a:lnTo>
                  <a:pt x="6094789" y="1701204"/>
                </a:lnTo>
                <a:lnTo>
                  <a:pt x="6107476" y="1773607"/>
                </a:lnTo>
                <a:lnTo>
                  <a:pt x="6116009" y="1846781"/>
                </a:lnTo>
                <a:lnTo>
                  <a:pt x="6120312" y="1920678"/>
                </a:lnTo>
                <a:lnTo>
                  <a:pt x="6120853" y="1957882"/>
                </a:lnTo>
                <a:lnTo>
                  <a:pt x="6120312" y="1995086"/>
                </a:lnTo>
                <a:lnTo>
                  <a:pt x="6116009" y="2068983"/>
                </a:lnTo>
                <a:lnTo>
                  <a:pt x="6107476" y="2142158"/>
                </a:lnTo>
                <a:lnTo>
                  <a:pt x="6094789" y="2214561"/>
                </a:lnTo>
                <a:lnTo>
                  <a:pt x="6078026" y="2286143"/>
                </a:lnTo>
                <a:lnTo>
                  <a:pt x="6057263" y="2356856"/>
                </a:lnTo>
                <a:lnTo>
                  <a:pt x="6032576" y="2426650"/>
                </a:lnTo>
                <a:lnTo>
                  <a:pt x="6004042" y="2495477"/>
                </a:lnTo>
                <a:lnTo>
                  <a:pt x="5971737" y="2563287"/>
                </a:lnTo>
                <a:lnTo>
                  <a:pt x="5935738" y="2630032"/>
                </a:lnTo>
                <a:lnTo>
                  <a:pt x="5916378" y="2662989"/>
                </a:lnTo>
                <a:lnTo>
                  <a:pt x="5896122" y="2695662"/>
                </a:lnTo>
                <a:lnTo>
                  <a:pt x="5874982" y="2728044"/>
                </a:lnTo>
                <a:lnTo>
                  <a:pt x="5852965" y="2760129"/>
                </a:lnTo>
                <a:lnTo>
                  <a:pt x="5830083" y="2791911"/>
                </a:lnTo>
                <a:lnTo>
                  <a:pt x="5806344" y="2823384"/>
                </a:lnTo>
                <a:lnTo>
                  <a:pt x="5781758" y="2854542"/>
                </a:lnTo>
                <a:lnTo>
                  <a:pt x="5756335" y="2885378"/>
                </a:lnTo>
                <a:lnTo>
                  <a:pt x="5730084" y="2915886"/>
                </a:lnTo>
                <a:lnTo>
                  <a:pt x="5703014" y="2946061"/>
                </a:lnTo>
                <a:lnTo>
                  <a:pt x="5675136" y="2975896"/>
                </a:lnTo>
                <a:lnTo>
                  <a:pt x="5646459" y="3005385"/>
                </a:lnTo>
                <a:lnTo>
                  <a:pt x="5616993" y="3034522"/>
                </a:lnTo>
                <a:lnTo>
                  <a:pt x="5586746" y="3063300"/>
                </a:lnTo>
                <a:lnTo>
                  <a:pt x="5555729" y="3091715"/>
                </a:lnTo>
                <a:lnTo>
                  <a:pt x="5523951" y="3119759"/>
                </a:lnTo>
                <a:lnTo>
                  <a:pt x="5491422" y="3147426"/>
                </a:lnTo>
                <a:lnTo>
                  <a:pt x="5458151" y="3174711"/>
                </a:lnTo>
                <a:lnTo>
                  <a:pt x="5424148" y="3201607"/>
                </a:lnTo>
                <a:lnTo>
                  <a:pt x="5389423" y="3228109"/>
                </a:lnTo>
                <a:lnTo>
                  <a:pt x="5353984" y="3254209"/>
                </a:lnTo>
                <a:lnTo>
                  <a:pt x="5317843" y="3279902"/>
                </a:lnTo>
                <a:lnTo>
                  <a:pt x="5281007" y="3305181"/>
                </a:lnTo>
                <a:lnTo>
                  <a:pt x="5243487" y="3330042"/>
                </a:lnTo>
                <a:lnTo>
                  <a:pt x="5205292" y="3354476"/>
                </a:lnTo>
                <a:lnTo>
                  <a:pt x="5166432" y="3378479"/>
                </a:lnTo>
                <a:lnTo>
                  <a:pt x="5126917" y="3402045"/>
                </a:lnTo>
                <a:lnTo>
                  <a:pt x="5086755" y="3425166"/>
                </a:lnTo>
                <a:lnTo>
                  <a:pt x="5045957" y="3447838"/>
                </a:lnTo>
                <a:lnTo>
                  <a:pt x="5004533" y="3470053"/>
                </a:lnTo>
                <a:lnTo>
                  <a:pt x="4962490" y="3491806"/>
                </a:lnTo>
                <a:lnTo>
                  <a:pt x="4919841" y="3513091"/>
                </a:lnTo>
                <a:lnTo>
                  <a:pt x="4876593" y="3533901"/>
                </a:lnTo>
                <a:lnTo>
                  <a:pt x="4832756" y="3554231"/>
                </a:lnTo>
                <a:lnTo>
                  <a:pt x="4788340" y="3574074"/>
                </a:lnTo>
                <a:lnTo>
                  <a:pt x="4743355" y="3593424"/>
                </a:lnTo>
                <a:lnTo>
                  <a:pt x="4697810" y="3612275"/>
                </a:lnTo>
                <a:lnTo>
                  <a:pt x="4651715" y="3630621"/>
                </a:lnTo>
                <a:lnTo>
                  <a:pt x="4605079" y="3648455"/>
                </a:lnTo>
                <a:lnTo>
                  <a:pt x="4557912" y="3665773"/>
                </a:lnTo>
                <a:lnTo>
                  <a:pt x="4510223" y="3682567"/>
                </a:lnTo>
                <a:lnTo>
                  <a:pt x="4462022" y="3698831"/>
                </a:lnTo>
                <a:lnTo>
                  <a:pt x="4413319" y="3714560"/>
                </a:lnTo>
                <a:lnTo>
                  <a:pt x="4364123" y="3729747"/>
                </a:lnTo>
                <a:lnTo>
                  <a:pt x="4314443" y="3744386"/>
                </a:lnTo>
                <a:lnTo>
                  <a:pt x="4264290" y="3758470"/>
                </a:lnTo>
                <a:lnTo>
                  <a:pt x="4213672" y="3771995"/>
                </a:lnTo>
                <a:lnTo>
                  <a:pt x="4162600" y="3784953"/>
                </a:lnTo>
                <a:lnTo>
                  <a:pt x="4111083" y="3797339"/>
                </a:lnTo>
                <a:lnTo>
                  <a:pt x="4059130" y="3809146"/>
                </a:lnTo>
                <a:lnTo>
                  <a:pt x="4006752" y="3820369"/>
                </a:lnTo>
                <a:lnTo>
                  <a:pt x="3953957" y="3831001"/>
                </a:lnTo>
                <a:lnTo>
                  <a:pt x="3900755" y="3841036"/>
                </a:lnTo>
                <a:lnTo>
                  <a:pt x="3847156" y="3850467"/>
                </a:lnTo>
                <a:lnTo>
                  <a:pt x="3793169" y="3859290"/>
                </a:lnTo>
                <a:lnTo>
                  <a:pt x="3738804" y="3867497"/>
                </a:lnTo>
                <a:lnTo>
                  <a:pt x="3684071" y="3875083"/>
                </a:lnTo>
                <a:lnTo>
                  <a:pt x="3628979" y="3882042"/>
                </a:lnTo>
                <a:lnTo>
                  <a:pt x="3573537" y="3888367"/>
                </a:lnTo>
                <a:lnTo>
                  <a:pt x="3517756" y="3894052"/>
                </a:lnTo>
                <a:lnTo>
                  <a:pt x="3461644" y="3899091"/>
                </a:lnTo>
                <a:lnTo>
                  <a:pt x="3405212" y="3903478"/>
                </a:lnTo>
                <a:lnTo>
                  <a:pt x="3348469" y="3907207"/>
                </a:lnTo>
                <a:lnTo>
                  <a:pt x="3291424" y="3910271"/>
                </a:lnTo>
                <a:lnTo>
                  <a:pt x="3234087" y="3912666"/>
                </a:lnTo>
                <a:lnTo>
                  <a:pt x="3176468" y="3914384"/>
                </a:lnTo>
                <a:lnTo>
                  <a:pt x="3118575" y="3915419"/>
                </a:lnTo>
                <a:lnTo>
                  <a:pt x="3060420" y="3915765"/>
                </a:lnTo>
                <a:lnTo>
                  <a:pt x="3002265" y="3915419"/>
                </a:lnTo>
                <a:lnTo>
                  <a:pt x="2944373" y="3914384"/>
                </a:lnTo>
                <a:lnTo>
                  <a:pt x="2886755" y="3912666"/>
                </a:lnTo>
                <a:lnTo>
                  <a:pt x="2829418" y="3910271"/>
                </a:lnTo>
                <a:lnTo>
                  <a:pt x="2772374" y="3907207"/>
                </a:lnTo>
                <a:lnTo>
                  <a:pt x="2715631" y="3903478"/>
                </a:lnTo>
                <a:lnTo>
                  <a:pt x="2659199" y="3899091"/>
                </a:lnTo>
                <a:lnTo>
                  <a:pt x="2603087" y="3894052"/>
                </a:lnTo>
                <a:lnTo>
                  <a:pt x="2547306" y="3888367"/>
                </a:lnTo>
                <a:lnTo>
                  <a:pt x="2491865" y="3882042"/>
                </a:lnTo>
                <a:lnTo>
                  <a:pt x="2436773" y="3875083"/>
                </a:lnTo>
                <a:lnTo>
                  <a:pt x="2382040" y="3867497"/>
                </a:lnTo>
                <a:lnTo>
                  <a:pt x="2327676" y="3859290"/>
                </a:lnTo>
                <a:lnTo>
                  <a:pt x="2273690" y="3850467"/>
                </a:lnTo>
                <a:lnTo>
                  <a:pt x="2220091" y="3841036"/>
                </a:lnTo>
                <a:lnTo>
                  <a:pt x="2166889" y="3831001"/>
                </a:lnTo>
                <a:lnTo>
                  <a:pt x="2114095" y="3820369"/>
                </a:lnTo>
                <a:lnTo>
                  <a:pt x="2061716" y="3809146"/>
                </a:lnTo>
                <a:lnTo>
                  <a:pt x="2009764" y="3797339"/>
                </a:lnTo>
                <a:lnTo>
                  <a:pt x="1958247" y="3784953"/>
                </a:lnTo>
                <a:lnTo>
                  <a:pt x="1907175" y="3771995"/>
                </a:lnTo>
                <a:lnTo>
                  <a:pt x="1856558" y="3758470"/>
                </a:lnTo>
                <a:lnTo>
                  <a:pt x="1806405" y="3744386"/>
                </a:lnTo>
                <a:lnTo>
                  <a:pt x="1756725" y="3729747"/>
                </a:lnTo>
                <a:lnTo>
                  <a:pt x="1707529" y="3714560"/>
                </a:lnTo>
                <a:lnTo>
                  <a:pt x="1658826" y="3698831"/>
                </a:lnTo>
                <a:lnTo>
                  <a:pt x="1610625" y="3682567"/>
                </a:lnTo>
                <a:lnTo>
                  <a:pt x="1562937" y="3665773"/>
                </a:lnTo>
                <a:lnTo>
                  <a:pt x="1515770" y="3648455"/>
                </a:lnTo>
                <a:lnTo>
                  <a:pt x="1469134" y="3630621"/>
                </a:lnTo>
                <a:lnTo>
                  <a:pt x="1423039" y="3612275"/>
                </a:lnTo>
                <a:lnTo>
                  <a:pt x="1377494" y="3593424"/>
                </a:lnTo>
                <a:lnTo>
                  <a:pt x="1332509" y="3574074"/>
                </a:lnTo>
                <a:lnTo>
                  <a:pt x="1288094" y="3554231"/>
                </a:lnTo>
                <a:lnTo>
                  <a:pt x="1244258" y="3533901"/>
                </a:lnTo>
                <a:lnTo>
                  <a:pt x="1201010" y="3513091"/>
                </a:lnTo>
                <a:lnTo>
                  <a:pt x="1158360" y="3491806"/>
                </a:lnTo>
                <a:lnTo>
                  <a:pt x="1116318" y="3470053"/>
                </a:lnTo>
                <a:lnTo>
                  <a:pt x="1074893" y="3447838"/>
                </a:lnTo>
                <a:lnTo>
                  <a:pt x="1034096" y="3425166"/>
                </a:lnTo>
                <a:lnTo>
                  <a:pt x="993934" y="3402045"/>
                </a:lnTo>
                <a:lnTo>
                  <a:pt x="954419" y="3378479"/>
                </a:lnTo>
                <a:lnTo>
                  <a:pt x="915559" y="3354476"/>
                </a:lnTo>
                <a:lnTo>
                  <a:pt x="877365" y="3330042"/>
                </a:lnTo>
                <a:lnTo>
                  <a:pt x="839845" y="3305181"/>
                </a:lnTo>
                <a:lnTo>
                  <a:pt x="803009" y="3279902"/>
                </a:lnTo>
                <a:lnTo>
                  <a:pt x="766867" y="3254209"/>
                </a:lnTo>
                <a:lnTo>
                  <a:pt x="731429" y="3228109"/>
                </a:lnTo>
                <a:lnTo>
                  <a:pt x="696703" y="3201607"/>
                </a:lnTo>
                <a:lnTo>
                  <a:pt x="662701" y="3174711"/>
                </a:lnTo>
                <a:lnTo>
                  <a:pt x="629430" y="3147426"/>
                </a:lnTo>
                <a:lnTo>
                  <a:pt x="596901" y="3119759"/>
                </a:lnTo>
                <a:lnTo>
                  <a:pt x="565123" y="3091715"/>
                </a:lnTo>
                <a:lnTo>
                  <a:pt x="534106" y="3063300"/>
                </a:lnTo>
                <a:lnTo>
                  <a:pt x="503860" y="3034522"/>
                </a:lnTo>
                <a:lnTo>
                  <a:pt x="474393" y="3005385"/>
                </a:lnTo>
                <a:lnTo>
                  <a:pt x="445716" y="2975896"/>
                </a:lnTo>
                <a:lnTo>
                  <a:pt x="417838" y="2946061"/>
                </a:lnTo>
                <a:lnTo>
                  <a:pt x="390769" y="2915886"/>
                </a:lnTo>
                <a:lnTo>
                  <a:pt x="364518" y="2885378"/>
                </a:lnTo>
                <a:lnTo>
                  <a:pt x="339094" y="2854542"/>
                </a:lnTo>
                <a:lnTo>
                  <a:pt x="314509" y="2823384"/>
                </a:lnTo>
                <a:lnTo>
                  <a:pt x="290770" y="2791911"/>
                </a:lnTo>
                <a:lnTo>
                  <a:pt x="267887" y="2760129"/>
                </a:lnTo>
                <a:lnTo>
                  <a:pt x="245871" y="2728044"/>
                </a:lnTo>
                <a:lnTo>
                  <a:pt x="224730" y="2695662"/>
                </a:lnTo>
                <a:lnTo>
                  <a:pt x="204475" y="2662989"/>
                </a:lnTo>
                <a:lnTo>
                  <a:pt x="185114" y="2630032"/>
                </a:lnTo>
                <a:lnTo>
                  <a:pt x="149116" y="2563287"/>
                </a:lnTo>
                <a:lnTo>
                  <a:pt x="116811" y="2495477"/>
                </a:lnTo>
                <a:lnTo>
                  <a:pt x="88277" y="2426650"/>
                </a:lnTo>
                <a:lnTo>
                  <a:pt x="63590" y="2356856"/>
                </a:lnTo>
                <a:lnTo>
                  <a:pt x="42827" y="2286143"/>
                </a:lnTo>
                <a:lnTo>
                  <a:pt x="26064" y="2214561"/>
                </a:lnTo>
                <a:lnTo>
                  <a:pt x="13377" y="2142158"/>
                </a:lnTo>
                <a:lnTo>
                  <a:pt x="4844" y="2068983"/>
                </a:lnTo>
                <a:lnTo>
                  <a:pt x="541" y="1995086"/>
                </a:lnTo>
                <a:lnTo>
                  <a:pt x="0" y="1957882"/>
                </a:lnTo>
                <a:close/>
              </a:path>
            </a:pathLst>
          </a:custGeom>
          <a:ln w="254000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14562" y="1927745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14562" y="1927747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208360" y="1336033"/>
            <a:ext cx="7027545" cy="1206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Бюджетный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процесс </a:t>
            </a:r>
            <a:r>
              <a:rPr sz="1600" spc="-5" dirty="0">
                <a:latin typeface="Arial"/>
                <a:cs typeface="Arial"/>
              </a:rPr>
              <a:t>- </a:t>
            </a:r>
            <a:r>
              <a:rPr sz="1600" spc="-15" dirty="0">
                <a:latin typeface="Arial"/>
                <a:cs typeface="Arial"/>
              </a:rPr>
              <a:t>ежегодное </a:t>
            </a:r>
            <a:r>
              <a:rPr sz="1600" spc="-10" dirty="0">
                <a:latin typeface="Arial"/>
                <a:cs typeface="Arial"/>
              </a:rPr>
              <a:t>формирование </a:t>
            </a:r>
            <a:r>
              <a:rPr sz="1600" spc="-5" dirty="0">
                <a:latin typeface="Arial"/>
                <a:cs typeface="Arial"/>
              </a:rPr>
              <a:t>и </a:t>
            </a:r>
            <a:r>
              <a:rPr sz="1600" spc="-15" dirty="0">
                <a:latin typeface="Arial"/>
                <a:cs typeface="Arial"/>
              </a:rPr>
              <a:t>исполнение</a:t>
            </a:r>
            <a:r>
              <a:rPr sz="1600" spc="25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бюджета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00">
              <a:latin typeface="Times New Roman"/>
              <a:cs typeface="Times New Roman"/>
            </a:endParaRPr>
          </a:p>
          <a:p>
            <a:pPr marL="2974975" marR="2608580" indent="-658495">
              <a:lnSpc>
                <a:spcPts val="1510"/>
              </a:lnSpc>
            </a:pPr>
            <a:r>
              <a:rPr sz="1400" b="1" spc="-5" dirty="0">
                <a:latin typeface="Arial"/>
                <a:cs typeface="Arial"/>
              </a:rPr>
              <a:t>1. </a:t>
            </a:r>
            <a:r>
              <a:rPr sz="1400" b="1" spc="-10" dirty="0">
                <a:latin typeface="Arial"/>
                <a:cs typeface="Arial"/>
              </a:rPr>
              <a:t>Составление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проекта  </a:t>
            </a: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485542" y="2906684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09" h="831214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485542" y="2906684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09" h="831214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868360" y="3089916"/>
            <a:ext cx="1548130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34925">
              <a:lnSpc>
                <a:spcPts val="1510"/>
              </a:lnSpc>
              <a:spcBef>
                <a:spcPts val="295"/>
              </a:spcBef>
            </a:pPr>
            <a:r>
              <a:rPr sz="1400" b="1" spc="-5" dirty="0">
                <a:latin typeface="Arial"/>
                <a:cs typeface="Arial"/>
              </a:rPr>
              <a:t>2. </a:t>
            </a:r>
            <a:r>
              <a:rPr sz="1400" b="1" spc="-10" dirty="0">
                <a:latin typeface="Arial"/>
                <a:cs typeface="Arial"/>
              </a:rPr>
              <a:t>Рассмотрение  </a:t>
            </a:r>
            <a:r>
              <a:rPr sz="1400" b="1" spc="-5" dirty="0">
                <a:latin typeface="Arial"/>
                <a:cs typeface="Arial"/>
              </a:rPr>
              <a:t>проекта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485542" y="4864563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09" h="831214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485542" y="4864563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09" h="831214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950733" y="5047794"/>
            <a:ext cx="138493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303530" marR="5080" indent="-291465">
              <a:lnSpc>
                <a:spcPts val="1510"/>
              </a:lnSpc>
              <a:spcBef>
                <a:spcPts val="295"/>
              </a:spcBef>
            </a:pPr>
            <a:r>
              <a:rPr sz="1400" b="1" spc="-5" dirty="0">
                <a:latin typeface="Arial"/>
                <a:cs typeface="Arial"/>
              </a:rPr>
              <a:t>3.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Утверждение  </a:t>
            </a: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414562" y="5843502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5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FF9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14562" y="5843502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5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510946" y="6122746"/>
            <a:ext cx="21209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4. Исполнение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43581" y="4864563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66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43581" y="4864563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821004" y="5143819"/>
            <a:ext cx="136080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91465" marR="5080" indent="-279400">
              <a:lnSpc>
                <a:spcPts val="1510"/>
              </a:lnSpc>
              <a:spcBef>
                <a:spcPts val="295"/>
              </a:spcBef>
            </a:pPr>
            <a:r>
              <a:rPr sz="1400" b="1" spc="-5" dirty="0">
                <a:latin typeface="Arial"/>
                <a:cs typeface="Arial"/>
              </a:rPr>
              <a:t>об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исполнении  </a:t>
            </a: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43581" y="2906684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43581" y="2906684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97845" y="2993904"/>
            <a:ext cx="2006600" cy="62357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335280" marR="5080" indent="-323215">
              <a:lnSpc>
                <a:spcPts val="1510"/>
              </a:lnSpc>
              <a:spcBef>
                <a:spcPts val="295"/>
              </a:spcBef>
            </a:pPr>
            <a:r>
              <a:rPr sz="1400" b="1" spc="-5" dirty="0">
                <a:latin typeface="Arial"/>
                <a:cs typeface="Arial"/>
              </a:rPr>
              <a:t>6. </a:t>
            </a:r>
            <a:r>
              <a:rPr sz="1400" b="1" spc="-10" dirty="0">
                <a:latin typeface="Arial"/>
                <a:cs typeface="Arial"/>
              </a:rPr>
              <a:t>Утверждение </a:t>
            </a:r>
            <a:r>
              <a:rPr sz="1400" b="1" spc="-20" dirty="0">
                <a:latin typeface="Arial"/>
                <a:cs typeface="Arial"/>
              </a:rPr>
              <a:t>отчета  </a:t>
            </a:r>
            <a:r>
              <a:rPr sz="1400" b="1" spc="-5" dirty="0">
                <a:latin typeface="Arial"/>
                <a:cs typeface="Arial"/>
              </a:rPr>
              <a:t>об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исполнении</a:t>
            </a:r>
            <a:endParaRPr sz="1400">
              <a:latin typeface="Arial"/>
              <a:cs typeface="Arial"/>
            </a:endParaRPr>
          </a:p>
          <a:p>
            <a:pPr marL="614045">
              <a:lnSpc>
                <a:spcPts val="1490"/>
              </a:lnSpc>
            </a:pP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172821" y="2952715"/>
            <a:ext cx="274764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06425" marR="5080" indent="-59436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Arial"/>
                <a:cs typeface="Arial"/>
              </a:rPr>
              <a:t>Составление </a:t>
            </a:r>
            <a:r>
              <a:rPr sz="1400" b="1" spc="-5" dirty="0">
                <a:latin typeface="Arial"/>
                <a:cs typeface="Arial"/>
              </a:rPr>
              <a:t>проекта </a:t>
            </a:r>
            <a:r>
              <a:rPr sz="1400" b="1" spc="-15" dirty="0">
                <a:latin typeface="Arial"/>
                <a:cs typeface="Arial"/>
              </a:rPr>
              <a:t>бюджета  </a:t>
            </a:r>
            <a:r>
              <a:rPr sz="1400" b="1" spc="-10" dirty="0">
                <a:latin typeface="Arial"/>
                <a:cs typeface="Arial"/>
              </a:rPr>
              <a:t>основывается </a:t>
            </a:r>
            <a:r>
              <a:rPr sz="1400" b="1" dirty="0">
                <a:latin typeface="Arial"/>
                <a:cs typeface="Arial"/>
              </a:rPr>
              <a:t>на:</a:t>
            </a:r>
            <a:endParaRPr sz="14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842350" y="3834128"/>
            <a:ext cx="55321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783205" algn="l"/>
              </a:tabLst>
            </a:pPr>
            <a:r>
              <a:rPr sz="1200" spc="-5" dirty="0">
                <a:latin typeface="Arial"/>
                <a:cs typeface="Arial"/>
              </a:rPr>
              <a:t>Собранию </a:t>
            </a:r>
            <a:r>
              <a:rPr sz="1200" spc="19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Российской </a:t>
            </a:r>
            <a:r>
              <a:rPr sz="1200" spc="20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Федерации	определяющих бюджетную </a:t>
            </a:r>
            <a:r>
              <a:rPr sz="1200" spc="-5" dirty="0">
                <a:latin typeface="Arial"/>
                <a:cs typeface="Arial"/>
              </a:rPr>
              <a:t>политику  (требования </a:t>
            </a:r>
            <a:r>
              <a:rPr sz="1200" dirty="0">
                <a:latin typeface="Arial"/>
                <a:cs typeface="Arial"/>
              </a:rPr>
              <a:t>к </a:t>
            </a:r>
            <a:r>
              <a:rPr sz="1200" spc="-10" dirty="0">
                <a:latin typeface="Arial"/>
                <a:cs typeface="Arial"/>
              </a:rPr>
              <a:t>бюджетной </a:t>
            </a:r>
            <a:r>
              <a:rPr sz="1200" spc="-5" dirty="0">
                <a:latin typeface="Arial"/>
                <a:cs typeface="Arial"/>
              </a:rPr>
              <a:t>политике) </a:t>
            </a:r>
            <a:r>
              <a:rPr sz="1200" dirty="0">
                <a:latin typeface="Arial"/>
                <a:cs typeface="Arial"/>
              </a:rPr>
              <a:t>в </a:t>
            </a:r>
            <a:r>
              <a:rPr sz="1200" spc="-5" dirty="0">
                <a:latin typeface="Arial"/>
                <a:cs typeface="Arial"/>
              </a:rPr>
              <a:t>Российской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Федерации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773210" y="3461815"/>
            <a:ext cx="11322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1. </a:t>
            </a:r>
            <a:r>
              <a:rPr sz="1200" spc="-10" dirty="0">
                <a:latin typeface="Arial"/>
                <a:cs typeface="Arial"/>
              </a:rPr>
              <a:t>Положениях  </a:t>
            </a:r>
            <a:r>
              <a:rPr sz="1200" spc="-5" dirty="0">
                <a:latin typeface="Arial"/>
                <a:cs typeface="Arial"/>
              </a:rPr>
              <a:t>Российской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033558" y="3461815"/>
            <a:ext cx="88391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87325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п</a:t>
            </a:r>
            <a:r>
              <a:rPr sz="1200" dirty="0">
                <a:latin typeface="Arial"/>
                <a:cs typeface="Arial"/>
              </a:rPr>
              <a:t>о</a:t>
            </a:r>
            <a:r>
              <a:rPr sz="1200" spc="-5" dirty="0">
                <a:latin typeface="Arial"/>
                <a:cs typeface="Arial"/>
              </a:rPr>
              <a:t>с</a:t>
            </a:r>
            <a:r>
              <a:rPr sz="1200" spc="0" dirty="0">
                <a:latin typeface="Arial"/>
                <a:cs typeface="Arial"/>
              </a:rPr>
              <a:t>л</a:t>
            </a:r>
            <a:r>
              <a:rPr sz="1200" dirty="0">
                <a:latin typeface="Arial"/>
                <a:cs typeface="Arial"/>
              </a:rPr>
              <a:t>а</a:t>
            </a:r>
            <a:r>
              <a:rPr sz="1200" spc="-5" dirty="0">
                <a:latin typeface="Arial"/>
                <a:cs typeface="Arial"/>
              </a:rPr>
              <a:t>н</a:t>
            </a:r>
            <a:r>
              <a:rPr sz="1200" dirty="0">
                <a:latin typeface="Arial"/>
                <a:cs typeface="Arial"/>
              </a:rPr>
              <a:t>ия  </a:t>
            </a:r>
            <a:r>
              <a:rPr sz="1200" spc="-5" dirty="0">
                <a:latin typeface="Arial"/>
                <a:cs typeface="Arial"/>
              </a:rPr>
              <a:t>Федерации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001298" y="3461815"/>
            <a:ext cx="14427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7404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П</a:t>
            </a:r>
            <a:r>
              <a:rPr sz="1200" spc="0" dirty="0">
                <a:latin typeface="Arial"/>
                <a:cs typeface="Arial"/>
              </a:rPr>
              <a:t>р</a:t>
            </a:r>
            <a:r>
              <a:rPr sz="1200" spc="-20" dirty="0">
                <a:latin typeface="Arial"/>
                <a:cs typeface="Arial"/>
              </a:rPr>
              <a:t>е</a:t>
            </a:r>
            <a:r>
              <a:rPr sz="1200" dirty="0">
                <a:latin typeface="Arial"/>
                <a:cs typeface="Arial"/>
              </a:rPr>
              <a:t>зи</a:t>
            </a:r>
            <a:r>
              <a:rPr sz="1200" spc="-5" dirty="0">
                <a:latin typeface="Arial"/>
                <a:cs typeface="Arial"/>
              </a:rPr>
              <a:t>д</a:t>
            </a:r>
            <a:r>
              <a:rPr sz="1200" dirty="0">
                <a:latin typeface="Arial"/>
                <a:cs typeface="Arial"/>
              </a:rPr>
              <a:t>е</a:t>
            </a:r>
            <a:r>
              <a:rPr sz="1200" spc="-5" dirty="0">
                <a:latin typeface="Arial"/>
                <a:cs typeface="Arial"/>
              </a:rPr>
              <a:t>н</a:t>
            </a:r>
            <a:r>
              <a:rPr sz="1200" spc="-25" dirty="0">
                <a:latin typeface="Arial"/>
                <a:cs typeface="Arial"/>
              </a:rPr>
              <a:t>т</a:t>
            </a:r>
            <a:r>
              <a:rPr sz="1200" dirty="0">
                <a:latin typeface="Arial"/>
                <a:cs typeface="Arial"/>
              </a:rPr>
              <a:t>а  </a:t>
            </a:r>
            <a:r>
              <a:rPr sz="1200" spc="-5" dirty="0">
                <a:latin typeface="Arial"/>
                <a:cs typeface="Arial"/>
              </a:rPr>
              <a:t>Федеральному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03972" y="4219548"/>
            <a:ext cx="6891020" cy="972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3505" marR="5080" indent="941705" algn="ctr">
              <a:lnSpc>
                <a:spcPct val="100000"/>
              </a:lnSpc>
              <a:spcBef>
                <a:spcPts val="100"/>
              </a:spcBef>
              <a:buAutoNum type="arabicPeriod" startAt="2"/>
              <a:tabLst>
                <a:tab pos="2521585" algn="l"/>
              </a:tabLst>
            </a:pPr>
            <a:r>
              <a:rPr sz="1200" spc="-5" dirty="0">
                <a:latin typeface="Arial"/>
                <a:cs typeface="Arial"/>
              </a:rPr>
              <a:t>Основных </a:t>
            </a:r>
            <a:r>
              <a:rPr sz="1200" spc="-10" dirty="0">
                <a:latin typeface="Arial"/>
                <a:cs typeface="Arial"/>
              </a:rPr>
              <a:t>направлениях бюджетной </a:t>
            </a:r>
            <a:r>
              <a:rPr sz="1200" dirty="0">
                <a:latin typeface="Arial"/>
                <a:cs typeface="Arial"/>
              </a:rPr>
              <a:t>и </a:t>
            </a:r>
            <a:r>
              <a:rPr sz="1200" spc="-10" dirty="0">
                <a:latin typeface="Arial"/>
                <a:cs typeface="Arial"/>
              </a:rPr>
              <a:t>налоговой </a:t>
            </a:r>
            <a:r>
              <a:rPr sz="1200" spc="-5" dirty="0" err="1">
                <a:latin typeface="Arial"/>
                <a:cs typeface="Arial"/>
              </a:rPr>
              <a:t>политики</a:t>
            </a:r>
            <a:r>
              <a:rPr sz="1200" spc="-5" dirty="0">
                <a:latin typeface="Arial"/>
                <a:cs typeface="Arial"/>
              </a:rPr>
              <a:t>  </a:t>
            </a:r>
            <a:r>
              <a:rPr lang="ru-RU" sz="1200" spc="-10" dirty="0" err="1" smtClean="0">
                <a:latin typeface="Arial"/>
                <a:cs typeface="Arial"/>
              </a:rPr>
              <a:t>Китовского</a:t>
            </a:r>
            <a:r>
              <a:rPr sz="1200" spc="-10" dirty="0" smtClean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сельского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поселения</a:t>
            </a:r>
            <a:endParaRPr sz="1200" dirty="0">
              <a:latin typeface="Arial"/>
              <a:cs typeface="Arial"/>
            </a:endParaRPr>
          </a:p>
          <a:p>
            <a:pPr marL="2215515" marR="502920" indent="85090" algn="ctr">
              <a:lnSpc>
                <a:spcPct val="100000"/>
              </a:lnSpc>
              <a:spcBef>
                <a:spcPts val="110"/>
              </a:spcBef>
              <a:buAutoNum type="arabicPeriod" startAt="2"/>
              <a:tabLst>
                <a:tab pos="2470785" algn="l"/>
              </a:tabLst>
            </a:pPr>
            <a:r>
              <a:rPr sz="1200" spc="-5" dirty="0">
                <a:latin typeface="Arial"/>
                <a:cs typeface="Arial"/>
              </a:rPr>
              <a:t>Прогнозе социально-экономического </a:t>
            </a:r>
            <a:r>
              <a:rPr sz="1200" spc="-5" dirty="0" err="1">
                <a:latin typeface="Arial"/>
                <a:cs typeface="Arial"/>
              </a:rPr>
              <a:t>развития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lang="ru-RU" sz="1200" spc="-10" dirty="0" err="1" smtClean="0">
                <a:latin typeface="Arial"/>
                <a:cs typeface="Arial"/>
              </a:rPr>
              <a:t>Китовского</a:t>
            </a:r>
            <a:r>
              <a:rPr sz="1200" spc="-10" dirty="0" smtClean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сельского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поселения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ts val="1575"/>
              </a:lnSpc>
            </a:pPr>
            <a:r>
              <a:rPr sz="1400" b="1" spc="-5" dirty="0">
                <a:latin typeface="Arial"/>
                <a:cs typeface="Arial"/>
              </a:rPr>
              <a:t>5. </a:t>
            </a:r>
            <a:r>
              <a:rPr sz="1400" b="1" spc="-10" dirty="0">
                <a:latin typeface="Arial"/>
                <a:cs typeface="Arial"/>
              </a:rPr>
              <a:t>Составление </a:t>
            </a:r>
            <a:r>
              <a:rPr sz="1400" b="1" spc="-20" dirty="0">
                <a:latin typeface="Arial"/>
                <a:cs typeface="Arial"/>
              </a:rPr>
              <a:t>отчета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773210" y="5037936"/>
            <a:ext cx="3670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9100" algn="l"/>
                <a:tab pos="1850389" algn="l"/>
                <a:tab pos="2973705" algn="l"/>
              </a:tabLst>
            </a:pPr>
            <a:r>
              <a:rPr sz="1200" spc="-5" dirty="0">
                <a:latin typeface="Arial"/>
                <a:cs typeface="Arial"/>
              </a:rPr>
              <a:t>4</a:t>
            </a:r>
            <a:r>
              <a:rPr sz="1200" dirty="0">
                <a:latin typeface="Arial"/>
                <a:cs typeface="Arial"/>
              </a:rPr>
              <a:t>.	</a:t>
            </a:r>
            <a:r>
              <a:rPr sz="1200" spc="0" dirty="0">
                <a:latin typeface="Arial"/>
                <a:cs typeface="Arial"/>
              </a:rPr>
              <a:t>М</a:t>
            </a:r>
            <a:r>
              <a:rPr sz="1200" spc="-15" dirty="0">
                <a:latin typeface="Arial"/>
                <a:cs typeface="Arial"/>
              </a:rPr>
              <a:t>у</a:t>
            </a:r>
            <a:r>
              <a:rPr sz="1200" spc="-5" dirty="0">
                <a:latin typeface="Arial"/>
                <a:cs typeface="Arial"/>
              </a:rPr>
              <a:t>н</a:t>
            </a:r>
            <a:r>
              <a:rPr sz="1200" spc="5" dirty="0">
                <a:latin typeface="Arial"/>
                <a:cs typeface="Arial"/>
              </a:rPr>
              <a:t>и</a:t>
            </a:r>
            <a:r>
              <a:rPr sz="1200" spc="-5" dirty="0">
                <a:latin typeface="Arial"/>
                <a:cs typeface="Arial"/>
              </a:rPr>
              <a:t>ц</a:t>
            </a:r>
            <a:r>
              <a:rPr sz="1200" dirty="0">
                <a:latin typeface="Arial"/>
                <a:cs typeface="Arial"/>
              </a:rPr>
              <a:t>и</a:t>
            </a:r>
            <a:r>
              <a:rPr sz="1200" spc="-5" dirty="0">
                <a:latin typeface="Arial"/>
                <a:cs typeface="Arial"/>
              </a:rPr>
              <a:t>п</a:t>
            </a:r>
            <a:r>
              <a:rPr sz="1200" dirty="0">
                <a:latin typeface="Arial"/>
                <a:cs typeface="Arial"/>
              </a:rPr>
              <a:t>а</a:t>
            </a:r>
            <a:r>
              <a:rPr sz="1200" spc="-5" dirty="0">
                <a:latin typeface="Arial"/>
                <a:cs typeface="Arial"/>
              </a:rPr>
              <a:t>льн</a:t>
            </a:r>
            <a:r>
              <a:rPr sz="1200" spc="5" dirty="0">
                <a:latin typeface="Arial"/>
                <a:cs typeface="Arial"/>
              </a:rPr>
              <a:t>ы</a:t>
            </a:r>
            <a:r>
              <a:rPr sz="1200" dirty="0">
                <a:latin typeface="Arial"/>
                <a:cs typeface="Arial"/>
              </a:rPr>
              <a:t>х	</a:t>
            </a:r>
            <a:r>
              <a:rPr sz="1200" spc="-5" dirty="0">
                <a:latin typeface="Arial"/>
                <a:cs typeface="Arial"/>
              </a:rPr>
              <a:t>п</a:t>
            </a:r>
            <a:r>
              <a:rPr sz="1200" dirty="0">
                <a:latin typeface="Arial"/>
                <a:cs typeface="Arial"/>
              </a:rPr>
              <a:t>ро</a:t>
            </a:r>
            <a:r>
              <a:rPr sz="1200" spc="-20" dirty="0">
                <a:latin typeface="Arial"/>
                <a:cs typeface="Arial"/>
              </a:rPr>
              <a:t>г</a:t>
            </a:r>
            <a:r>
              <a:rPr sz="1200" spc="-10" dirty="0">
                <a:latin typeface="Arial"/>
                <a:cs typeface="Arial"/>
              </a:rPr>
              <a:t>р</a:t>
            </a:r>
            <a:r>
              <a:rPr sz="1200" dirty="0">
                <a:latin typeface="Arial"/>
                <a:cs typeface="Arial"/>
              </a:rPr>
              <a:t>ам</a:t>
            </a:r>
            <a:r>
              <a:rPr sz="1200" spc="-10" dirty="0">
                <a:latin typeface="Arial"/>
                <a:cs typeface="Arial"/>
              </a:rPr>
              <a:t>м</a:t>
            </a:r>
            <a:r>
              <a:rPr sz="1200" dirty="0">
                <a:latin typeface="Arial"/>
                <a:cs typeface="Arial"/>
              </a:rPr>
              <a:t>ах	</a:t>
            </a:r>
            <a:r>
              <a:rPr sz="1200" spc="-5" dirty="0">
                <a:latin typeface="Arial"/>
                <a:cs typeface="Arial"/>
              </a:rPr>
              <a:t>(</a:t>
            </a:r>
            <a:r>
              <a:rPr sz="1200" spc="5" dirty="0">
                <a:latin typeface="Arial"/>
                <a:cs typeface="Arial"/>
              </a:rPr>
              <a:t>п</a:t>
            </a:r>
            <a:r>
              <a:rPr sz="1200" spc="-10" dirty="0">
                <a:latin typeface="Arial"/>
                <a:cs typeface="Arial"/>
              </a:rPr>
              <a:t>р</a:t>
            </a:r>
            <a:r>
              <a:rPr sz="1200" dirty="0">
                <a:latin typeface="Arial"/>
                <a:cs typeface="Arial"/>
              </a:rPr>
              <a:t>о</a:t>
            </a:r>
            <a:r>
              <a:rPr sz="1200" spc="-10" dirty="0">
                <a:latin typeface="Arial"/>
                <a:cs typeface="Arial"/>
              </a:rPr>
              <a:t>е</a:t>
            </a:r>
            <a:r>
              <a:rPr sz="1200" spc="5" dirty="0">
                <a:latin typeface="Arial"/>
                <a:cs typeface="Arial"/>
              </a:rPr>
              <a:t>к</a:t>
            </a:r>
            <a:r>
              <a:rPr sz="1200" spc="-25" dirty="0">
                <a:latin typeface="Arial"/>
                <a:cs typeface="Arial"/>
              </a:rPr>
              <a:t>т</a:t>
            </a:r>
            <a:r>
              <a:rPr sz="1200" dirty="0">
                <a:latin typeface="Arial"/>
                <a:cs typeface="Arial"/>
              </a:rPr>
              <a:t>ах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773210" y="5220816"/>
            <a:ext cx="36696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27885" algn="l"/>
              </a:tabLst>
            </a:pPr>
            <a:r>
              <a:rPr sz="1200" spc="-5" dirty="0">
                <a:latin typeface="Arial"/>
                <a:cs typeface="Arial"/>
              </a:rPr>
              <a:t>муниципальных  </a:t>
            </a:r>
            <a:r>
              <a:rPr sz="1200" spc="4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программ,	проектах</a:t>
            </a:r>
            <a:r>
              <a:rPr sz="1200" spc="27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изменений</a:t>
            </a:r>
            <a:endParaRPr sz="12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005870" y="5403696"/>
            <a:ext cx="14376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15" dirty="0" err="1" smtClean="0">
                <a:latin typeface="Arial"/>
                <a:cs typeface="Arial"/>
              </a:rPr>
              <a:t>Китовского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773210" y="5403696"/>
            <a:ext cx="187896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  <a:tabLst>
                <a:tab pos="1127760" algn="l"/>
              </a:tabLst>
            </a:pPr>
            <a:r>
              <a:rPr sz="1200" spc="-15" dirty="0">
                <a:latin typeface="Arial"/>
                <a:cs typeface="Arial"/>
              </a:rPr>
              <a:t>у</a:t>
            </a:r>
            <a:r>
              <a:rPr sz="1200" spc="25" dirty="0">
                <a:latin typeface="Arial"/>
                <a:cs typeface="Arial"/>
              </a:rPr>
              <a:t>к</a:t>
            </a:r>
            <a:r>
              <a:rPr sz="1200" spc="-10" dirty="0">
                <a:latin typeface="Arial"/>
                <a:cs typeface="Arial"/>
              </a:rPr>
              <a:t>а</a:t>
            </a:r>
            <a:r>
              <a:rPr sz="1200" dirty="0">
                <a:latin typeface="Arial"/>
                <a:cs typeface="Arial"/>
              </a:rPr>
              <a:t>за</a:t>
            </a:r>
            <a:r>
              <a:rPr sz="1200" spc="-5" dirty="0">
                <a:latin typeface="Arial"/>
                <a:cs typeface="Arial"/>
              </a:rPr>
              <a:t>нн</a:t>
            </a:r>
            <a:r>
              <a:rPr sz="1200" dirty="0">
                <a:latin typeface="Arial"/>
                <a:cs typeface="Arial"/>
              </a:rPr>
              <a:t>ых	</a:t>
            </a:r>
            <a:r>
              <a:rPr sz="1200" spc="-5" dirty="0">
                <a:latin typeface="Arial"/>
                <a:cs typeface="Arial"/>
              </a:rPr>
              <a:t>п</a:t>
            </a:r>
            <a:r>
              <a:rPr sz="1200" dirty="0">
                <a:latin typeface="Arial"/>
                <a:cs typeface="Arial"/>
              </a:rPr>
              <a:t>ро</a:t>
            </a:r>
            <a:r>
              <a:rPr sz="1200" spc="-10" dirty="0">
                <a:latin typeface="Arial"/>
                <a:cs typeface="Arial"/>
              </a:rPr>
              <a:t>гр</a:t>
            </a:r>
            <a:r>
              <a:rPr sz="1200" dirty="0">
                <a:latin typeface="Arial"/>
                <a:cs typeface="Arial"/>
              </a:rPr>
              <a:t>амм)  </a:t>
            </a:r>
            <a:r>
              <a:rPr sz="1200" spc="-10" dirty="0">
                <a:latin typeface="Arial"/>
                <a:cs typeface="Arial"/>
              </a:rPr>
              <a:t>сельского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поселения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884255" y="2476003"/>
            <a:ext cx="655320" cy="339090"/>
          </a:xfrm>
          <a:custGeom>
            <a:avLst/>
            <a:gdLst/>
            <a:ahLst/>
            <a:cxnLst/>
            <a:rect l="l" t="t" r="r" b="b"/>
            <a:pathLst>
              <a:path w="655320" h="339089">
                <a:moveTo>
                  <a:pt x="32258" y="0"/>
                </a:moveTo>
                <a:lnTo>
                  <a:pt x="0" y="84023"/>
                </a:lnTo>
                <a:lnTo>
                  <a:pt x="554545" y="296887"/>
                </a:lnTo>
                <a:lnTo>
                  <a:pt x="538429" y="338899"/>
                </a:lnTo>
                <a:lnTo>
                  <a:pt x="654697" y="287134"/>
                </a:lnTo>
                <a:lnTo>
                  <a:pt x="621631" y="212864"/>
                </a:lnTo>
                <a:lnTo>
                  <a:pt x="586803" y="212864"/>
                </a:lnTo>
                <a:lnTo>
                  <a:pt x="32258" y="0"/>
                </a:lnTo>
                <a:close/>
              </a:path>
              <a:path w="655320" h="339089">
                <a:moveTo>
                  <a:pt x="602932" y="170865"/>
                </a:moveTo>
                <a:lnTo>
                  <a:pt x="586803" y="212864"/>
                </a:lnTo>
                <a:lnTo>
                  <a:pt x="621631" y="212864"/>
                </a:lnTo>
                <a:lnTo>
                  <a:pt x="602932" y="170865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884255" y="2476003"/>
            <a:ext cx="655320" cy="339090"/>
          </a:xfrm>
          <a:custGeom>
            <a:avLst/>
            <a:gdLst/>
            <a:ahLst/>
            <a:cxnLst/>
            <a:rect l="l" t="t" r="r" b="b"/>
            <a:pathLst>
              <a:path w="655320" h="339089">
                <a:moveTo>
                  <a:pt x="32258" y="0"/>
                </a:moveTo>
                <a:lnTo>
                  <a:pt x="586803" y="212864"/>
                </a:lnTo>
                <a:lnTo>
                  <a:pt x="602932" y="170853"/>
                </a:lnTo>
                <a:lnTo>
                  <a:pt x="654697" y="287134"/>
                </a:lnTo>
                <a:lnTo>
                  <a:pt x="538429" y="338899"/>
                </a:lnTo>
                <a:lnTo>
                  <a:pt x="554545" y="296887"/>
                </a:lnTo>
                <a:lnTo>
                  <a:pt x="0" y="84023"/>
                </a:lnTo>
                <a:lnTo>
                  <a:pt x="32258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580876" y="2496569"/>
            <a:ext cx="649605" cy="368300"/>
          </a:xfrm>
          <a:custGeom>
            <a:avLst/>
            <a:gdLst/>
            <a:ahLst/>
            <a:cxnLst/>
            <a:rect l="l" t="t" r="r" b="b"/>
            <a:pathLst>
              <a:path w="649605" h="368300">
                <a:moveTo>
                  <a:pt x="530694" y="0"/>
                </a:moveTo>
                <a:lnTo>
                  <a:pt x="548995" y="41109"/>
                </a:lnTo>
                <a:lnTo>
                  <a:pt x="0" y="285534"/>
                </a:lnTo>
                <a:lnTo>
                  <a:pt x="36601" y="367753"/>
                </a:lnTo>
                <a:lnTo>
                  <a:pt x="585597" y="123316"/>
                </a:lnTo>
                <a:lnTo>
                  <a:pt x="619689" y="123316"/>
                </a:lnTo>
                <a:lnTo>
                  <a:pt x="649516" y="45605"/>
                </a:lnTo>
                <a:lnTo>
                  <a:pt x="530694" y="0"/>
                </a:lnTo>
                <a:close/>
              </a:path>
              <a:path w="649605" h="368300">
                <a:moveTo>
                  <a:pt x="619689" y="123316"/>
                </a:moveTo>
                <a:lnTo>
                  <a:pt x="585597" y="123316"/>
                </a:lnTo>
                <a:lnTo>
                  <a:pt x="603910" y="164426"/>
                </a:lnTo>
                <a:lnTo>
                  <a:pt x="619689" y="123316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580876" y="2496569"/>
            <a:ext cx="649605" cy="368300"/>
          </a:xfrm>
          <a:custGeom>
            <a:avLst/>
            <a:gdLst/>
            <a:ahLst/>
            <a:cxnLst/>
            <a:rect l="l" t="t" r="r" b="b"/>
            <a:pathLst>
              <a:path w="649605" h="368300">
                <a:moveTo>
                  <a:pt x="36601" y="367753"/>
                </a:moveTo>
                <a:lnTo>
                  <a:pt x="585597" y="123316"/>
                </a:lnTo>
                <a:lnTo>
                  <a:pt x="603910" y="164426"/>
                </a:lnTo>
                <a:lnTo>
                  <a:pt x="649516" y="45605"/>
                </a:lnTo>
                <a:lnTo>
                  <a:pt x="530694" y="0"/>
                </a:lnTo>
                <a:lnTo>
                  <a:pt x="548995" y="41109"/>
                </a:lnTo>
                <a:lnTo>
                  <a:pt x="0" y="285534"/>
                </a:lnTo>
                <a:lnTo>
                  <a:pt x="36601" y="367753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595814" y="5730499"/>
            <a:ext cx="654050" cy="359410"/>
          </a:xfrm>
          <a:custGeom>
            <a:avLst/>
            <a:gdLst/>
            <a:ahLst/>
            <a:cxnLst/>
            <a:rect l="l" t="t" r="r" b="b"/>
            <a:pathLst>
              <a:path w="654050" h="359410">
                <a:moveTo>
                  <a:pt x="295585" y="124269"/>
                </a:moveTo>
                <a:lnTo>
                  <a:pt x="65252" y="124269"/>
                </a:lnTo>
                <a:lnTo>
                  <a:pt x="618439" y="359079"/>
                </a:lnTo>
                <a:lnTo>
                  <a:pt x="653605" y="276237"/>
                </a:lnTo>
                <a:lnTo>
                  <a:pt x="295585" y="124269"/>
                </a:lnTo>
                <a:close/>
              </a:path>
              <a:path w="654050" h="359410">
                <a:moveTo>
                  <a:pt x="118008" y="0"/>
                </a:moveTo>
                <a:lnTo>
                  <a:pt x="0" y="47688"/>
                </a:lnTo>
                <a:lnTo>
                  <a:pt x="47675" y="165696"/>
                </a:lnTo>
                <a:lnTo>
                  <a:pt x="65252" y="124269"/>
                </a:lnTo>
                <a:lnTo>
                  <a:pt x="295585" y="124269"/>
                </a:lnTo>
                <a:lnTo>
                  <a:pt x="100418" y="41427"/>
                </a:lnTo>
                <a:lnTo>
                  <a:pt x="118008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595814" y="5730499"/>
            <a:ext cx="654050" cy="359410"/>
          </a:xfrm>
          <a:custGeom>
            <a:avLst/>
            <a:gdLst/>
            <a:ahLst/>
            <a:cxnLst/>
            <a:rect l="l" t="t" r="r" b="b"/>
            <a:pathLst>
              <a:path w="654050" h="359410">
                <a:moveTo>
                  <a:pt x="653605" y="276237"/>
                </a:moveTo>
                <a:lnTo>
                  <a:pt x="100418" y="41427"/>
                </a:lnTo>
                <a:lnTo>
                  <a:pt x="118008" y="0"/>
                </a:lnTo>
                <a:lnTo>
                  <a:pt x="0" y="47688"/>
                </a:lnTo>
                <a:lnTo>
                  <a:pt x="47675" y="165696"/>
                </a:lnTo>
                <a:lnTo>
                  <a:pt x="65252" y="124269"/>
                </a:lnTo>
                <a:lnTo>
                  <a:pt x="618439" y="359079"/>
                </a:lnTo>
                <a:lnTo>
                  <a:pt x="653605" y="276237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913285" y="5778430"/>
            <a:ext cx="661670" cy="341630"/>
          </a:xfrm>
          <a:custGeom>
            <a:avLst/>
            <a:gdLst/>
            <a:ahLst/>
            <a:cxnLst/>
            <a:rect l="l" t="t" r="r" b="b"/>
            <a:pathLst>
              <a:path w="661670" h="341629">
                <a:moveTo>
                  <a:pt x="51777" y="173354"/>
                </a:moveTo>
                <a:lnTo>
                  <a:pt x="0" y="289623"/>
                </a:lnTo>
                <a:lnTo>
                  <a:pt x="116281" y="341401"/>
                </a:lnTo>
                <a:lnTo>
                  <a:pt x="100152" y="299389"/>
                </a:lnTo>
                <a:lnTo>
                  <a:pt x="319039" y="215366"/>
                </a:lnTo>
                <a:lnTo>
                  <a:pt x="67906" y="215366"/>
                </a:lnTo>
                <a:lnTo>
                  <a:pt x="51777" y="173354"/>
                </a:lnTo>
                <a:close/>
              </a:path>
              <a:path w="661670" h="341629">
                <a:moveTo>
                  <a:pt x="628942" y="0"/>
                </a:moveTo>
                <a:lnTo>
                  <a:pt x="67906" y="215366"/>
                </a:lnTo>
                <a:lnTo>
                  <a:pt x="319039" y="215366"/>
                </a:lnTo>
                <a:lnTo>
                  <a:pt x="661200" y="84023"/>
                </a:lnTo>
                <a:lnTo>
                  <a:pt x="62894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913285" y="5778431"/>
            <a:ext cx="661670" cy="341630"/>
          </a:xfrm>
          <a:custGeom>
            <a:avLst/>
            <a:gdLst/>
            <a:ahLst/>
            <a:cxnLst/>
            <a:rect l="l" t="t" r="r" b="b"/>
            <a:pathLst>
              <a:path w="661670" h="341629">
                <a:moveTo>
                  <a:pt x="628942" y="0"/>
                </a:moveTo>
                <a:lnTo>
                  <a:pt x="67906" y="215366"/>
                </a:lnTo>
                <a:lnTo>
                  <a:pt x="51777" y="173355"/>
                </a:lnTo>
                <a:lnTo>
                  <a:pt x="0" y="289623"/>
                </a:lnTo>
                <a:lnTo>
                  <a:pt x="116281" y="341401"/>
                </a:lnTo>
                <a:lnTo>
                  <a:pt x="100152" y="299389"/>
                </a:lnTo>
                <a:lnTo>
                  <a:pt x="661200" y="84023"/>
                </a:lnTo>
                <a:lnTo>
                  <a:pt x="628942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488070" y="3960310"/>
            <a:ext cx="180340" cy="692150"/>
          </a:xfrm>
          <a:custGeom>
            <a:avLst/>
            <a:gdLst/>
            <a:ahLst/>
            <a:cxnLst/>
            <a:rect l="l" t="t" r="r" b="b"/>
            <a:pathLst>
              <a:path w="180339" h="692150">
                <a:moveTo>
                  <a:pt x="135003" y="90779"/>
                </a:moveTo>
                <a:lnTo>
                  <a:pt x="44996" y="90779"/>
                </a:lnTo>
                <a:lnTo>
                  <a:pt x="55473" y="691641"/>
                </a:lnTo>
                <a:lnTo>
                  <a:pt x="145465" y="690067"/>
                </a:lnTo>
                <a:lnTo>
                  <a:pt x="135003" y="90779"/>
                </a:lnTo>
                <a:close/>
              </a:path>
              <a:path w="180339" h="692150">
                <a:moveTo>
                  <a:pt x="88417" y="0"/>
                </a:moveTo>
                <a:lnTo>
                  <a:pt x="0" y="91554"/>
                </a:lnTo>
                <a:lnTo>
                  <a:pt x="44996" y="90779"/>
                </a:lnTo>
                <a:lnTo>
                  <a:pt x="135003" y="90779"/>
                </a:lnTo>
                <a:lnTo>
                  <a:pt x="134975" y="89204"/>
                </a:lnTo>
                <a:lnTo>
                  <a:pt x="179971" y="88417"/>
                </a:lnTo>
                <a:lnTo>
                  <a:pt x="88417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488070" y="3960310"/>
            <a:ext cx="180340" cy="692150"/>
          </a:xfrm>
          <a:custGeom>
            <a:avLst/>
            <a:gdLst/>
            <a:ahLst/>
            <a:cxnLst/>
            <a:rect l="l" t="t" r="r" b="b"/>
            <a:pathLst>
              <a:path w="180339" h="692150">
                <a:moveTo>
                  <a:pt x="145465" y="690067"/>
                </a:moveTo>
                <a:lnTo>
                  <a:pt x="134975" y="89204"/>
                </a:lnTo>
                <a:lnTo>
                  <a:pt x="179971" y="88417"/>
                </a:lnTo>
                <a:lnTo>
                  <a:pt x="88417" y="0"/>
                </a:lnTo>
                <a:lnTo>
                  <a:pt x="0" y="91554"/>
                </a:lnTo>
                <a:lnTo>
                  <a:pt x="44996" y="90779"/>
                </a:lnTo>
                <a:lnTo>
                  <a:pt x="55473" y="691641"/>
                </a:lnTo>
                <a:lnTo>
                  <a:pt x="145465" y="690067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552980" y="3958849"/>
            <a:ext cx="180340" cy="691515"/>
          </a:xfrm>
          <a:custGeom>
            <a:avLst/>
            <a:gdLst/>
            <a:ahLst/>
            <a:cxnLst/>
            <a:rect l="l" t="t" r="r" b="b"/>
            <a:pathLst>
              <a:path w="180340" h="691514">
                <a:moveTo>
                  <a:pt x="179997" y="600951"/>
                </a:moveTo>
                <a:lnTo>
                  <a:pt x="0" y="600951"/>
                </a:lnTo>
                <a:lnTo>
                  <a:pt x="89992" y="690956"/>
                </a:lnTo>
                <a:lnTo>
                  <a:pt x="179997" y="600951"/>
                </a:lnTo>
                <a:close/>
              </a:path>
              <a:path w="180340" h="691514">
                <a:moveTo>
                  <a:pt x="135001" y="0"/>
                </a:moveTo>
                <a:lnTo>
                  <a:pt x="44996" y="0"/>
                </a:lnTo>
                <a:lnTo>
                  <a:pt x="44996" y="600951"/>
                </a:lnTo>
                <a:lnTo>
                  <a:pt x="135001" y="600951"/>
                </a:lnTo>
                <a:lnTo>
                  <a:pt x="135001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552980" y="3958849"/>
            <a:ext cx="180340" cy="691515"/>
          </a:xfrm>
          <a:custGeom>
            <a:avLst/>
            <a:gdLst/>
            <a:ahLst/>
            <a:cxnLst/>
            <a:rect l="l" t="t" r="r" b="b"/>
            <a:pathLst>
              <a:path w="180340" h="691514">
                <a:moveTo>
                  <a:pt x="44996" y="0"/>
                </a:moveTo>
                <a:lnTo>
                  <a:pt x="44996" y="600951"/>
                </a:lnTo>
                <a:lnTo>
                  <a:pt x="0" y="600951"/>
                </a:lnTo>
                <a:lnTo>
                  <a:pt x="89992" y="690956"/>
                </a:lnTo>
                <a:lnTo>
                  <a:pt x="179997" y="600951"/>
                </a:lnTo>
                <a:lnTo>
                  <a:pt x="135001" y="600951"/>
                </a:lnTo>
                <a:lnTo>
                  <a:pt x="135001" y="0"/>
                </a:lnTo>
                <a:lnTo>
                  <a:pt x="44996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7898" y="306335"/>
            <a:ext cx="751268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Участие гражданина </a:t>
            </a:r>
            <a:r>
              <a:rPr sz="2400" dirty="0"/>
              <a:t>в </a:t>
            </a:r>
            <a:r>
              <a:rPr sz="2400" spc="-5" dirty="0"/>
              <a:t>бюджетном</a:t>
            </a:r>
            <a:r>
              <a:rPr sz="2400" spc="-130" dirty="0"/>
              <a:t> </a:t>
            </a:r>
            <a:r>
              <a:rPr sz="2400" spc="-5" dirty="0"/>
              <a:t>процессе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749160" y="1169492"/>
            <a:ext cx="3241040" cy="1008380"/>
          </a:xfrm>
          <a:prstGeom prst="rect">
            <a:avLst/>
          </a:prstGeom>
          <a:solidFill>
            <a:srgbClr val="CC9900"/>
          </a:solidFill>
          <a:ln w="25400">
            <a:solidFill>
              <a:srgbClr val="6F6FBC"/>
            </a:solidFill>
          </a:ln>
        </p:spPr>
        <p:txBody>
          <a:bodyPr vert="horz" wrap="square" lIns="0" tIns="11430" rIns="0" bIns="0" rtlCol="0">
            <a:spAutoFit/>
          </a:bodyPr>
          <a:lstStyle/>
          <a:p>
            <a:pPr marL="104775" marR="99060" indent="-635" algn="ctr">
              <a:lnSpc>
                <a:spcPct val="100000"/>
              </a:lnSpc>
              <a:spcBef>
                <a:spcPts val="90"/>
              </a:spcBef>
            </a:pPr>
            <a:r>
              <a:rPr sz="1600" b="1" spc="-15" dirty="0">
                <a:latin typeface="Arial"/>
                <a:cs typeface="Arial"/>
              </a:rPr>
              <a:t>Помогает формировать  </a:t>
            </a:r>
            <a:r>
              <a:rPr sz="1600" b="1" spc="-25" dirty="0">
                <a:latin typeface="Arial"/>
                <a:cs typeface="Arial"/>
              </a:rPr>
              <a:t>доходную </a:t>
            </a:r>
            <a:r>
              <a:rPr sz="1600" b="1" spc="-10" dirty="0">
                <a:latin typeface="Arial"/>
                <a:cs typeface="Arial"/>
              </a:rPr>
              <a:t>часть </a:t>
            </a:r>
            <a:r>
              <a:rPr sz="1600" b="1" spc="-20" dirty="0">
                <a:latin typeface="Arial"/>
                <a:cs typeface="Arial"/>
              </a:rPr>
              <a:t>бюджета  </a:t>
            </a:r>
            <a:r>
              <a:rPr sz="1600" b="1" spc="-10" dirty="0">
                <a:latin typeface="Arial"/>
                <a:cs typeface="Arial"/>
              </a:rPr>
              <a:t>(налог </a:t>
            </a:r>
            <a:r>
              <a:rPr sz="1600" b="1" spc="-5" dirty="0">
                <a:latin typeface="Arial"/>
                <a:cs typeface="Arial"/>
              </a:rPr>
              <a:t>на </a:t>
            </a:r>
            <a:r>
              <a:rPr sz="1600" b="1" spc="-25" dirty="0">
                <a:latin typeface="Arial"/>
                <a:cs typeface="Arial"/>
              </a:rPr>
              <a:t>доходы </a:t>
            </a:r>
            <a:r>
              <a:rPr sz="1600" b="1" spc="-10" dirty="0">
                <a:latin typeface="Arial"/>
                <a:cs typeface="Arial"/>
              </a:rPr>
              <a:t>физических  лиц </a:t>
            </a:r>
            <a:r>
              <a:rPr sz="1600" b="1" spc="-5" dirty="0">
                <a:latin typeface="Arial"/>
                <a:cs typeface="Arial"/>
              </a:rPr>
              <a:t>и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другие)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3485" y="3084709"/>
            <a:ext cx="2952750" cy="738505"/>
          </a:xfrm>
          <a:custGeom>
            <a:avLst/>
            <a:gdLst/>
            <a:ahLst/>
            <a:cxnLst/>
            <a:rect l="l" t="t" r="r" b="b"/>
            <a:pathLst>
              <a:path w="2952750" h="738504">
                <a:moveTo>
                  <a:pt x="1476209" y="0"/>
                </a:moveTo>
                <a:lnTo>
                  <a:pt x="1402532" y="451"/>
                </a:lnTo>
                <a:lnTo>
                  <a:pt x="1329789" y="1792"/>
                </a:lnTo>
                <a:lnTo>
                  <a:pt x="1258066" y="4002"/>
                </a:lnTo>
                <a:lnTo>
                  <a:pt x="1187447" y="7058"/>
                </a:lnTo>
                <a:lnTo>
                  <a:pt x="1118017" y="10940"/>
                </a:lnTo>
                <a:lnTo>
                  <a:pt x="1049860" y="15627"/>
                </a:lnTo>
                <a:lnTo>
                  <a:pt x="983061" y="21097"/>
                </a:lnTo>
                <a:lnTo>
                  <a:pt x="917705" y="27330"/>
                </a:lnTo>
                <a:lnTo>
                  <a:pt x="853876" y="34305"/>
                </a:lnTo>
                <a:lnTo>
                  <a:pt x="791659" y="41999"/>
                </a:lnTo>
                <a:lnTo>
                  <a:pt x="731138" y="50393"/>
                </a:lnTo>
                <a:lnTo>
                  <a:pt x="672397" y="59464"/>
                </a:lnTo>
                <a:lnTo>
                  <a:pt x="615522" y="69192"/>
                </a:lnTo>
                <a:lnTo>
                  <a:pt x="560597" y="79556"/>
                </a:lnTo>
                <a:lnTo>
                  <a:pt x="507707" y="90534"/>
                </a:lnTo>
                <a:lnTo>
                  <a:pt x="456936" y="102105"/>
                </a:lnTo>
                <a:lnTo>
                  <a:pt x="408368" y="114249"/>
                </a:lnTo>
                <a:lnTo>
                  <a:pt x="362089" y="126943"/>
                </a:lnTo>
                <a:lnTo>
                  <a:pt x="318182" y="140167"/>
                </a:lnTo>
                <a:lnTo>
                  <a:pt x="276733" y="153900"/>
                </a:lnTo>
                <a:lnTo>
                  <a:pt x="237826" y="168121"/>
                </a:lnTo>
                <a:lnTo>
                  <a:pt x="201545" y="182808"/>
                </a:lnTo>
                <a:lnTo>
                  <a:pt x="137202" y="213497"/>
                </a:lnTo>
                <a:lnTo>
                  <a:pt x="84380" y="245797"/>
                </a:lnTo>
                <a:lnTo>
                  <a:pt x="43756" y="279540"/>
                </a:lnTo>
                <a:lnTo>
                  <a:pt x="16005" y="314557"/>
                </a:lnTo>
                <a:lnTo>
                  <a:pt x="1806" y="350678"/>
                </a:lnTo>
                <a:lnTo>
                  <a:pt x="0" y="369100"/>
                </a:lnTo>
                <a:lnTo>
                  <a:pt x="1806" y="387521"/>
                </a:lnTo>
                <a:lnTo>
                  <a:pt x="16005" y="423642"/>
                </a:lnTo>
                <a:lnTo>
                  <a:pt x="43756" y="458659"/>
                </a:lnTo>
                <a:lnTo>
                  <a:pt x="84380" y="492402"/>
                </a:lnTo>
                <a:lnTo>
                  <a:pt x="137202" y="524703"/>
                </a:lnTo>
                <a:lnTo>
                  <a:pt x="201545" y="555391"/>
                </a:lnTo>
                <a:lnTo>
                  <a:pt x="237826" y="570078"/>
                </a:lnTo>
                <a:lnTo>
                  <a:pt x="276733" y="584299"/>
                </a:lnTo>
                <a:lnTo>
                  <a:pt x="318182" y="598032"/>
                </a:lnTo>
                <a:lnTo>
                  <a:pt x="362089" y="611256"/>
                </a:lnTo>
                <a:lnTo>
                  <a:pt x="408368" y="623951"/>
                </a:lnTo>
                <a:lnTo>
                  <a:pt x="456936" y="636094"/>
                </a:lnTo>
                <a:lnTo>
                  <a:pt x="507707" y="647665"/>
                </a:lnTo>
                <a:lnTo>
                  <a:pt x="560597" y="658644"/>
                </a:lnTo>
                <a:lnTo>
                  <a:pt x="615522" y="669007"/>
                </a:lnTo>
                <a:lnTo>
                  <a:pt x="672397" y="678735"/>
                </a:lnTo>
                <a:lnTo>
                  <a:pt x="731138" y="687807"/>
                </a:lnTo>
                <a:lnTo>
                  <a:pt x="791659" y="696200"/>
                </a:lnTo>
                <a:lnTo>
                  <a:pt x="853876" y="703895"/>
                </a:lnTo>
                <a:lnTo>
                  <a:pt x="917705" y="710869"/>
                </a:lnTo>
                <a:lnTo>
                  <a:pt x="983061" y="717102"/>
                </a:lnTo>
                <a:lnTo>
                  <a:pt x="1049860" y="722572"/>
                </a:lnTo>
                <a:lnTo>
                  <a:pt x="1118017" y="727259"/>
                </a:lnTo>
                <a:lnTo>
                  <a:pt x="1187447" y="731141"/>
                </a:lnTo>
                <a:lnTo>
                  <a:pt x="1258066" y="734198"/>
                </a:lnTo>
                <a:lnTo>
                  <a:pt x="1329789" y="736407"/>
                </a:lnTo>
                <a:lnTo>
                  <a:pt x="1402532" y="737748"/>
                </a:lnTo>
                <a:lnTo>
                  <a:pt x="1476209" y="738200"/>
                </a:lnTo>
                <a:lnTo>
                  <a:pt x="1549886" y="737748"/>
                </a:lnTo>
                <a:lnTo>
                  <a:pt x="1622628" y="736407"/>
                </a:lnTo>
                <a:lnTo>
                  <a:pt x="1694350" y="734198"/>
                </a:lnTo>
                <a:lnTo>
                  <a:pt x="1764968" y="731141"/>
                </a:lnTo>
                <a:lnTo>
                  <a:pt x="1834397" y="727259"/>
                </a:lnTo>
                <a:lnTo>
                  <a:pt x="1902553" y="722572"/>
                </a:lnTo>
                <a:lnTo>
                  <a:pt x="1969351" y="717102"/>
                </a:lnTo>
                <a:lnTo>
                  <a:pt x="2034706" y="710869"/>
                </a:lnTo>
                <a:lnTo>
                  <a:pt x="2098535" y="703895"/>
                </a:lnTo>
                <a:lnTo>
                  <a:pt x="2160752" y="696200"/>
                </a:lnTo>
                <a:lnTo>
                  <a:pt x="2221272" y="687807"/>
                </a:lnTo>
                <a:lnTo>
                  <a:pt x="2280012" y="678735"/>
                </a:lnTo>
                <a:lnTo>
                  <a:pt x="2336887" y="669007"/>
                </a:lnTo>
                <a:lnTo>
                  <a:pt x="2391811" y="658644"/>
                </a:lnTo>
                <a:lnTo>
                  <a:pt x="2444701" y="647665"/>
                </a:lnTo>
                <a:lnTo>
                  <a:pt x="2495472" y="636094"/>
                </a:lnTo>
                <a:lnTo>
                  <a:pt x="2544040" y="623951"/>
                </a:lnTo>
                <a:lnTo>
                  <a:pt x="2590319" y="611256"/>
                </a:lnTo>
                <a:lnTo>
                  <a:pt x="2634225" y="598032"/>
                </a:lnTo>
                <a:lnTo>
                  <a:pt x="2675674" y="584299"/>
                </a:lnTo>
                <a:lnTo>
                  <a:pt x="2714581" y="570078"/>
                </a:lnTo>
                <a:lnTo>
                  <a:pt x="2750861" y="555391"/>
                </a:lnTo>
                <a:lnTo>
                  <a:pt x="2815204" y="524703"/>
                </a:lnTo>
                <a:lnTo>
                  <a:pt x="2868026" y="492402"/>
                </a:lnTo>
                <a:lnTo>
                  <a:pt x="2908651" y="458659"/>
                </a:lnTo>
                <a:lnTo>
                  <a:pt x="2936401" y="423642"/>
                </a:lnTo>
                <a:lnTo>
                  <a:pt x="2950600" y="387521"/>
                </a:lnTo>
                <a:lnTo>
                  <a:pt x="2952407" y="369100"/>
                </a:lnTo>
                <a:lnTo>
                  <a:pt x="2950600" y="350678"/>
                </a:lnTo>
                <a:lnTo>
                  <a:pt x="2936401" y="314557"/>
                </a:lnTo>
                <a:lnTo>
                  <a:pt x="2908651" y="279540"/>
                </a:lnTo>
                <a:lnTo>
                  <a:pt x="2868026" y="245797"/>
                </a:lnTo>
                <a:lnTo>
                  <a:pt x="2815204" y="213497"/>
                </a:lnTo>
                <a:lnTo>
                  <a:pt x="2750861" y="182808"/>
                </a:lnTo>
                <a:lnTo>
                  <a:pt x="2714581" y="168121"/>
                </a:lnTo>
                <a:lnTo>
                  <a:pt x="2675674" y="153900"/>
                </a:lnTo>
                <a:lnTo>
                  <a:pt x="2634225" y="140167"/>
                </a:lnTo>
                <a:lnTo>
                  <a:pt x="2590319" y="126943"/>
                </a:lnTo>
                <a:lnTo>
                  <a:pt x="2544040" y="114249"/>
                </a:lnTo>
                <a:lnTo>
                  <a:pt x="2495472" y="102105"/>
                </a:lnTo>
                <a:lnTo>
                  <a:pt x="2444701" y="90534"/>
                </a:lnTo>
                <a:lnTo>
                  <a:pt x="2391811" y="79556"/>
                </a:lnTo>
                <a:lnTo>
                  <a:pt x="2336887" y="69192"/>
                </a:lnTo>
                <a:lnTo>
                  <a:pt x="2280012" y="59464"/>
                </a:lnTo>
                <a:lnTo>
                  <a:pt x="2221272" y="50393"/>
                </a:lnTo>
                <a:lnTo>
                  <a:pt x="2160752" y="41999"/>
                </a:lnTo>
                <a:lnTo>
                  <a:pt x="2098535" y="34305"/>
                </a:lnTo>
                <a:lnTo>
                  <a:pt x="2034706" y="27330"/>
                </a:lnTo>
                <a:lnTo>
                  <a:pt x="1969351" y="21097"/>
                </a:lnTo>
                <a:lnTo>
                  <a:pt x="1902553" y="15627"/>
                </a:lnTo>
                <a:lnTo>
                  <a:pt x="1834397" y="10940"/>
                </a:lnTo>
                <a:lnTo>
                  <a:pt x="1764968" y="7058"/>
                </a:lnTo>
                <a:lnTo>
                  <a:pt x="1694350" y="4002"/>
                </a:lnTo>
                <a:lnTo>
                  <a:pt x="1622628" y="1792"/>
                </a:lnTo>
                <a:lnTo>
                  <a:pt x="1549886" y="451"/>
                </a:lnTo>
                <a:lnTo>
                  <a:pt x="1476209" y="0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3485" y="3084709"/>
            <a:ext cx="2952750" cy="738505"/>
          </a:xfrm>
          <a:custGeom>
            <a:avLst/>
            <a:gdLst/>
            <a:ahLst/>
            <a:cxnLst/>
            <a:rect l="l" t="t" r="r" b="b"/>
            <a:pathLst>
              <a:path w="2952750" h="738504">
                <a:moveTo>
                  <a:pt x="0" y="369100"/>
                </a:moveTo>
                <a:lnTo>
                  <a:pt x="16005" y="314557"/>
                </a:lnTo>
                <a:lnTo>
                  <a:pt x="43756" y="279540"/>
                </a:lnTo>
                <a:lnTo>
                  <a:pt x="84380" y="245797"/>
                </a:lnTo>
                <a:lnTo>
                  <a:pt x="137202" y="213497"/>
                </a:lnTo>
                <a:lnTo>
                  <a:pt x="201545" y="182808"/>
                </a:lnTo>
                <a:lnTo>
                  <a:pt x="237826" y="168121"/>
                </a:lnTo>
                <a:lnTo>
                  <a:pt x="276733" y="153900"/>
                </a:lnTo>
                <a:lnTo>
                  <a:pt x="318182" y="140167"/>
                </a:lnTo>
                <a:lnTo>
                  <a:pt x="362089" y="126943"/>
                </a:lnTo>
                <a:lnTo>
                  <a:pt x="408368" y="114249"/>
                </a:lnTo>
                <a:lnTo>
                  <a:pt x="456936" y="102105"/>
                </a:lnTo>
                <a:lnTo>
                  <a:pt x="507707" y="90534"/>
                </a:lnTo>
                <a:lnTo>
                  <a:pt x="560597" y="79556"/>
                </a:lnTo>
                <a:lnTo>
                  <a:pt x="615522" y="69192"/>
                </a:lnTo>
                <a:lnTo>
                  <a:pt x="672397" y="59464"/>
                </a:lnTo>
                <a:lnTo>
                  <a:pt x="731138" y="50393"/>
                </a:lnTo>
                <a:lnTo>
                  <a:pt x="791659" y="41999"/>
                </a:lnTo>
                <a:lnTo>
                  <a:pt x="853876" y="34305"/>
                </a:lnTo>
                <a:lnTo>
                  <a:pt x="917705" y="27330"/>
                </a:lnTo>
                <a:lnTo>
                  <a:pt x="983061" y="21097"/>
                </a:lnTo>
                <a:lnTo>
                  <a:pt x="1049860" y="15627"/>
                </a:lnTo>
                <a:lnTo>
                  <a:pt x="1118017" y="10940"/>
                </a:lnTo>
                <a:lnTo>
                  <a:pt x="1187447" y="7058"/>
                </a:lnTo>
                <a:lnTo>
                  <a:pt x="1258066" y="4002"/>
                </a:lnTo>
                <a:lnTo>
                  <a:pt x="1329789" y="1792"/>
                </a:lnTo>
                <a:lnTo>
                  <a:pt x="1402532" y="451"/>
                </a:lnTo>
                <a:lnTo>
                  <a:pt x="1476209" y="0"/>
                </a:lnTo>
                <a:lnTo>
                  <a:pt x="1549886" y="451"/>
                </a:lnTo>
                <a:lnTo>
                  <a:pt x="1622628" y="1792"/>
                </a:lnTo>
                <a:lnTo>
                  <a:pt x="1694350" y="4002"/>
                </a:lnTo>
                <a:lnTo>
                  <a:pt x="1764968" y="7058"/>
                </a:lnTo>
                <a:lnTo>
                  <a:pt x="1834397" y="10940"/>
                </a:lnTo>
                <a:lnTo>
                  <a:pt x="1902553" y="15627"/>
                </a:lnTo>
                <a:lnTo>
                  <a:pt x="1969351" y="21097"/>
                </a:lnTo>
                <a:lnTo>
                  <a:pt x="2034706" y="27330"/>
                </a:lnTo>
                <a:lnTo>
                  <a:pt x="2098535" y="34305"/>
                </a:lnTo>
                <a:lnTo>
                  <a:pt x="2160752" y="41999"/>
                </a:lnTo>
                <a:lnTo>
                  <a:pt x="2221272" y="50393"/>
                </a:lnTo>
                <a:lnTo>
                  <a:pt x="2280012" y="59464"/>
                </a:lnTo>
                <a:lnTo>
                  <a:pt x="2336887" y="69192"/>
                </a:lnTo>
                <a:lnTo>
                  <a:pt x="2391811" y="79556"/>
                </a:lnTo>
                <a:lnTo>
                  <a:pt x="2444701" y="90534"/>
                </a:lnTo>
                <a:lnTo>
                  <a:pt x="2495472" y="102105"/>
                </a:lnTo>
                <a:lnTo>
                  <a:pt x="2544040" y="114249"/>
                </a:lnTo>
                <a:lnTo>
                  <a:pt x="2590319" y="126943"/>
                </a:lnTo>
                <a:lnTo>
                  <a:pt x="2634225" y="140167"/>
                </a:lnTo>
                <a:lnTo>
                  <a:pt x="2675674" y="153900"/>
                </a:lnTo>
                <a:lnTo>
                  <a:pt x="2714581" y="168121"/>
                </a:lnTo>
                <a:lnTo>
                  <a:pt x="2750861" y="182808"/>
                </a:lnTo>
                <a:lnTo>
                  <a:pt x="2815204" y="213497"/>
                </a:lnTo>
                <a:lnTo>
                  <a:pt x="2868026" y="245797"/>
                </a:lnTo>
                <a:lnTo>
                  <a:pt x="2908651" y="279540"/>
                </a:lnTo>
                <a:lnTo>
                  <a:pt x="2936401" y="314557"/>
                </a:lnTo>
                <a:lnTo>
                  <a:pt x="2950600" y="350678"/>
                </a:lnTo>
                <a:lnTo>
                  <a:pt x="2952407" y="369100"/>
                </a:lnTo>
                <a:lnTo>
                  <a:pt x="2950600" y="387521"/>
                </a:lnTo>
                <a:lnTo>
                  <a:pt x="2936401" y="423642"/>
                </a:lnTo>
                <a:lnTo>
                  <a:pt x="2908651" y="458659"/>
                </a:lnTo>
                <a:lnTo>
                  <a:pt x="2868026" y="492402"/>
                </a:lnTo>
                <a:lnTo>
                  <a:pt x="2815204" y="524703"/>
                </a:lnTo>
                <a:lnTo>
                  <a:pt x="2750861" y="555391"/>
                </a:lnTo>
                <a:lnTo>
                  <a:pt x="2714581" y="570078"/>
                </a:lnTo>
                <a:lnTo>
                  <a:pt x="2675674" y="584299"/>
                </a:lnTo>
                <a:lnTo>
                  <a:pt x="2634225" y="598032"/>
                </a:lnTo>
                <a:lnTo>
                  <a:pt x="2590319" y="611256"/>
                </a:lnTo>
                <a:lnTo>
                  <a:pt x="2544040" y="623951"/>
                </a:lnTo>
                <a:lnTo>
                  <a:pt x="2495472" y="636094"/>
                </a:lnTo>
                <a:lnTo>
                  <a:pt x="2444701" y="647665"/>
                </a:lnTo>
                <a:lnTo>
                  <a:pt x="2391811" y="658644"/>
                </a:lnTo>
                <a:lnTo>
                  <a:pt x="2336887" y="669007"/>
                </a:lnTo>
                <a:lnTo>
                  <a:pt x="2280012" y="678735"/>
                </a:lnTo>
                <a:lnTo>
                  <a:pt x="2221272" y="687807"/>
                </a:lnTo>
                <a:lnTo>
                  <a:pt x="2160752" y="696200"/>
                </a:lnTo>
                <a:lnTo>
                  <a:pt x="2098535" y="703895"/>
                </a:lnTo>
                <a:lnTo>
                  <a:pt x="2034706" y="710869"/>
                </a:lnTo>
                <a:lnTo>
                  <a:pt x="1969351" y="717102"/>
                </a:lnTo>
                <a:lnTo>
                  <a:pt x="1902553" y="722572"/>
                </a:lnTo>
                <a:lnTo>
                  <a:pt x="1834397" y="727259"/>
                </a:lnTo>
                <a:lnTo>
                  <a:pt x="1764968" y="731141"/>
                </a:lnTo>
                <a:lnTo>
                  <a:pt x="1694350" y="734198"/>
                </a:lnTo>
                <a:lnTo>
                  <a:pt x="1622628" y="736407"/>
                </a:lnTo>
                <a:lnTo>
                  <a:pt x="1549886" y="737748"/>
                </a:lnTo>
                <a:lnTo>
                  <a:pt x="1476209" y="738200"/>
                </a:lnTo>
                <a:lnTo>
                  <a:pt x="1402532" y="737748"/>
                </a:lnTo>
                <a:lnTo>
                  <a:pt x="1329789" y="736407"/>
                </a:lnTo>
                <a:lnTo>
                  <a:pt x="1258066" y="734198"/>
                </a:lnTo>
                <a:lnTo>
                  <a:pt x="1187447" y="731141"/>
                </a:lnTo>
                <a:lnTo>
                  <a:pt x="1118017" y="727259"/>
                </a:lnTo>
                <a:lnTo>
                  <a:pt x="1049860" y="722572"/>
                </a:lnTo>
                <a:lnTo>
                  <a:pt x="983061" y="717102"/>
                </a:lnTo>
                <a:lnTo>
                  <a:pt x="917705" y="710869"/>
                </a:lnTo>
                <a:lnTo>
                  <a:pt x="853876" y="703895"/>
                </a:lnTo>
                <a:lnTo>
                  <a:pt x="791659" y="696200"/>
                </a:lnTo>
                <a:lnTo>
                  <a:pt x="731138" y="687807"/>
                </a:lnTo>
                <a:lnTo>
                  <a:pt x="672397" y="678735"/>
                </a:lnTo>
                <a:lnTo>
                  <a:pt x="615522" y="669007"/>
                </a:lnTo>
                <a:lnTo>
                  <a:pt x="560597" y="658644"/>
                </a:lnTo>
                <a:lnTo>
                  <a:pt x="507707" y="647665"/>
                </a:lnTo>
                <a:lnTo>
                  <a:pt x="456936" y="636094"/>
                </a:lnTo>
                <a:lnTo>
                  <a:pt x="408368" y="623951"/>
                </a:lnTo>
                <a:lnTo>
                  <a:pt x="362089" y="611256"/>
                </a:lnTo>
                <a:lnTo>
                  <a:pt x="318182" y="598032"/>
                </a:lnTo>
                <a:lnTo>
                  <a:pt x="276733" y="584299"/>
                </a:lnTo>
                <a:lnTo>
                  <a:pt x="237826" y="570078"/>
                </a:lnTo>
                <a:lnTo>
                  <a:pt x="201545" y="555391"/>
                </a:lnTo>
                <a:lnTo>
                  <a:pt x="137202" y="524703"/>
                </a:lnTo>
                <a:lnTo>
                  <a:pt x="84380" y="492402"/>
                </a:lnTo>
                <a:lnTo>
                  <a:pt x="43756" y="458659"/>
                </a:lnTo>
                <a:lnTo>
                  <a:pt x="16005" y="423642"/>
                </a:lnTo>
                <a:lnTo>
                  <a:pt x="1806" y="387521"/>
                </a:lnTo>
                <a:lnTo>
                  <a:pt x="0" y="36910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3027" y="2371467"/>
            <a:ext cx="3653154" cy="553720"/>
          </a:xfrm>
          <a:custGeom>
            <a:avLst/>
            <a:gdLst/>
            <a:ahLst/>
            <a:cxnLst/>
            <a:rect l="l" t="t" r="r" b="b"/>
            <a:pathLst>
              <a:path w="3653154" h="553719">
                <a:moveTo>
                  <a:pt x="3652710" y="336550"/>
                </a:moveTo>
                <a:lnTo>
                  <a:pt x="0" y="336550"/>
                </a:lnTo>
                <a:lnTo>
                  <a:pt x="1826361" y="553466"/>
                </a:lnTo>
                <a:lnTo>
                  <a:pt x="3652710" y="336550"/>
                </a:lnTo>
                <a:close/>
              </a:path>
              <a:path w="3653154" h="553719">
                <a:moveTo>
                  <a:pt x="2880550" y="0"/>
                </a:moveTo>
                <a:lnTo>
                  <a:pt x="772160" y="0"/>
                </a:lnTo>
                <a:lnTo>
                  <a:pt x="772160" y="336550"/>
                </a:lnTo>
                <a:lnTo>
                  <a:pt x="2880550" y="336550"/>
                </a:lnTo>
                <a:lnTo>
                  <a:pt x="2880550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3027" y="2371467"/>
            <a:ext cx="3653154" cy="553720"/>
          </a:xfrm>
          <a:custGeom>
            <a:avLst/>
            <a:gdLst/>
            <a:ahLst/>
            <a:cxnLst/>
            <a:rect l="l" t="t" r="r" b="b"/>
            <a:pathLst>
              <a:path w="3653154" h="553719">
                <a:moveTo>
                  <a:pt x="0" y="336550"/>
                </a:moveTo>
                <a:lnTo>
                  <a:pt x="772160" y="336550"/>
                </a:lnTo>
                <a:lnTo>
                  <a:pt x="772160" y="0"/>
                </a:lnTo>
                <a:lnTo>
                  <a:pt x="2880550" y="0"/>
                </a:lnTo>
                <a:lnTo>
                  <a:pt x="2880550" y="336550"/>
                </a:lnTo>
                <a:lnTo>
                  <a:pt x="3652710" y="336550"/>
                </a:lnTo>
                <a:lnTo>
                  <a:pt x="1826361" y="553466"/>
                </a:lnTo>
                <a:lnTo>
                  <a:pt x="0" y="336550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3027" y="4005558"/>
            <a:ext cx="3636645" cy="820419"/>
          </a:xfrm>
          <a:custGeom>
            <a:avLst/>
            <a:gdLst/>
            <a:ahLst/>
            <a:cxnLst/>
            <a:rect l="l" t="t" r="r" b="b"/>
            <a:pathLst>
              <a:path w="3636645" h="820420">
                <a:moveTo>
                  <a:pt x="3636505" y="430580"/>
                </a:moveTo>
                <a:lnTo>
                  <a:pt x="0" y="430580"/>
                </a:lnTo>
                <a:lnTo>
                  <a:pt x="1818258" y="820305"/>
                </a:lnTo>
                <a:lnTo>
                  <a:pt x="3636505" y="430580"/>
                </a:lnTo>
                <a:close/>
              </a:path>
              <a:path w="3636645" h="820420">
                <a:moveTo>
                  <a:pt x="2727375" y="0"/>
                </a:moveTo>
                <a:lnTo>
                  <a:pt x="909129" y="0"/>
                </a:lnTo>
                <a:lnTo>
                  <a:pt x="909129" y="430580"/>
                </a:lnTo>
                <a:lnTo>
                  <a:pt x="2727375" y="430580"/>
                </a:lnTo>
                <a:lnTo>
                  <a:pt x="2727375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3027" y="4005558"/>
            <a:ext cx="3636645" cy="820419"/>
          </a:xfrm>
          <a:custGeom>
            <a:avLst/>
            <a:gdLst/>
            <a:ahLst/>
            <a:cxnLst/>
            <a:rect l="l" t="t" r="r" b="b"/>
            <a:pathLst>
              <a:path w="3636645" h="820420">
                <a:moveTo>
                  <a:pt x="0" y="430580"/>
                </a:moveTo>
                <a:lnTo>
                  <a:pt x="909129" y="430580"/>
                </a:lnTo>
                <a:lnTo>
                  <a:pt x="909129" y="0"/>
                </a:lnTo>
                <a:lnTo>
                  <a:pt x="2727375" y="0"/>
                </a:lnTo>
                <a:lnTo>
                  <a:pt x="2727375" y="430580"/>
                </a:lnTo>
                <a:lnTo>
                  <a:pt x="3636505" y="430580"/>
                </a:lnTo>
                <a:lnTo>
                  <a:pt x="1818258" y="820305"/>
                </a:lnTo>
                <a:lnTo>
                  <a:pt x="0" y="43058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19465" y="5026282"/>
            <a:ext cx="3420745" cy="1296670"/>
          </a:xfrm>
          <a:custGeom>
            <a:avLst/>
            <a:gdLst/>
            <a:ahLst/>
            <a:cxnLst/>
            <a:rect l="l" t="t" r="r" b="b"/>
            <a:pathLst>
              <a:path w="3420745" h="1296670">
                <a:moveTo>
                  <a:pt x="3204438" y="0"/>
                </a:moveTo>
                <a:lnTo>
                  <a:pt x="216039" y="0"/>
                </a:lnTo>
                <a:lnTo>
                  <a:pt x="166503" y="5705"/>
                </a:lnTo>
                <a:lnTo>
                  <a:pt x="121030" y="21958"/>
                </a:lnTo>
                <a:lnTo>
                  <a:pt x="80917" y="47461"/>
                </a:lnTo>
                <a:lnTo>
                  <a:pt x="47461" y="80917"/>
                </a:lnTo>
                <a:lnTo>
                  <a:pt x="21958" y="121030"/>
                </a:lnTo>
                <a:lnTo>
                  <a:pt x="5705" y="166503"/>
                </a:lnTo>
                <a:lnTo>
                  <a:pt x="0" y="216039"/>
                </a:lnTo>
                <a:lnTo>
                  <a:pt x="0" y="1080147"/>
                </a:lnTo>
                <a:lnTo>
                  <a:pt x="5705" y="1129683"/>
                </a:lnTo>
                <a:lnTo>
                  <a:pt x="21958" y="1175156"/>
                </a:lnTo>
                <a:lnTo>
                  <a:pt x="47461" y="1215269"/>
                </a:lnTo>
                <a:lnTo>
                  <a:pt x="80917" y="1248726"/>
                </a:lnTo>
                <a:lnTo>
                  <a:pt x="121030" y="1274229"/>
                </a:lnTo>
                <a:lnTo>
                  <a:pt x="166503" y="1290481"/>
                </a:lnTo>
                <a:lnTo>
                  <a:pt x="216039" y="1296187"/>
                </a:lnTo>
                <a:lnTo>
                  <a:pt x="3204438" y="1296187"/>
                </a:lnTo>
                <a:lnTo>
                  <a:pt x="3253974" y="1290481"/>
                </a:lnTo>
                <a:lnTo>
                  <a:pt x="3299447" y="1274229"/>
                </a:lnTo>
                <a:lnTo>
                  <a:pt x="3339560" y="1248726"/>
                </a:lnTo>
                <a:lnTo>
                  <a:pt x="3373017" y="1215269"/>
                </a:lnTo>
                <a:lnTo>
                  <a:pt x="3398519" y="1175156"/>
                </a:lnTo>
                <a:lnTo>
                  <a:pt x="3414772" y="1129683"/>
                </a:lnTo>
                <a:lnTo>
                  <a:pt x="3420478" y="1080147"/>
                </a:lnTo>
                <a:lnTo>
                  <a:pt x="3420478" y="216039"/>
                </a:lnTo>
                <a:lnTo>
                  <a:pt x="3414772" y="166503"/>
                </a:lnTo>
                <a:lnTo>
                  <a:pt x="3398519" y="121030"/>
                </a:lnTo>
                <a:lnTo>
                  <a:pt x="3373017" y="80917"/>
                </a:lnTo>
                <a:lnTo>
                  <a:pt x="3339560" y="47461"/>
                </a:lnTo>
                <a:lnTo>
                  <a:pt x="3299447" y="21958"/>
                </a:lnTo>
                <a:lnTo>
                  <a:pt x="3253974" y="5705"/>
                </a:lnTo>
                <a:lnTo>
                  <a:pt x="3204438" y="0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9465" y="5026282"/>
            <a:ext cx="3420745" cy="1296670"/>
          </a:xfrm>
          <a:custGeom>
            <a:avLst/>
            <a:gdLst/>
            <a:ahLst/>
            <a:cxnLst/>
            <a:rect l="l" t="t" r="r" b="b"/>
            <a:pathLst>
              <a:path w="3420745" h="1296670">
                <a:moveTo>
                  <a:pt x="0" y="216039"/>
                </a:moveTo>
                <a:lnTo>
                  <a:pt x="5705" y="166503"/>
                </a:lnTo>
                <a:lnTo>
                  <a:pt x="21958" y="121030"/>
                </a:lnTo>
                <a:lnTo>
                  <a:pt x="47461" y="80917"/>
                </a:lnTo>
                <a:lnTo>
                  <a:pt x="80917" y="47461"/>
                </a:lnTo>
                <a:lnTo>
                  <a:pt x="121030" y="21958"/>
                </a:lnTo>
                <a:lnTo>
                  <a:pt x="166503" y="5705"/>
                </a:lnTo>
                <a:lnTo>
                  <a:pt x="216039" y="0"/>
                </a:lnTo>
                <a:lnTo>
                  <a:pt x="3204438" y="0"/>
                </a:lnTo>
                <a:lnTo>
                  <a:pt x="3253974" y="5705"/>
                </a:lnTo>
                <a:lnTo>
                  <a:pt x="3299447" y="21958"/>
                </a:lnTo>
                <a:lnTo>
                  <a:pt x="3339560" y="47461"/>
                </a:lnTo>
                <a:lnTo>
                  <a:pt x="3373017" y="80917"/>
                </a:lnTo>
                <a:lnTo>
                  <a:pt x="3398519" y="121030"/>
                </a:lnTo>
                <a:lnTo>
                  <a:pt x="3414772" y="166503"/>
                </a:lnTo>
                <a:lnTo>
                  <a:pt x="3420478" y="216039"/>
                </a:lnTo>
                <a:lnTo>
                  <a:pt x="3420478" y="1080147"/>
                </a:lnTo>
                <a:lnTo>
                  <a:pt x="3414772" y="1129683"/>
                </a:lnTo>
                <a:lnTo>
                  <a:pt x="3398519" y="1175156"/>
                </a:lnTo>
                <a:lnTo>
                  <a:pt x="3373017" y="1215269"/>
                </a:lnTo>
                <a:lnTo>
                  <a:pt x="3339560" y="1248726"/>
                </a:lnTo>
                <a:lnTo>
                  <a:pt x="3299447" y="1274229"/>
                </a:lnTo>
                <a:lnTo>
                  <a:pt x="3253974" y="1290481"/>
                </a:lnTo>
                <a:lnTo>
                  <a:pt x="3204438" y="1296187"/>
                </a:lnTo>
                <a:lnTo>
                  <a:pt x="216039" y="1296187"/>
                </a:lnTo>
                <a:lnTo>
                  <a:pt x="166503" y="1290481"/>
                </a:lnTo>
                <a:lnTo>
                  <a:pt x="121030" y="1274229"/>
                </a:lnTo>
                <a:lnTo>
                  <a:pt x="80917" y="1248726"/>
                </a:lnTo>
                <a:lnTo>
                  <a:pt x="47461" y="1215269"/>
                </a:lnTo>
                <a:lnTo>
                  <a:pt x="21958" y="1175156"/>
                </a:lnTo>
                <a:lnTo>
                  <a:pt x="5705" y="1129683"/>
                </a:lnTo>
                <a:lnTo>
                  <a:pt x="0" y="1080147"/>
                </a:lnTo>
                <a:lnTo>
                  <a:pt x="0" y="216039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8465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налогоплательщик</a:t>
            </a: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50">
              <a:latin typeface="Times New Roman"/>
              <a:cs typeface="Times New Roman"/>
            </a:endParaRPr>
          </a:p>
          <a:p>
            <a:pPr marL="748030">
              <a:lnSpc>
                <a:spcPct val="100000"/>
              </a:lnSpc>
            </a:pPr>
            <a:r>
              <a:rPr sz="1800" b="1" spc="-5" dirty="0">
                <a:latin typeface="Bookman Old Style"/>
                <a:cs typeface="Bookman Old Style"/>
              </a:rPr>
              <a:t>БЮДЖЕТ</a:t>
            </a:r>
            <a:endParaRPr sz="180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50">
              <a:latin typeface="Times New Roman"/>
              <a:cs typeface="Times New Roman"/>
            </a:endParaRPr>
          </a:p>
          <a:p>
            <a:pPr marL="594360" marR="725170" algn="ctr">
              <a:lnSpc>
                <a:spcPct val="100000"/>
              </a:lnSpc>
            </a:pPr>
            <a:r>
              <a:rPr spc="-5" dirty="0"/>
              <a:t>как</a:t>
            </a:r>
            <a:r>
              <a:rPr spc="-55" dirty="0"/>
              <a:t> </a:t>
            </a:r>
            <a:r>
              <a:rPr spc="-20" dirty="0"/>
              <a:t>получатель  </a:t>
            </a:r>
            <a:r>
              <a:rPr spc="-10" dirty="0"/>
              <a:t>социальных  гарантий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00">
              <a:latin typeface="Times New Roman"/>
              <a:cs typeface="Times New Roman"/>
            </a:endParaRPr>
          </a:p>
          <a:p>
            <a:pPr marL="303530" marR="296545" algn="ctr">
              <a:lnSpc>
                <a:spcPct val="100000"/>
              </a:lnSpc>
            </a:pPr>
            <a:r>
              <a:rPr spc="-25" dirty="0"/>
              <a:t>Получает </a:t>
            </a:r>
            <a:r>
              <a:rPr spc="-10" dirty="0"/>
              <a:t>социальные  гарантии–</a:t>
            </a:r>
          </a:p>
          <a:p>
            <a:pPr marL="12700" marR="5080" indent="-1270" algn="ctr">
              <a:lnSpc>
                <a:spcPct val="100000"/>
              </a:lnSpc>
            </a:pPr>
            <a:r>
              <a:rPr spc="-20" dirty="0"/>
              <a:t>расходная </a:t>
            </a:r>
            <a:r>
              <a:rPr spc="-10" dirty="0"/>
              <a:t>часть </a:t>
            </a:r>
            <a:r>
              <a:rPr spc="-20" dirty="0"/>
              <a:t>бюджета  </a:t>
            </a:r>
            <a:r>
              <a:rPr spc="-15" dirty="0"/>
              <a:t>(ЖКХ, </a:t>
            </a:r>
            <a:r>
              <a:rPr spc="-30" dirty="0"/>
              <a:t>культура, </a:t>
            </a:r>
            <a:r>
              <a:rPr spc="-10" dirty="0"/>
              <a:t>социальная  </a:t>
            </a:r>
            <a:r>
              <a:rPr spc="-15" dirty="0"/>
              <a:t>поддержка </a:t>
            </a:r>
            <a:r>
              <a:rPr spc="-5" dirty="0"/>
              <a:t>и</a:t>
            </a:r>
            <a:r>
              <a:rPr spc="50" dirty="0"/>
              <a:t> </a:t>
            </a:r>
            <a:r>
              <a:rPr spc="-5" dirty="0"/>
              <a:t>др.)</a:t>
            </a:r>
          </a:p>
        </p:txBody>
      </p:sp>
      <p:sp>
        <p:nvSpPr>
          <p:cNvPr id="13" name="object 13"/>
          <p:cNvSpPr/>
          <p:nvPr/>
        </p:nvSpPr>
        <p:spPr>
          <a:xfrm>
            <a:off x="5006375" y="4273586"/>
            <a:ext cx="3016250" cy="1548130"/>
          </a:xfrm>
          <a:custGeom>
            <a:avLst/>
            <a:gdLst/>
            <a:ahLst/>
            <a:cxnLst/>
            <a:rect l="l" t="t" r="r" b="b"/>
            <a:pathLst>
              <a:path w="3016250" h="1548129">
                <a:moveTo>
                  <a:pt x="2758033" y="0"/>
                </a:moveTo>
                <a:lnTo>
                  <a:pt x="258000" y="0"/>
                </a:lnTo>
                <a:lnTo>
                  <a:pt x="211623" y="4156"/>
                </a:lnTo>
                <a:lnTo>
                  <a:pt x="167974" y="16140"/>
                </a:lnTo>
                <a:lnTo>
                  <a:pt x="127780" y="35223"/>
                </a:lnTo>
                <a:lnTo>
                  <a:pt x="91772" y="60677"/>
                </a:lnTo>
                <a:lnTo>
                  <a:pt x="60677" y="91772"/>
                </a:lnTo>
                <a:lnTo>
                  <a:pt x="35223" y="127780"/>
                </a:lnTo>
                <a:lnTo>
                  <a:pt x="16140" y="167974"/>
                </a:lnTo>
                <a:lnTo>
                  <a:pt x="4156" y="211623"/>
                </a:lnTo>
                <a:lnTo>
                  <a:pt x="0" y="258000"/>
                </a:lnTo>
                <a:lnTo>
                  <a:pt x="0" y="1289989"/>
                </a:lnTo>
                <a:lnTo>
                  <a:pt x="4156" y="1336366"/>
                </a:lnTo>
                <a:lnTo>
                  <a:pt x="16140" y="1380016"/>
                </a:lnTo>
                <a:lnTo>
                  <a:pt x="35223" y="1420209"/>
                </a:lnTo>
                <a:lnTo>
                  <a:pt x="60677" y="1456217"/>
                </a:lnTo>
                <a:lnTo>
                  <a:pt x="91772" y="1487313"/>
                </a:lnTo>
                <a:lnTo>
                  <a:pt x="127780" y="1512766"/>
                </a:lnTo>
                <a:lnTo>
                  <a:pt x="167974" y="1531849"/>
                </a:lnTo>
                <a:lnTo>
                  <a:pt x="211623" y="1543833"/>
                </a:lnTo>
                <a:lnTo>
                  <a:pt x="258000" y="1547990"/>
                </a:lnTo>
                <a:lnTo>
                  <a:pt x="2758033" y="1547990"/>
                </a:lnTo>
                <a:lnTo>
                  <a:pt x="2804410" y="1543833"/>
                </a:lnTo>
                <a:lnTo>
                  <a:pt x="2848060" y="1531849"/>
                </a:lnTo>
                <a:lnTo>
                  <a:pt x="2888253" y="1512766"/>
                </a:lnTo>
                <a:lnTo>
                  <a:pt x="2924261" y="1487313"/>
                </a:lnTo>
                <a:lnTo>
                  <a:pt x="2955357" y="1456217"/>
                </a:lnTo>
                <a:lnTo>
                  <a:pt x="2980810" y="1420209"/>
                </a:lnTo>
                <a:lnTo>
                  <a:pt x="2999893" y="1380016"/>
                </a:lnTo>
                <a:lnTo>
                  <a:pt x="3011877" y="1336366"/>
                </a:lnTo>
                <a:lnTo>
                  <a:pt x="3016034" y="1289989"/>
                </a:lnTo>
                <a:lnTo>
                  <a:pt x="3016034" y="258000"/>
                </a:lnTo>
                <a:lnTo>
                  <a:pt x="3011877" y="211623"/>
                </a:lnTo>
                <a:lnTo>
                  <a:pt x="2999893" y="167974"/>
                </a:lnTo>
                <a:lnTo>
                  <a:pt x="2980810" y="127780"/>
                </a:lnTo>
                <a:lnTo>
                  <a:pt x="2955357" y="91772"/>
                </a:lnTo>
                <a:lnTo>
                  <a:pt x="2924261" y="60677"/>
                </a:lnTo>
                <a:lnTo>
                  <a:pt x="2888253" y="35223"/>
                </a:lnTo>
                <a:lnTo>
                  <a:pt x="2848060" y="16140"/>
                </a:lnTo>
                <a:lnTo>
                  <a:pt x="2804410" y="4156"/>
                </a:lnTo>
                <a:lnTo>
                  <a:pt x="2758033" y="0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06375" y="4273586"/>
            <a:ext cx="3016250" cy="1548130"/>
          </a:xfrm>
          <a:custGeom>
            <a:avLst/>
            <a:gdLst/>
            <a:ahLst/>
            <a:cxnLst/>
            <a:rect l="l" t="t" r="r" b="b"/>
            <a:pathLst>
              <a:path w="3016250" h="1548129">
                <a:moveTo>
                  <a:pt x="0" y="258000"/>
                </a:moveTo>
                <a:lnTo>
                  <a:pt x="4156" y="211623"/>
                </a:lnTo>
                <a:lnTo>
                  <a:pt x="16140" y="167974"/>
                </a:lnTo>
                <a:lnTo>
                  <a:pt x="35223" y="127780"/>
                </a:lnTo>
                <a:lnTo>
                  <a:pt x="60677" y="91772"/>
                </a:lnTo>
                <a:lnTo>
                  <a:pt x="91772" y="60677"/>
                </a:lnTo>
                <a:lnTo>
                  <a:pt x="127780" y="35223"/>
                </a:lnTo>
                <a:lnTo>
                  <a:pt x="167974" y="16140"/>
                </a:lnTo>
                <a:lnTo>
                  <a:pt x="211623" y="4156"/>
                </a:lnTo>
                <a:lnTo>
                  <a:pt x="258000" y="0"/>
                </a:lnTo>
                <a:lnTo>
                  <a:pt x="2758033" y="0"/>
                </a:lnTo>
                <a:lnTo>
                  <a:pt x="2804410" y="4156"/>
                </a:lnTo>
                <a:lnTo>
                  <a:pt x="2848060" y="16140"/>
                </a:lnTo>
                <a:lnTo>
                  <a:pt x="2888253" y="35223"/>
                </a:lnTo>
                <a:lnTo>
                  <a:pt x="2924261" y="60677"/>
                </a:lnTo>
                <a:lnTo>
                  <a:pt x="2955357" y="91772"/>
                </a:lnTo>
                <a:lnTo>
                  <a:pt x="2980810" y="127780"/>
                </a:lnTo>
                <a:lnTo>
                  <a:pt x="2999893" y="167974"/>
                </a:lnTo>
                <a:lnTo>
                  <a:pt x="3011877" y="211623"/>
                </a:lnTo>
                <a:lnTo>
                  <a:pt x="3016034" y="258000"/>
                </a:lnTo>
                <a:lnTo>
                  <a:pt x="3016034" y="1289989"/>
                </a:lnTo>
                <a:lnTo>
                  <a:pt x="3011877" y="1336366"/>
                </a:lnTo>
                <a:lnTo>
                  <a:pt x="2999893" y="1380016"/>
                </a:lnTo>
                <a:lnTo>
                  <a:pt x="2980810" y="1420209"/>
                </a:lnTo>
                <a:lnTo>
                  <a:pt x="2955357" y="1456217"/>
                </a:lnTo>
                <a:lnTo>
                  <a:pt x="2924261" y="1487313"/>
                </a:lnTo>
                <a:lnTo>
                  <a:pt x="2888253" y="1512766"/>
                </a:lnTo>
                <a:lnTo>
                  <a:pt x="2848060" y="1531849"/>
                </a:lnTo>
                <a:lnTo>
                  <a:pt x="2804410" y="1543833"/>
                </a:lnTo>
                <a:lnTo>
                  <a:pt x="2758033" y="1547990"/>
                </a:lnTo>
                <a:lnTo>
                  <a:pt x="258000" y="1547990"/>
                </a:lnTo>
                <a:lnTo>
                  <a:pt x="211623" y="1543833"/>
                </a:lnTo>
                <a:lnTo>
                  <a:pt x="167974" y="1531849"/>
                </a:lnTo>
                <a:lnTo>
                  <a:pt x="127780" y="1512766"/>
                </a:lnTo>
                <a:lnTo>
                  <a:pt x="91772" y="1487313"/>
                </a:lnTo>
                <a:lnTo>
                  <a:pt x="60677" y="1456217"/>
                </a:lnTo>
                <a:lnTo>
                  <a:pt x="35223" y="1420209"/>
                </a:lnTo>
                <a:lnTo>
                  <a:pt x="16140" y="1380016"/>
                </a:lnTo>
                <a:lnTo>
                  <a:pt x="4156" y="1336366"/>
                </a:lnTo>
                <a:lnTo>
                  <a:pt x="0" y="1289989"/>
                </a:lnTo>
                <a:lnTo>
                  <a:pt x="0" y="25800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06375" y="2510934"/>
            <a:ext cx="3016250" cy="1548130"/>
          </a:xfrm>
          <a:custGeom>
            <a:avLst/>
            <a:gdLst/>
            <a:ahLst/>
            <a:cxnLst/>
            <a:rect l="l" t="t" r="r" b="b"/>
            <a:pathLst>
              <a:path w="3016250" h="1548129">
                <a:moveTo>
                  <a:pt x="2758033" y="0"/>
                </a:moveTo>
                <a:lnTo>
                  <a:pt x="258000" y="0"/>
                </a:lnTo>
                <a:lnTo>
                  <a:pt x="211623" y="4156"/>
                </a:lnTo>
                <a:lnTo>
                  <a:pt x="167974" y="16140"/>
                </a:lnTo>
                <a:lnTo>
                  <a:pt x="127780" y="35223"/>
                </a:lnTo>
                <a:lnTo>
                  <a:pt x="91772" y="60677"/>
                </a:lnTo>
                <a:lnTo>
                  <a:pt x="60677" y="91772"/>
                </a:lnTo>
                <a:lnTo>
                  <a:pt x="35223" y="127780"/>
                </a:lnTo>
                <a:lnTo>
                  <a:pt x="16140" y="167974"/>
                </a:lnTo>
                <a:lnTo>
                  <a:pt x="4156" y="211623"/>
                </a:lnTo>
                <a:lnTo>
                  <a:pt x="0" y="258000"/>
                </a:lnTo>
                <a:lnTo>
                  <a:pt x="0" y="1289989"/>
                </a:lnTo>
                <a:lnTo>
                  <a:pt x="4156" y="1336366"/>
                </a:lnTo>
                <a:lnTo>
                  <a:pt x="16140" y="1380016"/>
                </a:lnTo>
                <a:lnTo>
                  <a:pt x="35223" y="1420209"/>
                </a:lnTo>
                <a:lnTo>
                  <a:pt x="60677" y="1456217"/>
                </a:lnTo>
                <a:lnTo>
                  <a:pt x="91772" y="1487313"/>
                </a:lnTo>
                <a:lnTo>
                  <a:pt x="127780" y="1512766"/>
                </a:lnTo>
                <a:lnTo>
                  <a:pt x="167974" y="1531849"/>
                </a:lnTo>
                <a:lnTo>
                  <a:pt x="211623" y="1543833"/>
                </a:lnTo>
                <a:lnTo>
                  <a:pt x="258000" y="1547990"/>
                </a:lnTo>
                <a:lnTo>
                  <a:pt x="2758033" y="1547990"/>
                </a:lnTo>
                <a:lnTo>
                  <a:pt x="2804410" y="1543833"/>
                </a:lnTo>
                <a:lnTo>
                  <a:pt x="2848060" y="1531849"/>
                </a:lnTo>
                <a:lnTo>
                  <a:pt x="2888253" y="1512766"/>
                </a:lnTo>
                <a:lnTo>
                  <a:pt x="2924261" y="1487313"/>
                </a:lnTo>
                <a:lnTo>
                  <a:pt x="2955357" y="1456217"/>
                </a:lnTo>
                <a:lnTo>
                  <a:pt x="2980810" y="1420209"/>
                </a:lnTo>
                <a:lnTo>
                  <a:pt x="2999893" y="1380016"/>
                </a:lnTo>
                <a:lnTo>
                  <a:pt x="3011877" y="1336366"/>
                </a:lnTo>
                <a:lnTo>
                  <a:pt x="3016034" y="1289989"/>
                </a:lnTo>
                <a:lnTo>
                  <a:pt x="3016034" y="258000"/>
                </a:lnTo>
                <a:lnTo>
                  <a:pt x="3011877" y="211623"/>
                </a:lnTo>
                <a:lnTo>
                  <a:pt x="2999893" y="167974"/>
                </a:lnTo>
                <a:lnTo>
                  <a:pt x="2980810" y="127780"/>
                </a:lnTo>
                <a:lnTo>
                  <a:pt x="2955357" y="91772"/>
                </a:lnTo>
                <a:lnTo>
                  <a:pt x="2924261" y="60677"/>
                </a:lnTo>
                <a:lnTo>
                  <a:pt x="2888253" y="35223"/>
                </a:lnTo>
                <a:lnTo>
                  <a:pt x="2848060" y="16140"/>
                </a:lnTo>
                <a:lnTo>
                  <a:pt x="2804410" y="4156"/>
                </a:lnTo>
                <a:lnTo>
                  <a:pt x="2758033" y="0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06375" y="2510934"/>
            <a:ext cx="3016250" cy="1548130"/>
          </a:xfrm>
          <a:custGeom>
            <a:avLst/>
            <a:gdLst/>
            <a:ahLst/>
            <a:cxnLst/>
            <a:rect l="l" t="t" r="r" b="b"/>
            <a:pathLst>
              <a:path w="3016250" h="1548129">
                <a:moveTo>
                  <a:pt x="0" y="258000"/>
                </a:moveTo>
                <a:lnTo>
                  <a:pt x="4156" y="211623"/>
                </a:lnTo>
                <a:lnTo>
                  <a:pt x="16140" y="167974"/>
                </a:lnTo>
                <a:lnTo>
                  <a:pt x="35223" y="127780"/>
                </a:lnTo>
                <a:lnTo>
                  <a:pt x="60677" y="91772"/>
                </a:lnTo>
                <a:lnTo>
                  <a:pt x="91772" y="60677"/>
                </a:lnTo>
                <a:lnTo>
                  <a:pt x="127780" y="35223"/>
                </a:lnTo>
                <a:lnTo>
                  <a:pt x="167974" y="16140"/>
                </a:lnTo>
                <a:lnTo>
                  <a:pt x="211623" y="4156"/>
                </a:lnTo>
                <a:lnTo>
                  <a:pt x="258000" y="0"/>
                </a:lnTo>
                <a:lnTo>
                  <a:pt x="2758033" y="0"/>
                </a:lnTo>
                <a:lnTo>
                  <a:pt x="2804410" y="4156"/>
                </a:lnTo>
                <a:lnTo>
                  <a:pt x="2848060" y="16140"/>
                </a:lnTo>
                <a:lnTo>
                  <a:pt x="2888253" y="35223"/>
                </a:lnTo>
                <a:lnTo>
                  <a:pt x="2924261" y="60677"/>
                </a:lnTo>
                <a:lnTo>
                  <a:pt x="2955357" y="91772"/>
                </a:lnTo>
                <a:lnTo>
                  <a:pt x="2980810" y="127780"/>
                </a:lnTo>
                <a:lnTo>
                  <a:pt x="2999893" y="167974"/>
                </a:lnTo>
                <a:lnTo>
                  <a:pt x="3011877" y="211623"/>
                </a:lnTo>
                <a:lnTo>
                  <a:pt x="3016034" y="258000"/>
                </a:lnTo>
                <a:lnTo>
                  <a:pt x="3016034" y="1289989"/>
                </a:lnTo>
                <a:lnTo>
                  <a:pt x="3011877" y="1336366"/>
                </a:lnTo>
                <a:lnTo>
                  <a:pt x="2999893" y="1380016"/>
                </a:lnTo>
                <a:lnTo>
                  <a:pt x="2980810" y="1420209"/>
                </a:lnTo>
                <a:lnTo>
                  <a:pt x="2955357" y="1456217"/>
                </a:lnTo>
                <a:lnTo>
                  <a:pt x="2924261" y="1487313"/>
                </a:lnTo>
                <a:lnTo>
                  <a:pt x="2888253" y="1512766"/>
                </a:lnTo>
                <a:lnTo>
                  <a:pt x="2848060" y="1531849"/>
                </a:lnTo>
                <a:lnTo>
                  <a:pt x="2804410" y="1543833"/>
                </a:lnTo>
                <a:lnTo>
                  <a:pt x="2758033" y="1547990"/>
                </a:lnTo>
                <a:lnTo>
                  <a:pt x="258000" y="1547990"/>
                </a:lnTo>
                <a:lnTo>
                  <a:pt x="211623" y="1543833"/>
                </a:lnTo>
                <a:lnTo>
                  <a:pt x="167974" y="1531849"/>
                </a:lnTo>
                <a:lnTo>
                  <a:pt x="127780" y="1512766"/>
                </a:lnTo>
                <a:lnTo>
                  <a:pt x="91772" y="1487313"/>
                </a:lnTo>
                <a:lnTo>
                  <a:pt x="60677" y="1456217"/>
                </a:lnTo>
                <a:lnTo>
                  <a:pt x="35223" y="1420209"/>
                </a:lnTo>
                <a:lnTo>
                  <a:pt x="16140" y="1380016"/>
                </a:lnTo>
                <a:lnTo>
                  <a:pt x="4156" y="1336366"/>
                </a:lnTo>
                <a:lnTo>
                  <a:pt x="0" y="1289989"/>
                </a:lnTo>
                <a:lnTo>
                  <a:pt x="0" y="25800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24398" y="1183467"/>
            <a:ext cx="3077845" cy="1188085"/>
          </a:xfrm>
          <a:custGeom>
            <a:avLst/>
            <a:gdLst/>
            <a:ahLst/>
            <a:cxnLst/>
            <a:rect l="l" t="t" r="r" b="b"/>
            <a:pathLst>
              <a:path w="3077845" h="1188085">
                <a:moveTo>
                  <a:pt x="2573997" y="0"/>
                </a:moveTo>
                <a:lnTo>
                  <a:pt x="198005" y="0"/>
                </a:lnTo>
                <a:lnTo>
                  <a:pt x="152603" y="5229"/>
                </a:lnTo>
                <a:lnTo>
                  <a:pt x="110925" y="20124"/>
                </a:lnTo>
                <a:lnTo>
                  <a:pt x="74161" y="43498"/>
                </a:lnTo>
                <a:lnTo>
                  <a:pt x="43498" y="74161"/>
                </a:lnTo>
                <a:lnTo>
                  <a:pt x="20124" y="110925"/>
                </a:lnTo>
                <a:lnTo>
                  <a:pt x="5229" y="152603"/>
                </a:lnTo>
                <a:lnTo>
                  <a:pt x="0" y="198005"/>
                </a:lnTo>
                <a:lnTo>
                  <a:pt x="0" y="989990"/>
                </a:lnTo>
                <a:lnTo>
                  <a:pt x="5229" y="1035392"/>
                </a:lnTo>
                <a:lnTo>
                  <a:pt x="20124" y="1077070"/>
                </a:lnTo>
                <a:lnTo>
                  <a:pt x="43498" y="1113834"/>
                </a:lnTo>
                <a:lnTo>
                  <a:pt x="74161" y="1144497"/>
                </a:lnTo>
                <a:lnTo>
                  <a:pt x="110925" y="1167871"/>
                </a:lnTo>
                <a:lnTo>
                  <a:pt x="152603" y="1182766"/>
                </a:lnTo>
                <a:lnTo>
                  <a:pt x="198005" y="1187996"/>
                </a:lnTo>
                <a:lnTo>
                  <a:pt x="2573997" y="1187996"/>
                </a:lnTo>
                <a:lnTo>
                  <a:pt x="2619400" y="1182766"/>
                </a:lnTo>
                <a:lnTo>
                  <a:pt x="2661077" y="1167871"/>
                </a:lnTo>
                <a:lnTo>
                  <a:pt x="2697842" y="1144497"/>
                </a:lnTo>
                <a:lnTo>
                  <a:pt x="2728505" y="1113834"/>
                </a:lnTo>
                <a:lnTo>
                  <a:pt x="2751878" y="1077070"/>
                </a:lnTo>
                <a:lnTo>
                  <a:pt x="2766774" y="1035392"/>
                </a:lnTo>
                <a:lnTo>
                  <a:pt x="2772003" y="989990"/>
                </a:lnTo>
                <a:lnTo>
                  <a:pt x="2772003" y="494995"/>
                </a:lnTo>
                <a:lnTo>
                  <a:pt x="3077565" y="346506"/>
                </a:lnTo>
                <a:lnTo>
                  <a:pt x="2772003" y="198005"/>
                </a:lnTo>
                <a:lnTo>
                  <a:pt x="2766774" y="152603"/>
                </a:lnTo>
                <a:lnTo>
                  <a:pt x="2751878" y="110925"/>
                </a:lnTo>
                <a:lnTo>
                  <a:pt x="2728505" y="74161"/>
                </a:lnTo>
                <a:lnTo>
                  <a:pt x="2697842" y="43498"/>
                </a:lnTo>
                <a:lnTo>
                  <a:pt x="2661077" y="20124"/>
                </a:lnTo>
                <a:lnTo>
                  <a:pt x="2619400" y="5229"/>
                </a:lnTo>
                <a:lnTo>
                  <a:pt x="2573997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24398" y="1183467"/>
            <a:ext cx="3077845" cy="1188085"/>
          </a:xfrm>
          <a:custGeom>
            <a:avLst/>
            <a:gdLst/>
            <a:ahLst/>
            <a:cxnLst/>
            <a:rect l="l" t="t" r="r" b="b"/>
            <a:pathLst>
              <a:path w="3077845" h="1188085">
                <a:moveTo>
                  <a:pt x="198005" y="0"/>
                </a:moveTo>
                <a:lnTo>
                  <a:pt x="152603" y="5229"/>
                </a:lnTo>
                <a:lnTo>
                  <a:pt x="110925" y="20124"/>
                </a:lnTo>
                <a:lnTo>
                  <a:pt x="74161" y="43498"/>
                </a:lnTo>
                <a:lnTo>
                  <a:pt x="43498" y="74161"/>
                </a:lnTo>
                <a:lnTo>
                  <a:pt x="20124" y="110925"/>
                </a:lnTo>
                <a:lnTo>
                  <a:pt x="5229" y="152603"/>
                </a:lnTo>
                <a:lnTo>
                  <a:pt x="0" y="198005"/>
                </a:lnTo>
                <a:lnTo>
                  <a:pt x="0" y="494995"/>
                </a:lnTo>
                <a:lnTo>
                  <a:pt x="0" y="989990"/>
                </a:lnTo>
                <a:lnTo>
                  <a:pt x="5229" y="1035392"/>
                </a:lnTo>
                <a:lnTo>
                  <a:pt x="20124" y="1077070"/>
                </a:lnTo>
                <a:lnTo>
                  <a:pt x="43498" y="1113834"/>
                </a:lnTo>
                <a:lnTo>
                  <a:pt x="74161" y="1144497"/>
                </a:lnTo>
                <a:lnTo>
                  <a:pt x="110925" y="1167871"/>
                </a:lnTo>
                <a:lnTo>
                  <a:pt x="152603" y="1182766"/>
                </a:lnTo>
                <a:lnTo>
                  <a:pt x="198005" y="1187996"/>
                </a:lnTo>
                <a:lnTo>
                  <a:pt x="1617002" y="1187996"/>
                </a:lnTo>
                <a:lnTo>
                  <a:pt x="2310003" y="1187996"/>
                </a:lnTo>
                <a:lnTo>
                  <a:pt x="2573997" y="1187996"/>
                </a:lnTo>
                <a:lnTo>
                  <a:pt x="2619400" y="1182766"/>
                </a:lnTo>
                <a:lnTo>
                  <a:pt x="2661077" y="1167871"/>
                </a:lnTo>
                <a:lnTo>
                  <a:pt x="2697842" y="1144497"/>
                </a:lnTo>
                <a:lnTo>
                  <a:pt x="2728505" y="1113834"/>
                </a:lnTo>
                <a:lnTo>
                  <a:pt x="2751878" y="1077070"/>
                </a:lnTo>
                <a:lnTo>
                  <a:pt x="2766774" y="1035392"/>
                </a:lnTo>
                <a:lnTo>
                  <a:pt x="2772003" y="989990"/>
                </a:lnTo>
                <a:lnTo>
                  <a:pt x="2772003" y="494995"/>
                </a:lnTo>
                <a:lnTo>
                  <a:pt x="3077565" y="346506"/>
                </a:lnTo>
                <a:lnTo>
                  <a:pt x="2772003" y="198005"/>
                </a:lnTo>
                <a:lnTo>
                  <a:pt x="2766774" y="152603"/>
                </a:lnTo>
                <a:lnTo>
                  <a:pt x="2751878" y="110925"/>
                </a:lnTo>
                <a:lnTo>
                  <a:pt x="2728505" y="74161"/>
                </a:lnTo>
                <a:lnTo>
                  <a:pt x="2697842" y="43498"/>
                </a:lnTo>
                <a:lnTo>
                  <a:pt x="2661077" y="20124"/>
                </a:lnTo>
                <a:lnTo>
                  <a:pt x="2619400" y="5229"/>
                </a:lnTo>
                <a:lnTo>
                  <a:pt x="2573997" y="0"/>
                </a:lnTo>
                <a:lnTo>
                  <a:pt x="2310003" y="0"/>
                </a:lnTo>
                <a:lnTo>
                  <a:pt x="1617002" y="0"/>
                </a:lnTo>
                <a:lnTo>
                  <a:pt x="198005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37845" algn="ctr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Возможности </a:t>
            </a:r>
            <a:r>
              <a:rPr spc="-10" dirty="0"/>
              <a:t>влияния  граждан </a:t>
            </a:r>
            <a:r>
              <a:rPr spc="-5" dirty="0"/>
              <a:t>на </a:t>
            </a:r>
            <a:r>
              <a:rPr spc="-15" dirty="0"/>
              <a:t>структуру  </a:t>
            </a:r>
            <a:r>
              <a:rPr spc="-20" dirty="0"/>
              <a:t>бюджета</a:t>
            </a: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00">
              <a:latin typeface="Times New Roman"/>
              <a:cs typeface="Times New Roman"/>
            </a:endParaRPr>
          </a:p>
          <a:p>
            <a:pPr marL="392430" marR="111760" algn="ctr">
              <a:lnSpc>
                <a:spcPct val="100000"/>
              </a:lnSpc>
              <a:spcBef>
                <a:spcPts val="5"/>
              </a:spcBef>
            </a:pPr>
            <a:r>
              <a:rPr spc="-15" dirty="0"/>
              <a:t>Публичные слушания  </a:t>
            </a:r>
            <a:r>
              <a:rPr spc="-5" dirty="0"/>
              <a:t>по проекту </a:t>
            </a:r>
            <a:r>
              <a:rPr spc="-10" dirty="0"/>
              <a:t>решения </a:t>
            </a:r>
            <a:r>
              <a:rPr spc="-5" dirty="0"/>
              <a:t>о  </a:t>
            </a:r>
            <a:r>
              <a:rPr spc="-20" dirty="0"/>
              <a:t>бюджете </a:t>
            </a:r>
            <a:r>
              <a:rPr spc="-5" dirty="0"/>
              <a:t>на </a:t>
            </a:r>
            <a:r>
              <a:rPr spc="-15" dirty="0"/>
              <a:t>очередной  </a:t>
            </a:r>
            <a:r>
              <a:rPr spc="-5" dirty="0"/>
              <a:t>финансовый </a:t>
            </a:r>
            <a:r>
              <a:rPr spc="-25" dirty="0"/>
              <a:t>год </a:t>
            </a:r>
            <a:r>
              <a:rPr spc="-5" dirty="0"/>
              <a:t>и  </a:t>
            </a:r>
            <a:r>
              <a:rPr spc="-10" dirty="0"/>
              <a:t>плановый</a:t>
            </a:r>
            <a:r>
              <a:rPr spc="5" dirty="0"/>
              <a:t> </a:t>
            </a:r>
            <a:r>
              <a:rPr spc="-10" dirty="0"/>
              <a:t>период</a:t>
            </a: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00">
              <a:latin typeface="Times New Roman"/>
              <a:cs typeface="Times New Roman"/>
            </a:endParaRPr>
          </a:p>
          <a:p>
            <a:pPr marL="285750" marR="5080" indent="162560">
              <a:lnSpc>
                <a:spcPct val="100000"/>
              </a:lnSpc>
            </a:pPr>
            <a:r>
              <a:rPr spc="-15" dirty="0"/>
              <a:t>Публичные слушания  </a:t>
            </a:r>
            <a:r>
              <a:rPr spc="-5" dirty="0"/>
              <a:t>по проекту </a:t>
            </a:r>
            <a:r>
              <a:rPr spc="-10" dirty="0"/>
              <a:t>решения </a:t>
            </a:r>
            <a:r>
              <a:rPr spc="-5" dirty="0"/>
              <a:t>о </a:t>
            </a:r>
            <a:r>
              <a:rPr spc="-10" dirty="0"/>
              <a:t>об  исполнении </a:t>
            </a:r>
            <a:r>
              <a:rPr spc="-20" dirty="0"/>
              <a:t>бюджета за  отчетный</a:t>
            </a:r>
            <a:r>
              <a:rPr spc="30" dirty="0"/>
              <a:t> </a:t>
            </a:r>
            <a:r>
              <a:rPr spc="-5" dirty="0"/>
              <a:t>финансовый</a:t>
            </a:r>
          </a:p>
          <a:p>
            <a:pPr marL="275590" algn="ctr">
              <a:lnSpc>
                <a:spcPct val="100000"/>
              </a:lnSpc>
            </a:pPr>
            <a:r>
              <a:rPr spc="-25" dirty="0"/>
              <a:t>год</a:t>
            </a:r>
          </a:p>
        </p:txBody>
      </p:sp>
      <p:sp>
        <p:nvSpPr>
          <p:cNvPr id="20" name="object 20"/>
          <p:cNvSpPr/>
          <p:nvPr/>
        </p:nvSpPr>
        <p:spPr>
          <a:xfrm>
            <a:off x="2999104" y="2924929"/>
            <a:ext cx="727668" cy="719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532450" y="2041563"/>
            <a:ext cx="1362781" cy="32317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75688" y="969750"/>
            <a:ext cx="2751031" cy="16199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1278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41278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0" y="132016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7046163" y="0"/>
                </a:lnTo>
                <a:lnTo>
                  <a:pt x="7087890" y="6730"/>
                </a:lnTo>
                <a:lnTo>
                  <a:pt x="7124130" y="25471"/>
                </a:lnTo>
                <a:lnTo>
                  <a:pt x="7152708" y="54049"/>
                </a:lnTo>
                <a:lnTo>
                  <a:pt x="7171449" y="90289"/>
                </a:lnTo>
                <a:lnTo>
                  <a:pt x="7178179" y="132016"/>
                </a:lnTo>
                <a:lnTo>
                  <a:pt x="7178179" y="660069"/>
                </a:lnTo>
                <a:lnTo>
                  <a:pt x="7171449" y="701797"/>
                </a:lnTo>
                <a:lnTo>
                  <a:pt x="7152708" y="738037"/>
                </a:lnTo>
                <a:lnTo>
                  <a:pt x="7124130" y="766614"/>
                </a:lnTo>
                <a:lnTo>
                  <a:pt x="7087890" y="785356"/>
                </a:lnTo>
                <a:lnTo>
                  <a:pt x="7046163" y="792086"/>
                </a:lnTo>
                <a:lnTo>
                  <a:pt x="132016" y="792086"/>
                </a:lnTo>
                <a:lnTo>
                  <a:pt x="90289" y="785356"/>
                </a:lnTo>
                <a:lnTo>
                  <a:pt x="54049" y="766614"/>
                </a:lnTo>
                <a:lnTo>
                  <a:pt x="25471" y="738037"/>
                </a:lnTo>
                <a:lnTo>
                  <a:pt x="6730" y="701797"/>
                </a:lnTo>
                <a:lnTo>
                  <a:pt x="0" y="660069"/>
                </a:lnTo>
                <a:lnTo>
                  <a:pt x="0" y="13201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183521" y="331472"/>
            <a:ext cx="6893559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spc="-5" dirty="0" err="1" smtClean="0"/>
              <a:t>Китовское</a:t>
            </a:r>
            <a:r>
              <a:rPr sz="2500" spc="-5" dirty="0" smtClean="0"/>
              <a:t> </a:t>
            </a:r>
            <a:r>
              <a:rPr sz="2500" spc="-5" dirty="0"/>
              <a:t>сельское</a:t>
            </a:r>
            <a:r>
              <a:rPr sz="2500" spc="-25" dirty="0"/>
              <a:t> </a:t>
            </a:r>
            <a:r>
              <a:rPr sz="2500" spc="-5" dirty="0"/>
              <a:t>поселение</a:t>
            </a:r>
            <a:endParaRPr sz="2500" dirty="0"/>
          </a:p>
        </p:txBody>
      </p:sp>
      <p:sp>
        <p:nvSpPr>
          <p:cNvPr id="16" name="object 16"/>
          <p:cNvSpPr txBox="1"/>
          <p:nvPr/>
        </p:nvSpPr>
        <p:spPr>
          <a:xfrm>
            <a:off x="415349" y="5373656"/>
            <a:ext cx="12998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Население  </a:t>
            </a:r>
            <a:r>
              <a:rPr sz="1800" b="1" dirty="0">
                <a:latin typeface="Arial"/>
                <a:cs typeface="Arial"/>
              </a:rPr>
              <a:t>на     </a:t>
            </a:r>
            <a:r>
              <a:rPr sz="1800" b="1" spc="-10" dirty="0">
                <a:latin typeface="Arial"/>
                <a:cs typeface="Arial"/>
              </a:rPr>
              <a:t>01</a:t>
            </a:r>
            <a:r>
              <a:rPr sz="1800" b="1" dirty="0">
                <a:latin typeface="Arial"/>
                <a:cs typeface="Arial"/>
              </a:rPr>
              <a:t>.</a:t>
            </a:r>
            <a:r>
              <a:rPr sz="1800" b="1" spc="-10" dirty="0">
                <a:latin typeface="Arial"/>
                <a:cs typeface="Arial"/>
              </a:rPr>
              <a:t>01</a:t>
            </a:r>
            <a:r>
              <a:rPr sz="1800" b="1" dirty="0">
                <a:latin typeface="Arial"/>
                <a:cs typeface="Arial"/>
              </a:rPr>
              <a:t>.</a:t>
            </a:r>
            <a:r>
              <a:rPr sz="1800" b="1" spc="-10" dirty="0">
                <a:latin typeface="Arial"/>
                <a:cs typeface="Arial"/>
              </a:rPr>
              <a:t>2017</a:t>
            </a:r>
            <a:r>
              <a:rPr sz="1800" b="1" spc="-190" dirty="0">
                <a:latin typeface="Arial"/>
                <a:cs typeface="Arial"/>
              </a:rPr>
              <a:t>г</a:t>
            </a:r>
            <a:r>
              <a:rPr sz="1800" b="1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56745" y="5512188"/>
            <a:ext cx="9448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6830"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pc="-35" dirty="0" smtClean="0">
                <a:latin typeface="Arial"/>
                <a:cs typeface="Arial"/>
              </a:rPr>
              <a:t>3391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ч</a:t>
            </a:r>
            <a:r>
              <a:rPr sz="1800" b="1" spc="-10" dirty="0">
                <a:latin typeface="Arial"/>
                <a:cs typeface="Arial"/>
              </a:rPr>
              <a:t>е</a:t>
            </a:r>
            <a:r>
              <a:rPr sz="1800" b="1" spc="-30" dirty="0">
                <a:latin typeface="Arial"/>
                <a:cs typeface="Arial"/>
              </a:rPr>
              <a:t>л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-30" dirty="0">
                <a:latin typeface="Arial"/>
                <a:cs typeface="Arial"/>
              </a:rPr>
              <a:t>в</a:t>
            </a:r>
            <a:r>
              <a:rPr sz="1800" b="1" spc="-5" dirty="0">
                <a:latin typeface="Arial"/>
                <a:cs typeface="Arial"/>
              </a:rPr>
              <a:t>е</a:t>
            </a:r>
            <a:r>
              <a:rPr sz="1800" b="1" dirty="0">
                <a:latin typeface="Arial"/>
                <a:cs typeface="Arial"/>
              </a:rPr>
              <a:t>к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0150" y="1219200"/>
            <a:ext cx="3382010" cy="387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" marR="2005330" indent="1270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Площадь  </a:t>
            </a:r>
            <a:r>
              <a:rPr sz="1800" b="1" spc="-30" dirty="0" err="1">
                <a:latin typeface="Arial"/>
                <a:cs typeface="Arial"/>
              </a:rPr>
              <a:t>т</a:t>
            </a:r>
            <a:r>
              <a:rPr sz="1800" b="1" spc="-5" dirty="0" err="1">
                <a:latin typeface="Arial"/>
                <a:cs typeface="Arial"/>
              </a:rPr>
              <a:t>е</a:t>
            </a:r>
            <a:r>
              <a:rPr sz="1800" b="1" dirty="0" err="1">
                <a:latin typeface="Arial"/>
                <a:cs typeface="Arial"/>
              </a:rPr>
              <a:t>рр</a:t>
            </a:r>
            <a:r>
              <a:rPr sz="1800" b="1" spc="0" dirty="0" err="1">
                <a:latin typeface="Arial"/>
                <a:cs typeface="Arial"/>
              </a:rPr>
              <a:t>и</a:t>
            </a:r>
            <a:r>
              <a:rPr sz="1800" b="1" spc="-55" dirty="0" err="1">
                <a:latin typeface="Arial"/>
                <a:cs typeface="Arial"/>
              </a:rPr>
              <a:t>т</a:t>
            </a:r>
            <a:r>
              <a:rPr sz="1800" b="1" dirty="0" err="1">
                <a:latin typeface="Arial"/>
                <a:cs typeface="Arial"/>
              </a:rPr>
              <a:t>ор</a:t>
            </a:r>
            <a:r>
              <a:rPr sz="1800" b="1" spc="0" dirty="0" err="1">
                <a:latin typeface="Arial"/>
                <a:cs typeface="Arial"/>
              </a:rPr>
              <a:t>и</a:t>
            </a:r>
            <a:r>
              <a:rPr sz="1800" b="1" dirty="0" err="1">
                <a:latin typeface="Arial"/>
                <a:cs typeface="Arial"/>
              </a:rPr>
              <a:t>и</a:t>
            </a:r>
            <a:r>
              <a:rPr sz="1800" b="1" dirty="0">
                <a:latin typeface="Arial"/>
                <a:cs typeface="Arial"/>
              </a:rPr>
              <a:t>  </a:t>
            </a:r>
            <a:r>
              <a:rPr lang="ru-RU" b="1" dirty="0" smtClean="0"/>
              <a:t>23540</a:t>
            </a:r>
            <a:r>
              <a:rPr lang="ru-RU" dirty="0" smtClean="0"/>
              <a:t> </a:t>
            </a:r>
            <a:r>
              <a:rPr sz="1800" b="1" spc="-5" dirty="0" err="1" smtClean="0">
                <a:latin typeface="Arial"/>
                <a:cs typeface="Arial"/>
              </a:rPr>
              <a:t>га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  <a:spcBef>
                <a:spcPts val="1789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В </a:t>
            </a:r>
            <a:r>
              <a:rPr sz="1800" b="1" spc="-15" dirty="0" err="1">
                <a:solidFill>
                  <a:srgbClr val="0000CC"/>
                </a:solidFill>
                <a:latin typeface="Arial"/>
                <a:cs typeface="Arial"/>
              </a:rPr>
              <a:t>состав</a:t>
            </a:r>
            <a:r>
              <a:rPr sz="1800" b="1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lang="ru-RU" sz="1800" b="1" spc="-20" dirty="0" err="1" smtClean="0">
                <a:solidFill>
                  <a:srgbClr val="0000CC"/>
                </a:solidFill>
                <a:latin typeface="Arial"/>
                <a:cs typeface="Arial"/>
              </a:rPr>
              <a:t>Китовского</a:t>
            </a:r>
            <a:r>
              <a:rPr sz="1800" b="1" spc="-20" dirty="0" smtClean="0">
                <a:solidFill>
                  <a:srgbClr val="0000CC"/>
                </a:solidFill>
                <a:latin typeface="Arial"/>
                <a:cs typeface="Arial"/>
              </a:rPr>
              <a:t>  </a:t>
            </a:r>
            <a:r>
              <a:rPr sz="1800" b="1" spc="-15" dirty="0">
                <a:solidFill>
                  <a:srgbClr val="0000CC"/>
                </a:solidFill>
                <a:latin typeface="Arial"/>
                <a:cs typeface="Arial"/>
              </a:rPr>
              <a:t>сельского </a:t>
            </a:r>
            <a:r>
              <a:rPr sz="1800" b="1" spc="-10" dirty="0">
                <a:solidFill>
                  <a:srgbClr val="0000CC"/>
                </a:solidFill>
                <a:latin typeface="Arial"/>
                <a:cs typeface="Arial"/>
              </a:rPr>
              <a:t>поселения </a:t>
            </a:r>
            <a:r>
              <a:rPr sz="1800" b="1" spc="-15" dirty="0">
                <a:solidFill>
                  <a:srgbClr val="0000CC"/>
                </a:solidFill>
                <a:latin typeface="Arial"/>
                <a:cs typeface="Arial"/>
              </a:rPr>
              <a:t>входят  </a:t>
            </a:r>
            <a:r>
              <a:rPr sz="1800" b="1" spc="-10" dirty="0">
                <a:solidFill>
                  <a:srgbClr val="0000CC"/>
                </a:solidFill>
                <a:latin typeface="Arial"/>
                <a:cs typeface="Arial"/>
              </a:rPr>
              <a:t>территории </a:t>
            </a:r>
            <a:r>
              <a:rPr sz="1800" b="1" spc="-15" dirty="0">
                <a:solidFill>
                  <a:srgbClr val="0000CC"/>
                </a:solidFill>
                <a:latin typeface="Arial"/>
                <a:cs typeface="Arial"/>
              </a:rPr>
              <a:t>следующих  </a:t>
            </a:r>
            <a:r>
              <a:rPr sz="1800" b="1" spc="-10" dirty="0">
                <a:solidFill>
                  <a:srgbClr val="0000CC"/>
                </a:solidFill>
                <a:latin typeface="Arial"/>
                <a:cs typeface="Arial"/>
              </a:rPr>
              <a:t>населенных пунктов:</a:t>
            </a:r>
            <a:endParaRPr sz="1800" dirty="0">
              <a:latin typeface="Arial"/>
              <a:cs typeface="Arial"/>
            </a:endParaRPr>
          </a:p>
          <a:p>
            <a:pPr marL="3175" algn="ctr">
              <a:lnSpc>
                <a:spcPct val="100000"/>
              </a:lnSpc>
            </a:pPr>
            <a:r>
              <a:rPr lang="ru-RU" spc="-5" dirty="0" err="1" smtClean="0">
                <a:latin typeface="Arial"/>
                <a:cs typeface="Arial"/>
              </a:rPr>
              <a:t>с.Китово</a:t>
            </a:r>
            <a:endParaRPr lang="ru-RU" spc="-5" dirty="0" smtClean="0">
              <a:latin typeface="Arial"/>
              <a:cs typeface="Arial"/>
            </a:endParaRPr>
          </a:p>
          <a:p>
            <a:pPr marL="3175" algn="ctr">
              <a:lnSpc>
                <a:spcPct val="100000"/>
              </a:lnSpc>
            </a:pPr>
            <a:r>
              <a:rPr lang="ru-RU" dirty="0" err="1" smtClean="0"/>
              <a:t>Деревени</a:t>
            </a:r>
            <a:r>
              <a:rPr lang="ru-RU" dirty="0" smtClean="0"/>
              <a:t>: </a:t>
            </a:r>
            <a:r>
              <a:rPr lang="ru-RU" dirty="0" err="1" smtClean="0"/>
              <a:t>Брылиха</a:t>
            </a:r>
            <a:r>
              <a:rPr lang="ru-RU" dirty="0" smtClean="0"/>
              <a:t>, Высоково, </a:t>
            </a:r>
            <a:r>
              <a:rPr lang="ru-RU" dirty="0" err="1" smtClean="0"/>
              <a:t>Горяново</a:t>
            </a:r>
            <a:r>
              <a:rPr lang="ru-RU" dirty="0" smtClean="0"/>
              <a:t>, Елизарово, Палкино, </a:t>
            </a:r>
            <a:r>
              <a:rPr lang="ru-RU" dirty="0" err="1" smtClean="0"/>
              <a:t>Петрилово</a:t>
            </a:r>
            <a:r>
              <a:rPr lang="ru-RU" dirty="0" smtClean="0"/>
              <a:t>, </a:t>
            </a:r>
            <a:r>
              <a:rPr lang="ru-RU" dirty="0" err="1" smtClean="0"/>
              <a:t>Русилово</a:t>
            </a:r>
            <a:r>
              <a:rPr lang="ru-RU" dirty="0" smtClean="0"/>
              <a:t>, Слободка, </a:t>
            </a:r>
            <a:r>
              <a:rPr lang="ru-RU" dirty="0" err="1" smtClean="0"/>
              <a:t>Трутнево</a:t>
            </a:r>
            <a:r>
              <a:rPr lang="ru-RU" dirty="0" smtClean="0"/>
              <a:t>, </a:t>
            </a:r>
            <a:r>
              <a:rPr lang="ru-RU" dirty="0" err="1" smtClean="0"/>
              <a:t>Фатьяново</a:t>
            </a:r>
            <a:r>
              <a:rPr lang="ru-RU" dirty="0" smtClean="0"/>
              <a:t>, Юркино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876044" y="5212079"/>
            <a:ext cx="1402079" cy="14020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28794" y="5214950"/>
            <a:ext cx="1295400" cy="12953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1295400"/>
            <a:ext cx="40957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38211" y="149873"/>
            <a:ext cx="1005787" cy="57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7076173" y="0"/>
                </a:moveTo>
                <a:lnTo>
                  <a:pt x="102006" y="0"/>
                </a:lnTo>
                <a:lnTo>
                  <a:pt x="62300" y="8016"/>
                </a:lnTo>
                <a:lnTo>
                  <a:pt x="29876" y="29876"/>
                </a:lnTo>
                <a:lnTo>
                  <a:pt x="8016" y="62300"/>
                </a:lnTo>
                <a:lnTo>
                  <a:pt x="0" y="102006"/>
                </a:lnTo>
                <a:lnTo>
                  <a:pt x="0" y="510006"/>
                </a:lnTo>
                <a:lnTo>
                  <a:pt x="8016" y="549705"/>
                </a:lnTo>
                <a:lnTo>
                  <a:pt x="29876" y="582125"/>
                </a:lnTo>
                <a:lnTo>
                  <a:pt x="62300" y="603984"/>
                </a:lnTo>
                <a:lnTo>
                  <a:pt x="102006" y="612000"/>
                </a:lnTo>
                <a:lnTo>
                  <a:pt x="7076173" y="612000"/>
                </a:lnTo>
                <a:lnTo>
                  <a:pt x="7115879" y="603984"/>
                </a:lnTo>
                <a:lnTo>
                  <a:pt x="7148302" y="582125"/>
                </a:lnTo>
                <a:lnTo>
                  <a:pt x="7170163" y="549705"/>
                </a:lnTo>
                <a:lnTo>
                  <a:pt x="7178179" y="510006"/>
                </a:lnTo>
                <a:lnTo>
                  <a:pt x="7178179" y="102006"/>
                </a:lnTo>
                <a:lnTo>
                  <a:pt x="7170163" y="62300"/>
                </a:lnTo>
                <a:lnTo>
                  <a:pt x="7148302" y="29876"/>
                </a:lnTo>
                <a:lnTo>
                  <a:pt x="7115879" y="8016"/>
                </a:lnTo>
                <a:lnTo>
                  <a:pt x="7076173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0" y="102006"/>
                </a:moveTo>
                <a:lnTo>
                  <a:pt x="8016" y="62300"/>
                </a:lnTo>
                <a:lnTo>
                  <a:pt x="29876" y="29876"/>
                </a:lnTo>
                <a:lnTo>
                  <a:pt x="62300" y="8016"/>
                </a:lnTo>
                <a:lnTo>
                  <a:pt x="102006" y="0"/>
                </a:lnTo>
                <a:lnTo>
                  <a:pt x="7076173" y="0"/>
                </a:lnTo>
                <a:lnTo>
                  <a:pt x="7115879" y="8016"/>
                </a:lnTo>
                <a:lnTo>
                  <a:pt x="7148302" y="29876"/>
                </a:lnTo>
                <a:lnTo>
                  <a:pt x="7170163" y="62300"/>
                </a:lnTo>
                <a:lnTo>
                  <a:pt x="7178179" y="102006"/>
                </a:lnTo>
                <a:lnTo>
                  <a:pt x="7178179" y="510006"/>
                </a:lnTo>
                <a:lnTo>
                  <a:pt x="7170163" y="549705"/>
                </a:lnTo>
                <a:lnTo>
                  <a:pt x="7148302" y="582125"/>
                </a:lnTo>
                <a:lnTo>
                  <a:pt x="7115879" y="603984"/>
                </a:lnTo>
                <a:lnTo>
                  <a:pt x="7076173" y="612000"/>
                </a:lnTo>
                <a:lnTo>
                  <a:pt x="102006" y="612000"/>
                </a:lnTo>
                <a:lnTo>
                  <a:pt x="62300" y="603984"/>
                </a:lnTo>
                <a:lnTo>
                  <a:pt x="29876" y="582125"/>
                </a:lnTo>
                <a:lnTo>
                  <a:pt x="8016" y="549705"/>
                </a:lnTo>
                <a:lnTo>
                  <a:pt x="0" y="510006"/>
                </a:lnTo>
                <a:lnTo>
                  <a:pt x="0" y="102006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95612" y="160656"/>
            <a:ext cx="7153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335915" indent="8826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показатели социально-экономического 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развития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сельского</a:t>
            </a:r>
            <a:r>
              <a:rPr sz="18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458846"/>
              </p:ext>
            </p:extLst>
          </p:nvPr>
        </p:nvGraphicFramePr>
        <p:xfrm>
          <a:off x="152400" y="838200"/>
          <a:ext cx="8741751" cy="5562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03904"/>
                <a:gridCol w="1008379"/>
                <a:gridCol w="864235"/>
                <a:gridCol w="864235"/>
                <a:gridCol w="864234"/>
                <a:gridCol w="864234"/>
                <a:gridCol w="972530"/>
              </a:tblGrid>
              <a:tr h="17589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Основные показатели прогноза экономического и социального развития </a:t>
                      </a:r>
                      <a:r>
                        <a:rPr lang="ru-RU" sz="1400" b="1" i="0" u="none" strike="noStrike" dirty="0" err="1" smtClean="0">
                          <a:latin typeface="Times New Roman"/>
                        </a:rPr>
                        <a:t>Китовского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сельского поселения Шуйского муниципального района Ивановской области на 2018-2020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годы            тыс.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 руб.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4806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Отчет 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Оценка 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Прогноз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1736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2019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806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1.3. Рынок товаров и услуг 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Оборот розничной торговли 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тыс. руб. в ценах соответствующих лет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latin typeface="Times New Roman"/>
                        </a:rPr>
                        <a:t>39917,7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latin typeface="Times New Roman"/>
                        </a:rPr>
                        <a:t>41195,1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latin typeface="Times New Roman"/>
                        </a:rPr>
                        <a:t>42842,8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>
                          <a:latin typeface="Times New Roman"/>
                        </a:rPr>
                        <a:t>44556,5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>
                          <a:latin typeface="Times New Roman"/>
                        </a:rPr>
                        <a:t>45982,3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134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К предыдущему </a:t>
                      </a:r>
                      <a:r>
                        <a:rPr lang="ru-RU" sz="1400" b="0" i="0" u="none" strike="noStrike" dirty="0">
                          <a:latin typeface="Times New Roman"/>
                        </a:rPr>
                        <a:t>году в сопоставимых ценах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% к предыдущему году в сопоставимых ценах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latin typeface="Times New Roman"/>
                        </a:rPr>
                        <a:t>103,20%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103,90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103,1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Количество торговых объектов</a:t>
                      </a:r>
                    </a:p>
                  </a:txBody>
                  <a:tcPr marL="2286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7,00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7,00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7,00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7,00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7,00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Объем платных услуг населению 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тыс. руб. в ценах соответствующих лет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17269,00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19168,60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20107,8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21294,1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22550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К предыдущему </a:t>
                      </a:r>
                      <a:r>
                        <a:rPr lang="ru-RU" sz="1400" b="0" i="0" u="none" strike="noStrike" dirty="0">
                          <a:latin typeface="Times New Roman"/>
                        </a:rPr>
                        <a:t>году в сопоставимых ценах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% к предыдущему году в сопоставимых ценах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111,10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102,40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104,90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105,9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105,9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569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Средняя заработная плата номинальная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13170,00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13814,00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14170,00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14920,00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15750,00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874</TotalTime>
  <Words>4352</Words>
  <Application>Microsoft Office PowerPoint</Application>
  <PresentationFormat>Экран (4:3)</PresentationFormat>
  <Paragraphs>1574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Office Theme</vt:lpstr>
      <vt:lpstr>Бюджет для</vt:lpstr>
      <vt:lpstr>Уважаемые жители Китовского сельского поселения!</vt:lpstr>
      <vt:lpstr>ОСНОВНЫЕ ПОНЯТИЯ</vt:lpstr>
      <vt:lpstr>ОСНОВНЫЕ ПОНЯТИЯ</vt:lpstr>
      <vt:lpstr>ОСНОВНЫЕ ПОНЯТИЯ</vt:lpstr>
      <vt:lpstr>ОСНОВНЫЕ ПОНЯТИЯ</vt:lpstr>
      <vt:lpstr>Участие гражданина в бюджетном процессе</vt:lpstr>
      <vt:lpstr>Китовское сельское поселение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направления бюджетной налоговой политики Китовского сельского поселения на 2018 год и плановый период 2019 и 2020 годов </vt:lpstr>
      <vt:lpstr>Основные характеристики бюджета</vt:lpstr>
      <vt:lpstr>Доходы  бюджета  Китовского  сельского  поселения в 2016 - 2020 годах,  руб.</vt:lpstr>
      <vt:lpstr>Доходы бюджета Китовского сельского</vt:lpstr>
      <vt:lpstr>Презентация PowerPoint</vt:lpstr>
      <vt:lpstr>Безвозмездные поступления бюджета</vt:lpstr>
      <vt:lpstr>Основные подходы к формированию расходов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КОНТАКТНАЯ ИНФОРМАЦИЯ: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Пользователь</dc:creator>
  <cp:lastModifiedBy>Приемная</cp:lastModifiedBy>
  <cp:revision>154</cp:revision>
  <dcterms:created xsi:type="dcterms:W3CDTF">2017-12-06T00:04:37Z</dcterms:created>
  <dcterms:modified xsi:type="dcterms:W3CDTF">2017-12-08T10:44:41Z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2017-11-08T00:00:00Z</vt:filetime>
  </property>
  <property fmtid="{D5CDD505-2E9C-101B-9397-08002B2CF9AE}" pid="3" name="Creator">
    <vt:lpwstr>Acrobat PDFMaker 11 для PowerPoint</vt:lpwstr>
  </property>
  <property fmtid="{D5CDD505-2E9C-101B-9397-08002B2CF9AE}" pid="4" name="LastSaved">
    <vt:filetime>2017-12-06T00:00:00Z</vt:filetime>
  </property>
</Properties>
</file>